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1"/>
  </p:handoutMasterIdLst>
  <p:sldIdLst>
    <p:sldId id="267" r:id="rId3"/>
    <p:sldId id="456" r:id="rId4"/>
    <p:sldId id="457" r:id="rId5"/>
    <p:sldId id="444" r:id="rId6"/>
    <p:sldId id="459" r:id="rId7"/>
    <p:sldId id="465" r:id="rId8"/>
    <p:sldId id="463" r:id="rId9"/>
    <p:sldId id="343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7" userDrawn="1">
          <p15:clr>
            <a:srgbClr val="A4A3A4"/>
          </p15:clr>
        </p15:guide>
        <p15:guide id="2" pos="499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pos="4830" userDrawn="1">
          <p15:clr>
            <a:srgbClr val="A4A3A4"/>
          </p15:clr>
        </p15:guide>
        <p15:guide id="5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6600"/>
    <a:srgbClr val="FF9933"/>
    <a:srgbClr val="6600FF"/>
    <a:srgbClr val="FF3300"/>
    <a:srgbClr val="00FFFF"/>
    <a:srgbClr val="9900CC"/>
    <a:srgbClr val="660066"/>
    <a:srgbClr val="000000"/>
    <a:srgbClr val="3E0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098" y="78"/>
      </p:cViewPr>
      <p:guideLst>
        <p:guide orient="horz" pos="1797"/>
        <p:guide pos="499"/>
        <p:guide orient="horz" pos="482"/>
        <p:guide pos="483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B34B-0331-4696-A245-D64A74EB085A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B23A-90B4-494A-A698-490AD73A8378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13200" y="889506"/>
            <a:ext cx="8211700" cy="1023515"/>
          </a:xfrm>
          <a:prstGeom prst="rect">
            <a:avLst/>
          </a:prstGeom>
          <a:solidFill>
            <a:srgbClr val="6600FF"/>
          </a:solidFill>
          <a:ln>
            <a:solidFill>
              <a:srgbClr val="6600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6600FF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200" y="722604"/>
            <a:ext cx="8211700" cy="1190417"/>
          </a:xfrm>
        </p:spPr>
        <p:txBody>
          <a:bodyPr>
            <a:noAutofit/>
          </a:bodyPr>
          <a:lstStyle/>
          <a:p>
            <a:pPr algn="ctr"/>
            <a:r>
              <a:rPr lang="hr-HR" sz="5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RASTAVNE REČENICE</a:t>
            </a:r>
            <a:endParaRPr lang="hr-HR" sz="5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/>
          <p:nvPr/>
        </p:nvSpPr>
        <p:spPr>
          <a:xfrm>
            <a:off x="519775" y="3086634"/>
            <a:ext cx="8191925" cy="3527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Dvije </a:t>
            </a:r>
            <a:r>
              <a:rPr lang="hr-H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u jednoj, a ne mogu zajedno - ili jedna ili druga!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Riječ je o rastavnim rečenicama.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13386" y="2566324"/>
            <a:ext cx="8835508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Slušatelji 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prihvaćaju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ili 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odbacuju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poruke na temelju svojih kriterija.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566392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8" y="568725"/>
            <a:ext cx="5616019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Odnosi među </a:t>
            </a:r>
            <a:r>
              <a:rPr lang="hr-HR" sz="3200" b="1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surečenicama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1207135" y="-50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RASTAVNE REČENICE</a:t>
            </a:r>
            <a:endParaRPr lang="hr-HR" sz="3200" dirty="0"/>
          </a:p>
        </p:txBody>
      </p:sp>
      <p:sp>
        <p:nvSpPr>
          <p:cNvPr id="12" name="Rectangle 11"/>
          <p:cNvSpPr/>
          <p:nvPr/>
        </p:nvSpPr>
        <p:spPr>
          <a:xfrm>
            <a:off x="2323198" y="2225422"/>
            <a:ext cx="570862" cy="5911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778067" y="3008677"/>
            <a:ext cx="1528016" cy="12032"/>
          </a:xfrm>
          <a:prstGeom prst="line">
            <a:avLst/>
          </a:prstGeom>
          <a:ln w="857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35462" y="3020709"/>
            <a:ext cx="1383636" cy="2"/>
          </a:xfrm>
          <a:prstGeom prst="line">
            <a:avLst/>
          </a:prstGeom>
          <a:ln w="857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328461" y="2233440"/>
            <a:ext cx="570862" cy="5911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13894" y="416022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Gornja se složena rečenica sastoji od dviju </a:t>
            </a:r>
            <a:r>
              <a:rPr lang="hr-H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čiji se sadržaji međusobno isključuju - to znači da se može ostvariti sadržaj jedne ili druge rečenice.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02324" y="2470068"/>
            <a:ext cx="0" cy="680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-202" y="173692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rečenicu: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566392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8" y="568725"/>
            <a:ext cx="5616019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Odnosi među </a:t>
            </a:r>
            <a:r>
              <a:rPr lang="hr-HR" sz="3200" b="1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surečenicama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1207135" y="5030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RASTAVNE REČENICE</a:t>
            </a:r>
            <a:endParaRPr lang="hr-HR" sz="3200" dirty="0"/>
          </a:p>
        </p:txBody>
      </p:sp>
      <p:sp>
        <p:nvSpPr>
          <p:cNvPr id="23" name="Rectangle 22"/>
          <p:cNvSpPr/>
          <p:nvPr/>
        </p:nvSpPr>
        <p:spPr>
          <a:xfrm>
            <a:off x="147922" y="3813432"/>
            <a:ext cx="3956385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Slušatelji prihvaćaju poruke.</a:t>
            </a:r>
            <a:endParaRPr lang="hr-H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44458" y="3497675"/>
            <a:ext cx="5631448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863673" y="4086640"/>
            <a:ext cx="1577845" cy="1"/>
          </a:xfrm>
          <a:prstGeom prst="straightConnector1">
            <a:avLst/>
          </a:prstGeom>
          <a:ln w="317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157574" y="536517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Sadržaj jedne </a:t>
            </a:r>
            <a:r>
              <a:rPr lang="hr-H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isključuje sadržaj druge i stoga se može ostvariti samo sadržaj jedne </a:t>
            </a:r>
            <a:r>
              <a:rPr lang="hr-H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njihovi se sadržaji rastavljaju.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834401" y="3820654"/>
            <a:ext cx="3168759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Slušatelji odbacuju poruke.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0056" y="2175164"/>
            <a:ext cx="8835508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Slušatelji 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prihvaćaju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ili 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odbacuju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poruke na temelju svojih kriterija.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49868" y="1834262"/>
            <a:ext cx="570862" cy="5911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804737" y="2617517"/>
            <a:ext cx="1528016" cy="12032"/>
          </a:xfrm>
          <a:prstGeom prst="line">
            <a:avLst/>
          </a:prstGeom>
          <a:ln w="857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862132" y="2629549"/>
            <a:ext cx="1383636" cy="2"/>
          </a:xfrm>
          <a:prstGeom prst="line">
            <a:avLst/>
          </a:prstGeom>
          <a:ln w="857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55131" y="1842280"/>
            <a:ext cx="570862" cy="5911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428994" y="2078908"/>
            <a:ext cx="0" cy="680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8" y="154134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Promotrimo još dva primjera: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3793103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8" y="568725"/>
            <a:ext cx="3745195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Rastavne rečenice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1207135" y="5665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RASTAVNE REČENICE</a:t>
            </a:r>
            <a:endParaRPr lang="hr-HR" sz="3200" dirty="0"/>
          </a:p>
        </p:txBody>
      </p:sp>
      <p:sp>
        <p:nvSpPr>
          <p:cNvPr id="35" name="Rectangle 34"/>
          <p:cNvSpPr/>
          <p:nvPr/>
        </p:nvSpPr>
        <p:spPr>
          <a:xfrm>
            <a:off x="12032" y="2235801"/>
            <a:ext cx="9144000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Ljudi govore jedan drugome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ili 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slušaju jedan drugoga.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57574" y="5232836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algn="ctr"/>
            <a:r>
              <a:rPr lang="hr-HR" sz="24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objema rečenicama sadržaji </a:t>
            </a:r>
            <a:r>
              <a:rPr lang="hr-HR" sz="2400" b="1" dirty="0" err="1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24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međusobno su rastavljeni. Stoga takve rečenice nazivamo rastavnim rečenicama.</a:t>
            </a:r>
            <a:endParaRPr lang="hr-HR" sz="2400" b="1" dirty="0" smtClean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050" y="2833366"/>
            <a:ext cx="9144000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Nakon slušanja postavi pitanje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ili 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 </a:t>
            </a:r>
            <a:r>
              <a:rPr lang="hr-HR" sz="28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svoje </a:t>
            </a:r>
            <a:r>
              <a:rPr lang="hr-HR" sz="28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mišljenje.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4608513" y="3422697"/>
            <a:ext cx="3374" cy="59585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049050" y="4253968"/>
            <a:ext cx="73979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ostvaruje se sadržaj jedne ili druge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endParaRPr lang="hr-H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6" grpId="0" bldLvl="0" animBg="1"/>
      <p:bldP spid="52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8" y="154134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Rastavne rečenice povezujemo </a:t>
            </a:r>
            <a:r>
              <a:rPr lang="hr-HR" sz="32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rastavnim veznikom </a:t>
            </a:r>
            <a:r>
              <a:rPr lang="hr-HR" sz="3200" b="1" i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ili: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388893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9" y="568725"/>
            <a:ext cx="384102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Rastavni veznik: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1207135" y="5665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RASTAVNE REČENICE</a:t>
            </a:r>
            <a:endParaRPr lang="hr-HR" sz="3200" dirty="0"/>
          </a:p>
        </p:txBody>
      </p:sp>
      <p:sp>
        <p:nvSpPr>
          <p:cNvPr id="50" name="Rectangle 49"/>
          <p:cNvSpPr/>
          <p:nvPr/>
        </p:nvSpPr>
        <p:spPr>
          <a:xfrm>
            <a:off x="128226" y="2858033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Kimni glavom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 nasmiješi. 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4213" y="3565261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Hoćete li sada nešto pitati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želite poslušati izlaganje do kraja?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2232" y="4681569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Govori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slušaj.</a:t>
            </a: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8" y="154134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Veznik </a:t>
            </a:r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ili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može biti udvojen - javlja se u objema </a:t>
            </a:r>
            <a:r>
              <a:rPr lang="hr-H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surečenicama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Time se dodatno naglašuje </a:t>
            </a:r>
            <a:r>
              <a:rPr lang="hr-H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rastavnost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sadržaja: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388893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9" y="568725"/>
            <a:ext cx="384102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Rastavni veznik: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1207135" y="-3860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RASTAVNE REČENICE</a:t>
            </a:r>
            <a:endParaRPr lang="hr-HR" sz="3200" dirty="0"/>
          </a:p>
        </p:txBody>
      </p:sp>
      <p:sp>
        <p:nvSpPr>
          <p:cNvPr id="50" name="Rectangle 49"/>
          <p:cNvSpPr/>
          <p:nvPr/>
        </p:nvSpPr>
        <p:spPr>
          <a:xfrm>
            <a:off x="128226" y="3471647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kimni glavom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 nasmiješi. 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4213" y="4178875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postavite pitanje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poslušajte izlaganje do kraja.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2232" y="4886103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govori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slušaj.</a:t>
            </a: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8" y="154134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rastavnim rečenicama ne piše se zarez.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7909490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8" y="568725"/>
            <a:ext cx="78615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Pisanje zareza u rastavnim rečenicama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1207135" y="-37515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RASTAVNE REČENICE</a:t>
            </a:r>
            <a:endParaRPr lang="hr-HR" sz="3200" dirty="0"/>
          </a:p>
        </p:txBody>
      </p:sp>
      <p:sp>
        <p:nvSpPr>
          <p:cNvPr id="14" name="Rectangle 13"/>
          <p:cNvSpPr/>
          <p:nvPr/>
        </p:nvSpPr>
        <p:spPr>
          <a:xfrm>
            <a:off x="120203" y="2520700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Iznimno, zarez se može pisati kad je druga </a:t>
            </a:r>
            <a:r>
              <a:rPr lang="hr-H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naknadno dodana: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8222" y="3816104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Pozorno slušaj govornika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ili se barem potrudi slušati ga.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4209" y="5135581"/>
            <a:ext cx="9140107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 upadaj u riječ sugovorniku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ili ga ljubazno zamoli za objašnjenje.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15408" y="821254"/>
            <a:ext cx="2397024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58272" y="592427"/>
            <a:ext cx="32768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Ponovimo.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649" y="1443717"/>
            <a:ext cx="9130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Rastavne rečenice</a:t>
            </a:r>
            <a:endParaRPr lang="hr-HR" sz="32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itle 1"/>
          <p:cNvSpPr txBox="1"/>
          <p:nvPr/>
        </p:nvSpPr>
        <p:spPr>
          <a:xfrm>
            <a:off x="1207135" y="-50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RASTAVNE REČENICE</a:t>
            </a:r>
            <a:endParaRPr lang="hr-HR" sz="3200" dirty="0"/>
          </a:p>
        </p:txBody>
      </p:sp>
      <p:sp>
        <p:nvSpPr>
          <p:cNvPr id="22" name="Rectangle 21"/>
          <p:cNvSpPr/>
          <p:nvPr/>
        </p:nvSpPr>
        <p:spPr>
          <a:xfrm>
            <a:off x="398659" y="3563859"/>
            <a:ext cx="9130350" cy="6994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Ohrabri sugovornika pozornim slušanjem 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mu odaj priznanje pitanjima i komentarima.</a:t>
            </a:r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17520" y="5230428"/>
            <a:ext cx="4922608" cy="6994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rastavni veznik: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endParaRPr lang="hr-HR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649" y="2567301"/>
            <a:ext cx="9130350" cy="69540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sadržaji </a:t>
            </a:r>
            <a:r>
              <a:rPr lang="hr-H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međusobno su rastavljeni</a:t>
            </a:r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608513" y="2126868"/>
            <a:ext cx="0" cy="42541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704347" y="4054642"/>
            <a:ext cx="2430379" cy="109487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7" grpId="0"/>
      <p:bldP spid="42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2002</Words>
  <Application>WPS Presentation</Application>
  <PresentationFormat>On-screen Show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Wingdings 3</vt:lpstr>
      <vt:lpstr>Calibri</vt:lpstr>
      <vt:lpstr>Microsoft YaHei</vt:lpstr>
      <vt:lpstr>Arial Unicode MS</vt:lpstr>
      <vt:lpstr>Calibri Light</vt:lpstr>
      <vt:lpstr>Theme1</vt:lpstr>
      <vt:lpstr>RASTAVNE REČENICE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455</cp:revision>
  <dcterms:created xsi:type="dcterms:W3CDTF">2014-02-05T06:53:00Z</dcterms:created>
  <dcterms:modified xsi:type="dcterms:W3CDTF">2024-01-17T12:56:12Z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FAF486447A1E422BA7398D6739AB7B00_13</vt:lpwstr>
  </property>
  <property fmtid="{D5CDD505-2E9C-101B-9397-08002B2CF9AE}" pid="3" name="KSOProductBuildVer">
    <vt:lpwstr>1033-12.2.0.13359</vt:lpwstr>
  </property>
</Properties>
</file>