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2"/>
  </p:handoutMasterIdLst>
  <p:sldIdLst>
    <p:sldId id="267" r:id="rId3"/>
    <p:sldId id="431" r:id="rId4"/>
    <p:sldId id="456" r:id="rId5"/>
    <p:sldId id="457" r:id="rId6"/>
    <p:sldId id="444" r:id="rId7"/>
    <p:sldId id="459" r:id="rId8"/>
    <p:sldId id="463" r:id="rId9"/>
    <p:sldId id="464" r:id="rId10"/>
    <p:sldId id="343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7" userDrawn="1">
          <p15:clr>
            <a:srgbClr val="A4A3A4"/>
          </p15:clr>
        </p15:guide>
        <p15:guide id="2" pos="544" userDrawn="1">
          <p15:clr>
            <a:srgbClr val="A4A3A4"/>
          </p15:clr>
        </p15:guide>
        <p15:guide id="3" orient="horz" pos="447" userDrawn="1">
          <p15:clr>
            <a:srgbClr val="A4A3A4"/>
          </p15:clr>
        </p15:guide>
        <p15:guide id="4" pos="4830" userDrawn="1">
          <p15:clr>
            <a:srgbClr val="A4A3A4"/>
          </p15:clr>
        </p15:guide>
        <p15:guide id="5" pos="28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6600"/>
    <a:srgbClr val="FF9933"/>
    <a:srgbClr val="6600FF"/>
    <a:srgbClr val="FF3300"/>
    <a:srgbClr val="00FFFF"/>
    <a:srgbClr val="9900CC"/>
    <a:srgbClr val="660066"/>
    <a:srgbClr val="000000"/>
    <a:srgbClr val="3E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78" y="78"/>
      </p:cViewPr>
      <p:guideLst>
        <p:guide orient="horz" pos="1767"/>
        <p:guide pos="544"/>
        <p:guide orient="horz" pos="447"/>
        <p:guide pos="4830"/>
        <p:guide pos="28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13200" y="889506"/>
            <a:ext cx="8211700" cy="1023515"/>
          </a:xfrm>
          <a:prstGeom prst="rect">
            <a:avLst/>
          </a:prstGeom>
          <a:solidFill>
            <a:srgbClr val="6600FF"/>
          </a:solidFill>
          <a:ln>
            <a:solidFill>
              <a:srgbClr val="6600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6600FF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200" y="722604"/>
            <a:ext cx="8211700" cy="1190417"/>
          </a:xfrm>
        </p:spPr>
        <p:txBody>
          <a:bodyPr>
            <a:noAutofit/>
          </a:bodyPr>
          <a:lstStyle/>
          <a:p>
            <a:pPr algn="ctr"/>
            <a:r>
              <a:rPr lang="hr-HR" sz="5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SUPROTNE REČENICE</a:t>
            </a:r>
            <a:endParaRPr lang="hr-HR" sz="5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/>
          <p:nvPr/>
        </p:nvSpPr>
        <p:spPr>
          <a:xfrm>
            <a:off x="255075" y="3086634"/>
            <a:ext cx="8633850" cy="3527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Dvije suprotnosti mogu stajati u zajedničkoj rečenici - tada je to nezavisnosložena suprotna rečenica.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http://www.profil.hr/sites/all/themes/profil_edu/css/images/logo_znak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00" y="6494270"/>
            <a:ext cx="277900" cy="27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269" y="6494270"/>
            <a:ext cx="632996" cy="277901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5" name="Rectangle 24"/>
          <p:cNvSpPr/>
          <p:nvPr/>
        </p:nvSpPr>
        <p:spPr>
          <a:xfrm>
            <a:off x="7924800" y="0"/>
            <a:ext cx="800100" cy="7239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TextBox 27"/>
          <p:cNvSpPr txBox="1"/>
          <p:nvPr/>
        </p:nvSpPr>
        <p:spPr>
          <a:xfrm>
            <a:off x="7924799" y="69562"/>
            <a:ext cx="800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67</a:t>
            </a:r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Promotri suprotnosti izrečene u rečenici: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566392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5616019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Odnosi među </a:t>
            </a:r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surečenicama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0" y="1455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SUPROTNE REČENICE</a:t>
            </a:r>
            <a:endParaRPr lang="hr-HR" sz="3200" dirty="0"/>
          </a:p>
        </p:txBody>
      </p:sp>
      <p:sp>
        <p:nvSpPr>
          <p:cNvPr id="39" name="Rectangle 38"/>
          <p:cNvSpPr/>
          <p:nvPr/>
        </p:nvSpPr>
        <p:spPr>
          <a:xfrm>
            <a:off x="140056" y="3058449"/>
            <a:ext cx="8835508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 mijenjaju se stvari, nego se mijenjamo mi.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 suprotnosti izrečene u rečenici: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566392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5616019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Odnosi među </a:t>
            </a:r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surečenicama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207135" y="-3751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SUPROTNE REČENICE</a:t>
            </a:r>
            <a:endParaRPr lang="hr-HR" sz="3200" dirty="0"/>
          </a:p>
        </p:txBody>
      </p:sp>
      <p:sp>
        <p:nvSpPr>
          <p:cNvPr id="39" name="Rectangle 38"/>
          <p:cNvSpPr/>
          <p:nvPr/>
        </p:nvSpPr>
        <p:spPr>
          <a:xfrm>
            <a:off x="140056" y="3058449"/>
            <a:ext cx="8835508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mijenjaju se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stvari, nego </a:t>
            </a:r>
            <a:r>
              <a:rPr lang="hr-H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mijenjamo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mi.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4518" y="2717547"/>
            <a:ext cx="570862" cy="5911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2248" y="3500802"/>
            <a:ext cx="2458763" cy="12032"/>
          </a:xfrm>
          <a:prstGeom prst="line">
            <a:avLst/>
          </a:prstGeom>
          <a:ln w="857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740442" y="3512834"/>
            <a:ext cx="2069432" cy="1"/>
          </a:xfrm>
          <a:prstGeom prst="line">
            <a:avLst/>
          </a:prstGeom>
          <a:ln w="857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546260" y="2725565"/>
            <a:ext cx="570862" cy="5911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03784" y="4479530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Gornja se složena rečenica sastoji od dviju </a:t>
            </a:r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koje izriču suprotne tvrdnje.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41821" y="2962193"/>
            <a:ext cx="0" cy="680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566392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5616019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Odnosi među </a:t>
            </a:r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surečenicama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207135" y="-3751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SUPROTNE REČENICE</a:t>
            </a:r>
            <a:endParaRPr lang="hr-HR" sz="3200" dirty="0"/>
          </a:p>
        </p:txBody>
      </p:sp>
      <p:sp>
        <p:nvSpPr>
          <p:cNvPr id="23" name="Rectangle 22"/>
          <p:cNvSpPr/>
          <p:nvPr/>
        </p:nvSpPr>
        <p:spPr>
          <a:xfrm>
            <a:off x="12032" y="4365882"/>
            <a:ext cx="3956385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mijenjaju se stvari.</a:t>
            </a:r>
            <a:endParaRPr lang="hr-H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92789" y="4050125"/>
            <a:ext cx="5631448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suprotna tvrdnja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8417" y="4639090"/>
            <a:ext cx="1577845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57574" y="5280954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se nalaze u </a:t>
            </a: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odnosu suprotnosti - sadržaj jedne </a:t>
            </a:r>
            <a:r>
              <a:rPr lang="hr-H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suprotstavljen je sadržaju druge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 suprotnosti izrečene u rečenici: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74518" y="2717547"/>
            <a:ext cx="570862" cy="5911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12248" y="3500802"/>
            <a:ext cx="2458763" cy="12032"/>
          </a:xfrm>
          <a:prstGeom prst="line">
            <a:avLst/>
          </a:prstGeom>
          <a:ln w="857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740442" y="3512834"/>
            <a:ext cx="2069432" cy="1"/>
          </a:xfrm>
          <a:prstGeom prst="line">
            <a:avLst/>
          </a:prstGeom>
          <a:ln w="857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546260" y="2725565"/>
            <a:ext cx="570862" cy="5911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741821" y="2962193"/>
            <a:ext cx="0" cy="680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40056" y="3058449"/>
            <a:ext cx="8835508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mijenjaju se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stvari, nego </a:t>
            </a:r>
            <a:r>
              <a:rPr lang="hr-H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mijenjamo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mi.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975241" y="4373104"/>
            <a:ext cx="2988285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Mijenjamo se mi.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Promotrimo još dva primjera: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379310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3745195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Suprotne rečenice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219200" y="-449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SUPROTNE REČENICE</a:t>
            </a:r>
            <a:endParaRPr lang="hr-HR" sz="3200" dirty="0"/>
          </a:p>
        </p:txBody>
      </p:sp>
      <p:sp>
        <p:nvSpPr>
          <p:cNvPr id="35" name="Rectangle 34"/>
          <p:cNvSpPr/>
          <p:nvPr/>
        </p:nvSpPr>
        <p:spPr>
          <a:xfrm>
            <a:off x="12032" y="2235801"/>
            <a:ext cx="9144000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Možda to ne vrijedi uvijek,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svakome slučaju vrijedi za čitanje.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933867" y="3277260"/>
            <a:ext cx="1349441" cy="337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380115" y="3026038"/>
            <a:ext cx="1928697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tvrdnja</a:t>
            </a:r>
            <a:endParaRPr lang="hr-H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157574" y="570206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algn="ctr"/>
            <a:r>
              <a:rPr lang="hr-HR" sz="24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objema rečenicama sadržaji </a:t>
            </a:r>
            <a:r>
              <a:rPr lang="hr-HR" sz="2400" b="1" dirty="0" err="1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24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nalaze se u odnosu suprotnosti. Takve rečenice nazivamo suprotnim rečenicama.</a:t>
            </a:r>
            <a:endParaRPr lang="hr-HR" sz="2400" b="1" dirty="0" smtClean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24275" y="3026038"/>
            <a:ext cx="2821104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suprotna tvrdnja</a:t>
            </a:r>
            <a:endParaRPr lang="hr-H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050" y="4024496"/>
            <a:ext cx="9144000" cy="10772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Opet čitam istu knjigu,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 vidim nove pojedinosti u njoj.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941885" y="5065955"/>
            <a:ext cx="1349441" cy="337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388133" y="4814733"/>
            <a:ext cx="1928697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tvrdnja</a:t>
            </a:r>
            <a:endParaRPr lang="hr-H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32293" y="4814733"/>
            <a:ext cx="2821104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suprotna tvrdnja</a:t>
            </a:r>
            <a:endParaRPr lang="hr-H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3" grpId="0"/>
      <p:bldP spid="47" grpId="0"/>
      <p:bldP spid="52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http://www.profil.hr/sites/all/themes/profil_edu/css/images/logo_znak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00" y="6494270"/>
            <a:ext cx="277900" cy="27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269" y="6494270"/>
            <a:ext cx="632996" cy="277901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5" name="Rectangle 24"/>
          <p:cNvSpPr/>
          <p:nvPr/>
        </p:nvSpPr>
        <p:spPr>
          <a:xfrm>
            <a:off x="7924800" y="0"/>
            <a:ext cx="800100" cy="7239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TextBox 27"/>
          <p:cNvSpPr txBox="1"/>
          <p:nvPr/>
        </p:nvSpPr>
        <p:spPr>
          <a:xfrm>
            <a:off x="7924799" y="69562"/>
            <a:ext cx="800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71</a:t>
            </a:r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Suprotne 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rečenice povezujemo </a:t>
            </a:r>
            <a:r>
              <a:rPr lang="hr-HR" sz="32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suprotnim veznicima: </a:t>
            </a:r>
            <a:r>
              <a:rPr lang="hr-HR" sz="3200" b="1" i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ali, nego, no, već.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7476820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9" y="568725"/>
            <a:ext cx="7518946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Suprotni veznici: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ali, nego, no, već.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0" y="1455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SUPROTNE REČENICE</a:t>
            </a:r>
            <a:endParaRPr lang="hr-HR" sz="3200" dirty="0"/>
          </a:p>
        </p:txBody>
      </p:sp>
      <p:sp>
        <p:nvSpPr>
          <p:cNvPr id="50" name="Rectangle 49"/>
          <p:cNvSpPr/>
          <p:nvPr/>
        </p:nvSpPr>
        <p:spPr>
          <a:xfrm>
            <a:off x="128226" y="2858033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čitanje ulazim s predznanjem, 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izlazim s novim spoznajama. </a:t>
            </a:r>
            <a:endParaRPr lang="hr-H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4213" y="3565261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Mogu čitati bez udubljivanja, 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čitanje neće me obogatiti.</a:t>
            </a:r>
            <a:endParaRPr lang="hr-H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2232" y="4272489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čitam površno, 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 čitanje unosim cijelu svoju osobu.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6301" y="4979717"/>
            <a:ext cx="9355902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Neke knjige teže svladavam, 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zato sam zadovoljnija napretkom.</a:t>
            </a:r>
            <a:endParaRPr lang="hr-H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4320" y="5686944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Nije se promijenila knjiga, 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već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sam se promijenila ja.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0" grpId="0"/>
      <p:bldP spid="21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suprotnim rečenicama piše se zarez ispred veznika: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7909490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78615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Pisanje zareza u suprotnim rečenicama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122680" y="1455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SUPROTNE REČENICE</a:t>
            </a:r>
            <a:endParaRPr lang="hr-HR" sz="3200" dirty="0"/>
          </a:p>
        </p:txBody>
      </p:sp>
      <p:sp>
        <p:nvSpPr>
          <p:cNvPr id="50" name="Rectangle 49"/>
          <p:cNvSpPr/>
          <p:nvPr/>
        </p:nvSpPr>
        <p:spPr>
          <a:xfrm>
            <a:off x="128226" y="2661064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Neke knjige čitam lako</a:t>
            </a:r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neke mi idu teže.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4213" y="3258629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 odustajem pri teškoćama</a:t>
            </a:r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uključim cijelo svoje znanj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0203" y="4301379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Iznimno, zarez se ne piše ako suprotni veznik </a:t>
            </a:r>
            <a:r>
              <a:rPr lang="hr-HR" sz="3200" i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dolazi nakon komparativa:</a:t>
            </a:r>
            <a:endParaRPr lang="hr-HR" sz="3200" i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8222" y="5392243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Bolje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 čitati polako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površno preletjeti sadržaj.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4209" y="5953726"/>
            <a:ext cx="9140107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Čitanje je bilo 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lakše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uspješnije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što sam očekivala.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0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8" y="1541348"/>
            <a:ext cx="8845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Često griješimo pišući zarez </a:t>
            </a:r>
            <a:r>
              <a:rPr lang="hr-HR" sz="32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 suprotnoga veznika 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 rečenica započinje njime: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10" y="821254"/>
            <a:ext cx="7909490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3318" y="568725"/>
            <a:ext cx="78615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Pisanje zareza u suprotnim rečenicama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/>
          <p:nvPr/>
        </p:nvSpPr>
        <p:spPr>
          <a:xfrm>
            <a:off x="1130935" y="-3751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SUPROTNE REČENICE</a:t>
            </a:r>
            <a:endParaRPr lang="hr-HR" sz="3200" dirty="0"/>
          </a:p>
        </p:txBody>
      </p:sp>
      <p:sp>
        <p:nvSpPr>
          <p:cNvPr id="50" name="Rectangle 49"/>
          <p:cNvSpPr/>
          <p:nvPr/>
        </p:nvSpPr>
        <p:spPr>
          <a:xfrm>
            <a:off x="128226" y="2805448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Cijenim znanje. No, do njega je dug put.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2881" y="3463173"/>
            <a:ext cx="4014650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do njega je dug put.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6240171" y="3664685"/>
            <a:ext cx="611841" cy="61184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3034218" y="2654236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sp>
        <p:nvSpPr>
          <p:cNvPr id="23" name="Rectangle 22"/>
          <p:cNvSpPr/>
          <p:nvPr/>
        </p:nvSpPr>
        <p:spPr>
          <a:xfrm>
            <a:off x="136245" y="4329450"/>
            <a:ext cx="8931549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Pronašla sam podatke. Ali, poslat ću ti ih sutra.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74058" y="4987175"/>
            <a:ext cx="4014650" cy="5523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Ali poslat ću ti ih sutra.</a:t>
            </a:r>
            <a:endParaRPr lang="hr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7451348" y="5188687"/>
            <a:ext cx="611841" cy="61184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4173209" y="4178238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0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15408" y="821254"/>
            <a:ext cx="2397024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8272" y="592427"/>
            <a:ext cx="32768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1939" y="1488802"/>
            <a:ext cx="9130352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Suprotne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rečenice</a:t>
            </a:r>
            <a:endParaRPr lang="hr-HR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1207135" y="14555"/>
            <a:ext cx="7936832" cy="694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3200" dirty="0"/>
              <a:t>SUPROTNE REČENICE</a:t>
            </a:r>
            <a:endParaRPr lang="hr-HR" sz="3200" dirty="0"/>
          </a:p>
        </p:txBody>
      </p:sp>
      <p:sp>
        <p:nvSpPr>
          <p:cNvPr id="22" name="Rectangle 21"/>
          <p:cNvSpPr/>
          <p:nvPr/>
        </p:nvSpPr>
        <p:spPr>
          <a:xfrm>
            <a:off x="13649" y="3563859"/>
            <a:ext cx="9130350" cy="6994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 čitaj površno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 čitanje unosi svoje predznanje.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77900" y="4606591"/>
            <a:ext cx="3900228" cy="6994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ispred suprotnih veznika piše se zarez</a:t>
            </a:r>
            <a:endParaRPr lang="hr-HR" sz="2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949116" y="4085254"/>
            <a:ext cx="685859" cy="4609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381055" y="4596153"/>
            <a:ext cx="4922608" cy="6994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suprotni veznici:</a:t>
            </a:r>
            <a:endParaRPr lang="hr-H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ali, nego, no, već</a:t>
            </a:r>
            <a:endParaRPr lang="hr-HR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649" y="2567301"/>
            <a:ext cx="9130350" cy="69540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sadržaji </a:t>
            </a:r>
            <a:r>
              <a:rPr lang="hr-H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međusobno su suprotstavljeni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608513" y="2126868"/>
            <a:ext cx="0" cy="42541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641567" y="4093273"/>
            <a:ext cx="685859" cy="4609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4" grpId="0"/>
      <p:bldP spid="27" grpId="0"/>
      <p:bldP spid="42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2432</Words>
  <Application>WPS Presentation</Application>
  <PresentationFormat>On-screen Show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SUPROTNE REČENICE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446</cp:revision>
  <dcterms:created xsi:type="dcterms:W3CDTF">2014-02-05T06:53:00Z</dcterms:created>
  <dcterms:modified xsi:type="dcterms:W3CDTF">2024-01-17T12:59:13Z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F11AC42A646441178759CEFCAF4B153E_13</vt:lpwstr>
  </property>
  <property fmtid="{D5CDD505-2E9C-101B-9397-08002B2CF9AE}" pid="3" name="KSOProductBuildVer">
    <vt:lpwstr>1033-12.2.0.13359</vt:lpwstr>
  </property>
</Properties>
</file>