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8" r:id="rId2"/>
  </p:sldMasterIdLst>
  <p:notesMasterIdLst>
    <p:notesMasterId r:id="rId90"/>
  </p:notesMasterIdLst>
  <p:sldIdLst>
    <p:sldId id="256" r:id="rId3"/>
    <p:sldId id="467" r:id="rId4"/>
    <p:sldId id="666" r:id="rId5"/>
    <p:sldId id="285" r:id="rId6"/>
    <p:sldId id="536" r:id="rId7"/>
    <p:sldId id="538" r:id="rId8"/>
    <p:sldId id="668" r:id="rId9"/>
    <p:sldId id="669" r:id="rId10"/>
    <p:sldId id="670" r:id="rId11"/>
    <p:sldId id="671" r:id="rId12"/>
    <p:sldId id="672" r:id="rId13"/>
    <p:sldId id="673" r:id="rId14"/>
    <p:sldId id="674" r:id="rId15"/>
    <p:sldId id="675" r:id="rId16"/>
    <p:sldId id="676" r:id="rId17"/>
    <p:sldId id="651" r:id="rId18"/>
    <p:sldId id="644" r:id="rId19"/>
    <p:sldId id="539" r:id="rId20"/>
    <p:sldId id="537" r:id="rId21"/>
    <p:sldId id="275" r:id="rId22"/>
    <p:sldId id="392" r:id="rId23"/>
    <p:sldId id="341" r:id="rId24"/>
    <p:sldId id="389" r:id="rId25"/>
    <p:sldId id="388" r:id="rId26"/>
    <p:sldId id="344" r:id="rId27"/>
    <p:sldId id="391" r:id="rId28"/>
    <p:sldId id="390" r:id="rId29"/>
    <p:sldId id="347" r:id="rId30"/>
    <p:sldId id="348" r:id="rId31"/>
    <p:sldId id="349" r:id="rId32"/>
    <p:sldId id="421" r:id="rId33"/>
    <p:sldId id="468" r:id="rId34"/>
    <p:sldId id="469" r:id="rId35"/>
    <p:sldId id="470" r:id="rId36"/>
    <p:sldId id="472" r:id="rId37"/>
    <p:sldId id="474" r:id="rId38"/>
    <p:sldId id="476" r:id="rId39"/>
    <p:sldId id="477" r:id="rId40"/>
    <p:sldId id="561" r:id="rId41"/>
    <p:sldId id="481" r:id="rId42"/>
    <p:sldId id="479" r:id="rId43"/>
    <p:sldId id="482" r:id="rId44"/>
    <p:sldId id="483" r:id="rId45"/>
    <p:sldId id="485" r:id="rId46"/>
    <p:sldId id="486" r:id="rId47"/>
    <p:sldId id="488" r:id="rId48"/>
    <p:sldId id="487" r:id="rId49"/>
    <p:sldId id="560" r:id="rId50"/>
    <p:sldId id="549" r:id="rId51"/>
    <p:sldId id="547" r:id="rId52"/>
    <p:sldId id="550" r:id="rId53"/>
    <p:sldId id="491" r:id="rId54"/>
    <p:sldId id="544" r:id="rId55"/>
    <p:sldId id="682" r:id="rId56"/>
    <p:sldId id="555" r:id="rId57"/>
    <p:sldId id="556" r:id="rId58"/>
    <p:sldId id="557" r:id="rId59"/>
    <p:sldId id="681" r:id="rId60"/>
    <p:sldId id="558" r:id="rId61"/>
    <p:sldId id="509" r:id="rId62"/>
    <p:sldId id="511" r:id="rId63"/>
    <p:sldId id="529" r:id="rId64"/>
    <p:sldId id="653" r:id="rId65"/>
    <p:sldId id="512" r:id="rId66"/>
    <p:sldId id="530" r:id="rId67"/>
    <p:sldId id="563" r:id="rId68"/>
    <p:sldId id="531" r:id="rId69"/>
    <p:sldId id="667" r:id="rId70"/>
    <p:sldId id="565" r:id="rId71"/>
    <p:sldId id="566" r:id="rId72"/>
    <p:sldId id="532" r:id="rId73"/>
    <p:sldId id="677" r:id="rId74"/>
    <p:sldId id="516" r:id="rId75"/>
    <p:sldId id="515" r:id="rId76"/>
    <p:sldId id="517" r:id="rId77"/>
    <p:sldId id="528" r:id="rId78"/>
    <p:sldId id="559" r:id="rId79"/>
    <p:sldId id="659" r:id="rId80"/>
    <p:sldId id="660" r:id="rId81"/>
    <p:sldId id="662" r:id="rId82"/>
    <p:sldId id="663" r:id="rId83"/>
    <p:sldId id="665" r:id="rId84"/>
    <p:sldId id="658" r:id="rId85"/>
    <p:sldId id="678" r:id="rId86"/>
    <p:sldId id="679" r:id="rId87"/>
    <p:sldId id="680" r:id="rId88"/>
    <p:sldId id="642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2" d="100"/>
          <a:sy n="82" d="100"/>
        </p:scale>
        <p:origin x="15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3842907C-D0AA-4C58-9F94-58B40AD65B29}" type="datetimeFigureOut">
              <a:rPr lang="en-US" smtClean="0"/>
              <a:pPr/>
              <a:t>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1D76769E-C829-4283-B80E-CB90D995C2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8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38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6769E-C829-4283-B80E-CB90D995C2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9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F0C2C-E71A-4F02-BD21-51AD869A58B3}" type="slidenum">
              <a:rPr lang="hr-HR" smtClean="0"/>
              <a:t>46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719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60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582807"/>
            <a:ext cx="7772400" cy="1199704"/>
          </a:xfrm>
        </p:spPr>
        <p:txBody>
          <a:bodyPr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Shap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/>
            </a:p>
          </p:txBody>
        </p:sp>
        <p:sp>
          <p:nvSpPr>
            <p:cNvPr id="8" name="Shap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/>
            </a:p>
          </p:txBody>
        </p:sp>
        <p:sp>
          <p:nvSpPr>
            <p:cNvPr id="11" name="Shap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6E13C79-1C97-4B32-B2AE-1A69C169643E}" type="datetime2">
              <a:rPr lang="en-US" smtClean="0"/>
              <a:pPr/>
              <a:t>Saturday, January 27, 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5292C34-3E5E-4BA5-AF54-F1601B144FB0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4BF-C004-4398-9186-5EE680724D95}" type="datetime2">
              <a:rPr lang="en-US" smtClean="0"/>
              <a:pPr/>
              <a:t>Saturday, January 27,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E14BF-C004-4398-9186-5EE680724D95}" type="datetime2">
              <a:rPr lang="en-US" smtClean="0"/>
              <a:pPr/>
              <a:t>Saturday, January 27,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EF5B-F2CC-4EC5-8F1F-29A8BF9EFFA9}" type="datetime2">
              <a:rPr lang="en-US" smtClean="0"/>
              <a:pPr/>
              <a:t>Saturday, January 27,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888512"/>
            <a:ext cx="4572000" cy="1454888"/>
          </a:xfrm>
        </p:spPr>
        <p:txBody>
          <a:bodyPr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09C1-563D-4D9C-B702-B64C84A5A174}" type="datetime2">
              <a:rPr lang="en-US" smtClean="0"/>
              <a:pPr/>
              <a:t>Saturday, January 27,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303D9-A6EB-41FB-BF22-3F49E470997E}" type="datetime2">
              <a:rPr lang="en-US" smtClean="0"/>
              <a:pPr/>
              <a:t>Saturday, January 27,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72430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72430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0534-5698-4F62-9CFE-5DE61A073E78}" type="datetime2">
              <a:rPr lang="en-US" smtClean="0"/>
              <a:pPr/>
              <a:t>Saturday, January 27,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827A3-B249-4F87-AB1A-1E06AC1AA2A4}" type="datetime2">
              <a:rPr lang="en-US" smtClean="0"/>
              <a:pPr/>
              <a:t>Saturday, January 27,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46142-29B2-49CC-BCC6-A3AD70B4960E}" type="datetime2">
              <a:rPr lang="en-US" smtClean="0"/>
              <a:pPr/>
              <a:t>Saturday, January 27,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34000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E86C4691-4882-40A8-AF62-8CF6A18D40B2}" type="datetime2">
              <a:rPr lang="en-US" smtClean="0"/>
              <a:pPr/>
              <a:t>Saturday, January 27,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10EEA-824F-4D46-AFE7-60426C8C06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371568"/>
            <a:ext cx="7162800" cy="648232"/>
          </a:xfrm>
          <a:noFill/>
        </p:spPr>
        <p:txBody>
          <a:bodyPr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1C6776A-4DEC-47EE-8A49-2C150ECB5465}" type="datetime2">
              <a:rPr lang="en-US" smtClean="0"/>
              <a:pPr/>
              <a:t>Saturday, January 27, 2024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C410EEA-824F-4D46-AFE7-60426C8C06B0}" type="slidenum">
              <a:rPr lang="en-US" smtClean="0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07688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hap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9" name="Shap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2" name="Shap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>
              <a:defRPr sz="1000">
                <a:solidFill>
                  <a:schemeClr val="tx1"/>
                </a:solidFill>
              </a:defRPr>
            </a:lvl1pPr>
            <a:extLst/>
          </a:lstStyle>
          <a:p>
            <a:fld id="{D10E14BF-C004-4398-9186-5EE680724D95}" type="datetime2">
              <a:rPr lang="en-US" smtClean="0"/>
              <a:pPr/>
              <a:t>Saturday, January 27, 2024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>
                <a:solidFill>
                  <a:schemeClr val="tx1"/>
                </a:solidFill>
              </a:defRPr>
            </a:lvl1pPr>
            <a:extLst/>
          </a:lstStyle>
          <a:p>
            <a:pPr algn="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 b="0">
                <a:solidFill>
                  <a:schemeClr val="tx1"/>
                </a:solidFill>
              </a:defRPr>
            </a:lvl1pPr>
            <a:extLst/>
          </a:lstStyle>
          <a:p>
            <a:fld id="{45292C34-3E5E-4BA5-AF54-F1601B144FB0}" type="slidenum">
              <a:rPr lang="en-US" sz="1400" smtClean="0">
                <a:solidFill>
                  <a:schemeClr val="tx2">
                    <a:shade val="50000"/>
                  </a:schemeClr>
                </a:solidFill>
              </a:rPr>
              <a:pPr/>
              <a:t>‹#›</a:t>
            </a:fld>
            <a:endParaRPr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rtl="0" eaLnBrk="1" latinLnBrk="0" hangingPunct="1">
        <a:spcBef>
          <a:spcPct val="0"/>
        </a:spcBef>
        <a:buNone/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5000"/>
        <a:buFont typeface="Wingdings 3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worldbank.org/indicator/NY.GDP.PCAP.CD?type=shaded&amp;view=map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Prometna geografija i promet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sz="2800" dirty="0">
                <a:solidFill>
                  <a:srgbClr val="FF0000"/>
                </a:solidFill>
              </a:rPr>
              <a:t>prof. Karlo Horvat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FB94A-826F-4636-B6CA-233CEB3B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</a:t>
            </a:r>
            <a:r>
              <a:rPr lang="hr-HR" sz="1600" dirty="0"/>
              <a:t> Gospodarska struktura stanovništva prema sektorima djelatnosti</a:t>
            </a:r>
          </a:p>
          <a:p>
            <a:pPr marL="109728" indent="0">
              <a:buNone/>
            </a:pPr>
            <a:endParaRPr lang="hr-HR" sz="1600" dirty="0"/>
          </a:p>
          <a:p>
            <a:pPr marL="109728" indent="0">
              <a:buNone/>
            </a:pPr>
            <a:endParaRPr lang="hr-HR" sz="1600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6377314-628E-4B56-BC96-5AA92389AB50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647700"/>
          <a:ext cx="8991600" cy="588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41186889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3977187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61938946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47585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IV.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primarni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sekundarni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7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6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5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1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7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6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5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43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937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FB94A-826F-4636-B6CA-233CEB3B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</a:t>
            </a:r>
            <a:r>
              <a:rPr lang="hr-HR" sz="1600" dirty="0"/>
              <a:t> Gospodarska struktura stanovništva prema sektorima djelatnosti</a:t>
            </a:r>
          </a:p>
          <a:p>
            <a:pPr marL="109728" indent="0">
              <a:buNone/>
            </a:pPr>
            <a:endParaRPr lang="hr-HR" sz="1600" dirty="0"/>
          </a:p>
          <a:p>
            <a:pPr marL="109728" indent="0">
              <a:buNone/>
            </a:pPr>
            <a:endParaRPr lang="hr-HR" sz="1600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6377314-628E-4B56-BC96-5AA92389AB50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647700"/>
          <a:ext cx="8991600" cy="588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41186889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3977187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61938946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47585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IV.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primarni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sekundarni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tercijarni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7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6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5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1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7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6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5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43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8176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FB94A-826F-4636-B6CA-233CEB3B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</a:t>
            </a:r>
            <a:r>
              <a:rPr lang="hr-HR" sz="1600" dirty="0"/>
              <a:t> Gospodarska struktura stanovništva prema sektorima djelatnosti</a:t>
            </a:r>
          </a:p>
          <a:p>
            <a:pPr marL="109728" indent="0">
              <a:buNone/>
            </a:pPr>
            <a:endParaRPr lang="hr-HR" sz="1600" dirty="0"/>
          </a:p>
          <a:p>
            <a:pPr marL="109728" indent="0">
              <a:buNone/>
            </a:pPr>
            <a:endParaRPr lang="hr-HR" sz="1600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6377314-628E-4B56-BC96-5AA92389AB50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647700"/>
          <a:ext cx="8991600" cy="588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41186889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3977187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61938946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47585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IV.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primarni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sekundarni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tercijarni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kvartarni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7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6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5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1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7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6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5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43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215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FB94A-826F-4636-B6CA-233CEB3B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/>
              <a:t>Tab. 1.</a:t>
            </a:r>
            <a:r>
              <a:rPr lang="hr-HR" sz="1600" dirty="0"/>
              <a:t> Gospodarska struktura stanovništva prema sektorima djelatnosti</a:t>
            </a:r>
          </a:p>
          <a:p>
            <a:pPr marL="109728" indent="0">
              <a:buNone/>
            </a:pPr>
            <a:endParaRPr lang="hr-HR" sz="1600" dirty="0"/>
          </a:p>
          <a:p>
            <a:pPr marL="109728" indent="0">
              <a:buNone/>
            </a:pPr>
            <a:endParaRPr lang="hr-HR" sz="1600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6377314-628E-4B56-BC96-5AA92389A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432568"/>
              </p:ext>
            </p:extLst>
          </p:nvPr>
        </p:nvGraphicFramePr>
        <p:xfrm>
          <a:off x="76200" y="647700"/>
          <a:ext cx="8991600" cy="588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41186889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3977187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61938946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47585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IV.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primarni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sekundarni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tercijarni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kvartarni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7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poljoprivredni; agrarni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6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5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1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7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6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5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43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3460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FB94A-826F-4636-B6CA-233CEB3B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/>
              <a:t>Tab. 1.</a:t>
            </a:r>
            <a:r>
              <a:rPr lang="hr-HR" sz="1600" dirty="0"/>
              <a:t> Gospodarska struktura stanovništva prema sektorima djelatnosti</a:t>
            </a:r>
          </a:p>
          <a:p>
            <a:pPr marL="109728" indent="0">
              <a:buNone/>
            </a:pPr>
            <a:endParaRPr lang="hr-HR" sz="1600" dirty="0"/>
          </a:p>
          <a:p>
            <a:pPr marL="109728" indent="0">
              <a:buNone/>
            </a:pPr>
            <a:endParaRPr lang="hr-HR" sz="1600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6377314-628E-4B56-BC96-5AA92389A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71875"/>
              </p:ext>
            </p:extLst>
          </p:nvPr>
        </p:nvGraphicFramePr>
        <p:xfrm>
          <a:off x="76200" y="647700"/>
          <a:ext cx="8991600" cy="588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41186889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3977187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61938946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47585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IV.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primarni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sekundarni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tercijarni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kvartarni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7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poljoprivredni; agrarni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industrijski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6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5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1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7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6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5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43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562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FB94A-826F-4636-B6CA-233CEB3B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/>
              <a:t>Tab. 1.</a:t>
            </a:r>
            <a:r>
              <a:rPr lang="hr-HR" sz="1600" dirty="0"/>
              <a:t> Gospodarska struktura stanovništva prema sektorima djelatnosti</a:t>
            </a:r>
          </a:p>
          <a:p>
            <a:pPr marL="109728" indent="0">
              <a:buNone/>
            </a:pPr>
            <a:endParaRPr lang="hr-HR" sz="1600" dirty="0"/>
          </a:p>
          <a:p>
            <a:pPr marL="109728" indent="0">
              <a:buNone/>
            </a:pPr>
            <a:endParaRPr lang="hr-HR" sz="1600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6377314-628E-4B56-BC96-5AA92389A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078429"/>
              </p:ext>
            </p:extLst>
          </p:nvPr>
        </p:nvGraphicFramePr>
        <p:xfrm>
          <a:off x="76200" y="647700"/>
          <a:ext cx="8991600" cy="588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41186889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3977187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61938946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47585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IV.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primarni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sekundarni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tercijarni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kvartarni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7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poljoprivredni; agrarni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industrijski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uslužni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6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5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1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7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6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5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43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450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FB94A-826F-4636-B6CA-233CEB3B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/>
              <a:t>Tab. 1.</a:t>
            </a:r>
            <a:r>
              <a:rPr lang="hr-HR" sz="1600" dirty="0"/>
              <a:t> Gospodarska struktura stanovništva prema sektorima djelatnosti</a:t>
            </a:r>
          </a:p>
          <a:p>
            <a:pPr marL="109728" indent="0">
              <a:buNone/>
            </a:pPr>
            <a:endParaRPr lang="hr-HR" sz="1600" dirty="0"/>
          </a:p>
          <a:p>
            <a:pPr marL="109728" indent="0">
              <a:buNone/>
            </a:pPr>
            <a:endParaRPr lang="hr-HR" sz="1600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6377314-628E-4B56-BC96-5AA92389AB50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647700"/>
          <a:ext cx="8991600" cy="588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41186889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3977187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61938946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47585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IV.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primarni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sekundarni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tercijarni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kvartarni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7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poljoprivredni; agrarni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industrijski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uslužni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uslužni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6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5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1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7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6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5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4384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49E3A13-334D-4500-A8C1-A2D49A017DF7}"/>
              </a:ext>
            </a:extLst>
          </p:cNvPr>
          <p:cNvSpPr txBox="1"/>
          <p:nvPr/>
        </p:nvSpPr>
        <p:spPr>
          <a:xfrm>
            <a:off x="3623375" y="6273225"/>
            <a:ext cx="1897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promet ?!</a:t>
            </a:r>
          </a:p>
        </p:txBody>
      </p:sp>
    </p:spTree>
    <p:extLst>
      <p:ext uri="{BB962C8B-B14F-4D97-AF65-F5344CB8AC3E}">
        <p14:creationId xmlns:p14="http://schemas.microsoft.com/office/powerpoint/2010/main" val="380976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FB94A-826F-4636-B6CA-233CEB3B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/>
              <a:t>Tab. 1.</a:t>
            </a:r>
            <a:r>
              <a:rPr lang="hr-HR" sz="1600" dirty="0"/>
              <a:t> Gospodarska struktura stanovništva prema sektorima djelatnosti</a:t>
            </a:r>
          </a:p>
          <a:p>
            <a:pPr marL="109728" indent="0">
              <a:buNone/>
            </a:pPr>
            <a:endParaRPr lang="hr-HR" sz="1600" dirty="0"/>
          </a:p>
          <a:p>
            <a:pPr marL="109728" indent="0">
              <a:buNone/>
            </a:pPr>
            <a:endParaRPr lang="hr-HR" sz="1600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6377314-628E-4B56-BC96-5AA92389A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762920"/>
              </p:ext>
            </p:extLst>
          </p:nvPr>
        </p:nvGraphicFramePr>
        <p:xfrm>
          <a:off x="76200" y="647700"/>
          <a:ext cx="8991600" cy="588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41186889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3977187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61938946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47585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IV.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primarni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sekundarni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tercijarni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kvartarni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7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poljoprivredni; agrarni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industrijski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uslužni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+mj-lt"/>
                          <a:ea typeface="SimSun"/>
                          <a:cs typeface="Times New Roman"/>
                        </a:rPr>
                        <a:t>uslužni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poljoprivreda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rudarstvo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promet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obrazovanje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6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šumarstvo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energetika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turizam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znanost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5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ribolov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industrija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trgovina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zdravstvo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1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lov 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proizvodni obrti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ugostiteljstvo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socijalna skrb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7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građevinarstvo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uslužni obrti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zaštita okoliša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financijsko-osiguravajuće</a:t>
                      </a:r>
                      <a:r>
                        <a:rPr lang="hr-HR" sz="16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usluge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policija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vojska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6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vatrogasci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uprava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sudstvo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5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kultura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 </a:t>
                      </a: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/>
                          <a:cs typeface="Times New Roman"/>
                        </a:rPr>
                        <a:t>šport</a:t>
                      </a: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43849"/>
                  </a:ext>
                </a:extLst>
              </a:tr>
            </a:tbl>
          </a:graphicData>
        </a:graphic>
      </p:graphicFrame>
      <p:sp>
        <p:nvSpPr>
          <p:cNvPr id="4" name="TekstniOkvir 2">
            <a:extLst>
              <a:ext uri="{FF2B5EF4-FFF2-40B4-BE49-F238E27FC236}">
                <a16:creationId xmlns:a16="http://schemas.microsoft.com/office/drawing/2014/main" id="{45EDEC83-7573-8B19-B148-6224629D0C71}"/>
              </a:ext>
            </a:extLst>
          </p:cNvPr>
          <p:cNvSpPr txBox="1"/>
          <p:nvPr/>
        </p:nvSpPr>
        <p:spPr>
          <a:xfrm>
            <a:off x="180000" y="180000"/>
            <a:ext cx="8595686" cy="125572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u="sng" dirty="0">
                <a:latin typeface="+mj-lt"/>
                <a:cs typeface="Times New Roman" panose="02020603050405020304" pitchFamily="18" charset="0"/>
              </a:rPr>
              <a:t>promet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– </a:t>
            </a: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djelatnost tercijarnog (III.) (uslužnog) sektora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                     koji služi kao prijenos ljudi, robe, energije i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                     informacija s jednog mjesta na drugo</a:t>
            </a:r>
            <a:endParaRPr lang="en-US" sz="28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5343" cy="6858000"/>
          </a:xfrm>
          <a:prstGeom prst="rect">
            <a:avLst/>
          </a:prstGeom>
        </p:spPr>
      </p:pic>
      <p:sp>
        <p:nvSpPr>
          <p:cNvPr id="4" name="TekstniOkvir 2">
            <a:extLst>
              <a:ext uri="{FF2B5EF4-FFF2-40B4-BE49-F238E27FC236}">
                <a16:creationId xmlns:a16="http://schemas.microsoft.com/office/drawing/2014/main" id="{5029FE71-B25E-4A25-BF96-03144B19E80F}"/>
              </a:ext>
            </a:extLst>
          </p:cNvPr>
          <p:cNvSpPr txBox="1"/>
          <p:nvPr/>
        </p:nvSpPr>
        <p:spPr>
          <a:xfrm>
            <a:off x="180000" y="180000"/>
            <a:ext cx="8595686" cy="125572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u="sng" dirty="0">
                <a:latin typeface="+mj-lt"/>
                <a:cs typeface="Times New Roman" panose="02020603050405020304" pitchFamily="18" charset="0"/>
              </a:rPr>
              <a:t>promet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– djelatnost tercijarnog (III.) (uslužnog) sektora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                       koji služi kao prijenos </a:t>
            </a: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ljudi, robe, energije i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                     informacija s jednog mjesta na drugo</a:t>
            </a:r>
            <a:endParaRPr lang="en-US" sz="28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4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5343" cy="6858000"/>
          </a:xfrm>
          <a:prstGeom prst="rect">
            <a:avLst/>
          </a:prstGeom>
        </p:spPr>
      </p:pic>
      <p:sp>
        <p:nvSpPr>
          <p:cNvPr id="4" name="TekstniOkvir 2">
            <a:extLst>
              <a:ext uri="{FF2B5EF4-FFF2-40B4-BE49-F238E27FC236}">
                <a16:creationId xmlns:a16="http://schemas.microsoft.com/office/drawing/2014/main" id="{D9DE9725-5737-4CA1-B2A9-FA6A426BFB44}"/>
              </a:ext>
            </a:extLst>
          </p:cNvPr>
          <p:cNvSpPr txBox="1"/>
          <p:nvPr/>
        </p:nvSpPr>
        <p:spPr>
          <a:xfrm>
            <a:off x="180000" y="180000"/>
            <a:ext cx="8595686" cy="125572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u="sng" dirty="0">
                <a:latin typeface="+mj-lt"/>
                <a:cs typeface="Times New Roman" panose="02020603050405020304" pitchFamily="18" charset="0"/>
              </a:rPr>
              <a:t>promet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– djelatnost tercijarnog (III.) (uslužnog) sektora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                       koji služi kao prijenos ljudi, robe, energije i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                       informacija s jednog mjesta na drugo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Sadržaj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hr-HR" dirty="0"/>
              <a:t>uvod</a:t>
            </a:r>
          </a:p>
          <a:p>
            <a:pPr marL="624078" indent="-514350">
              <a:buFont typeface="+mj-lt"/>
              <a:buAutoNum type="arabicPeriod"/>
            </a:pPr>
            <a:endParaRPr lang="hr-HR" dirty="0"/>
          </a:p>
          <a:p>
            <a:pPr marL="624078" indent="-514350">
              <a:buFont typeface="+mj-lt"/>
              <a:buAutoNum type="arabicPeriod"/>
            </a:pPr>
            <a:r>
              <a:rPr lang="hr-HR" dirty="0"/>
              <a:t>elementi prometa</a:t>
            </a:r>
          </a:p>
          <a:p>
            <a:pPr marL="624078" indent="-514350">
              <a:buFont typeface="+mj-lt"/>
              <a:buAutoNum type="arabicPeriod"/>
            </a:pPr>
            <a:endParaRPr lang="hr-HR" dirty="0"/>
          </a:p>
          <a:p>
            <a:pPr marL="624078" indent="-514350">
              <a:buFont typeface="+mj-lt"/>
              <a:buAutoNum type="arabicPeriod"/>
            </a:pPr>
            <a:r>
              <a:rPr lang="hr-HR" dirty="0"/>
              <a:t>prometni sustavi</a:t>
            </a:r>
          </a:p>
          <a:p>
            <a:pPr marL="624078" indent="-514350">
              <a:buFont typeface="+mj-lt"/>
              <a:buAutoNum type="arabicPeriod"/>
            </a:pPr>
            <a:endParaRPr lang="hr-HR" dirty="0"/>
          </a:p>
          <a:p>
            <a:pPr marL="624078" indent="-514350">
              <a:buFont typeface="+mj-lt"/>
              <a:buAutoNum type="arabicPeriod"/>
            </a:pPr>
            <a:r>
              <a:rPr lang="hr-HR" dirty="0"/>
              <a:t>kombinirani promet</a:t>
            </a:r>
          </a:p>
          <a:p>
            <a:pPr marL="624078" indent="-514350">
              <a:buFont typeface="+mj-lt"/>
              <a:buAutoNum type="arabicPeriod"/>
            </a:pPr>
            <a:endParaRPr lang="hr-HR" dirty="0"/>
          </a:p>
          <a:p>
            <a:pPr marL="624078" indent="-514350">
              <a:buFont typeface="+mj-lt"/>
              <a:buAutoNum type="arabicPeriod"/>
            </a:pPr>
            <a:r>
              <a:rPr lang="hr-HR" dirty="0"/>
              <a:t>gradski promet</a:t>
            </a:r>
          </a:p>
          <a:p>
            <a:pPr marL="624078" indent="-514350">
              <a:buFont typeface="+mj-lt"/>
              <a:buAutoNum type="arabicPeriod"/>
            </a:pPr>
            <a:endParaRPr lang="hr-HR" dirty="0"/>
          </a:p>
          <a:p>
            <a:pPr marL="624078" indent="-514350">
              <a:buFont typeface="+mj-lt"/>
              <a:buAutoNum type="arabicPeriod"/>
            </a:pPr>
            <a:r>
              <a:rPr lang="hr-HR" dirty="0"/>
              <a:t>ponavljanje</a:t>
            </a:r>
          </a:p>
          <a:p>
            <a:pPr marL="624078" indent="-514350">
              <a:buFont typeface="+mj-lt"/>
              <a:buAutoNum type="arabicPeriod"/>
            </a:pPr>
            <a:endParaRPr lang="hr-HR" dirty="0"/>
          </a:p>
          <a:p>
            <a:pPr marL="624078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22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likovni rezultat za parking garage high resolution">
            <a:extLst>
              <a:ext uri="{FF2B5EF4-FFF2-40B4-BE49-F238E27FC236}">
                <a16:creationId xmlns:a16="http://schemas.microsoft.com/office/drawing/2014/main" id="{DF1199D5-EB89-453F-BF88-AB0746E13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A8C1098B-8D29-42E1-B3C0-F4394324DC21}"/>
              </a:ext>
            </a:extLst>
          </p:cNvPr>
          <p:cNvSpPr txBox="1"/>
          <p:nvPr/>
        </p:nvSpPr>
        <p:spPr>
          <a:xfrm>
            <a:off x="180000" y="180000"/>
            <a:ext cx="3333541" cy="535531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li ovo promet?!</a:t>
            </a:r>
          </a:p>
        </p:txBody>
      </p:sp>
      <p:sp>
        <p:nvSpPr>
          <p:cNvPr id="4" name="TekstniOkvir 2">
            <a:extLst>
              <a:ext uri="{FF2B5EF4-FFF2-40B4-BE49-F238E27FC236}">
                <a16:creationId xmlns:a16="http://schemas.microsoft.com/office/drawing/2014/main" id="{16FE126E-4950-456D-84CC-3A5244887D47}"/>
              </a:ext>
            </a:extLst>
          </p:cNvPr>
          <p:cNvSpPr txBox="1"/>
          <p:nvPr/>
        </p:nvSpPr>
        <p:spPr>
          <a:xfrm>
            <a:off x="180000" y="715531"/>
            <a:ext cx="822661" cy="535531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Da!</a:t>
            </a:r>
          </a:p>
        </p:txBody>
      </p:sp>
    </p:spTree>
    <p:extLst>
      <p:ext uri="{BB962C8B-B14F-4D97-AF65-F5344CB8AC3E}">
        <p14:creationId xmlns:p14="http://schemas.microsoft.com/office/powerpoint/2010/main" val="161454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 </a:t>
            </a:r>
            <a:r>
              <a:rPr lang="hr-HR" sz="1600" dirty="0"/>
              <a:t>Osnovna podjela prometa</a:t>
            </a:r>
          </a:p>
          <a:p>
            <a:pPr marL="109728" indent="0">
              <a:buNone/>
            </a:pPr>
            <a:endParaRPr lang="hr-HR" sz="20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  <a:p>
            <a:endParaRPr lang="hr-HR" sz="32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335226"/>
              </p:ext>
            </p:extLst>
          </p:nvPr>
        </p:nvGraphicFramePr>
        <p:xfrm>
          <a:off x="36000" y="1944000"/>
          <a:ext cx="9031800" cy="3247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7765">
                <a:tc gridSpan="4">
                  <a:txBody>
                    <a:bodyPr/>
                    <a:lstStyle/>
                    <a:p>
                      <a:pPr algn="ctr"/>
                      <a:r>
                        <a:rPr lang="hr-HR" sz="2800" dirty="0"/>
                        <a:t>promet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765">
                <a:tc>
                  <a:txBody>
                    <a:bodyPr/>
                    <a:lstStyle/>
                    <a:p>
                      <a:pPr algn="ctr"/>
                      <a:endParaRPr lang="hr-H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765">
                <a:tc gridSpan="4"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765">
                <a:tc>
                  <a:txBody>
                    <a:bodyPr/>
                    <a:lstStyle/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" name="Ravni poveznik sa strelicom 5"/>
          <p:cNvCxnSpPr/>
          <p:nvPr/>
        </p:nvCxnSpPr>
        <p:spPr>
          <a:xfrm>
            <a:off x="1143000" y="3505200"/>
            <a:ext cx="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6"/>
          <p:cNvCxnSpPr/>
          <p:nvPr/>
        </p:nvCxnSpPr>
        <p:spPr>
          <a:xfrm>
            <a:off x="1143000" y="3505200"/>
            <a:ext cx="68580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>
            <a:off x="1143000" y="3505200"/>
            <a:ext cx="45720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/>
          <p:cNvCxnSpPr/>
          <p:nvPr/>
        </p:nvCxnSpPr>
        <p:spPr>
          <a:xfrm>
            <a:off x="1143000" y="3505200"/>
            <a:ext cx="22860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391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orisnik\Desktop\cest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" y="0"/>
            <a:ext cx="9155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2">
            <a:extLst>
              <a:ext uri="{FF2B5EF4-FFF2-40B4-BE49-F238E27FC236}">
                <a16:creationId xmlns:a16="http://schemas.microsoft.com/office/drawing/2014/main" id="{92B913EA-59A3-42EA-BE42-57E32BBBBD34}"/>
              </a:ext>
            </a:extLst>
          </p:cNvPr>
          <p:cNvSpPr txBox="1"/>
          <p:nvPr/>
        </p:nvSpPr>
        <p:spPr>
          <a:xfrm>
            <a:off x="180000" y="180000"/>
            <a:ext cx="2514856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kopneni promet</a:t>
            </a:r>
          </a:p>
        </p:txBody>
      </p:sp>
    </p:spTree>
    <p:extLst>
      <p:ext uri="{BB962C8B-B14F-4D97-AF65-F5344CB8AC3E}">
        <p14:creationId xmlns:p14="http://schemas.microsoft.com/office/powerpoint/2010/main" val="209124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likovni rezultat za sea traffic">
            <a:extLst>
              <a:ext uri="{FF2B5EF4-FFF2-40B4-BE49-F238E27FC236}">
                <a16:creationId xmlns:a16="http://schemas.microsoft.com/office/drawing/2014/main" id="{3A93C74A-4DCF-4E4D-89C0-63791F6AE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2">
            <a:extLst>
              <a:ext uri="{FF2B5EF4-FFF2-40B4-BE49-F238E27FC236}">
                <a16:creationId xmlns:a16="http://schemas.microsoft.com/office/drawing/2014/main" id="{9A682366-43E6-4174-9850-C4B6E4805D4E}"/>
              </a:ext>
            </a:extLst>
          </p:cNvPr>
          <p:cNvSpPr txBox="1"/>
          <p:nvPr/>
        </p:nvSpPr>
        <p:spPr>
          <a:xfrm>
            <a:off x="180000" y="180000"/>
            <a:ext cx="2706767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pomorski promet</a:t>
            </a:r>
          </a:p>
        </p:txBody>
      </p:sp>
    </p:spTree>
    <p:extLst>
      <p:ext uri="{BB962C8B-B14F-4D97-AF65-F5344CB8AC3E}">
        <p14:creationId xmlns:p14="http://schemas.microsoft.com/office/powerpoint/2010/main" val="414101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ovezana slika">
            <a:extLst>
              <a:ext uri="{FF2B5EF4-FFF2-40B4-BE49-F238E27FC236}">
                <a16:creationId xmlns:a16="http://schemas.microsoft.com/office/drawing/2014/main" id="{5EEE1B3D-2B25-4BCF-904D-A334328B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2">
            <a:extLst>
              <a:ext uri="{FF2B5EF4-FFF2-40B4-BE49-F238E27FC236}">
                <a16:creationId xmlns:a16="http://schemas.microsoft.com/office/drawing/2014/main" id="{2F2E8E0A-BFC4-4DDE-A166-4D9AD92595AE}"/>
              </a:ext>
            </a:extLst>
          </p:cNvPr>
          <p:cNvSpPr txBox="1"/>
          <p:nvPr/>
        </p:nvSpPr>
        <p:spPr>
          <a:xfrm>
            <a:off x="180000" y="180000"/>
            <a:ext cx="2200602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zračni promet</a:t>
            </a:r>
          </a:p>
        </p:txBody>
      </p:sp>
    </p:spTree>
    <p:extLst>
      <p:ext uri="{BB962C8B-B14F-4D97-AF65-F5344CB8AC3E}">
        <p14:creationId xmlns:p14="http://schemas.microsoft.com/office/powerpoint/2010/main" val="30934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0000" cy="6858000"/>
          </a:xfrm>
          <a:prstGeom prst="rect">
            <a:avLst/>
          </a:prstGeom>
        </p:spPr>
      </p:pic>
      <p:sp>
        <p:nvSpPr>
          <p:cNvPr id="6" name="TekstniOkvir 2">
            <a:extLst>
              <a:ext uri="{FF2B5EF4-FFF2-40B4-BE49-F238E27FC236}">
                <a16:creationId xmlns:a16="http://schemas.microsoft.com/office/drawing/2014/main" id="{2F904704-F350-4A8E-AC0D-7C8D45C7500F}"/>
              </a:ext>
            </a:extLst>
          </p:cNvPr>
          <p:cNvSpPr txBox="1"/>
          <p:nvPr/>
        </p:nvSpPr>
        <p:spPr>
          <a:xfrm>
            <a:off x="180000" y="180000"/>
            <a:ext cx="4024500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telekomunikacijski promet</a:t>
            </a:r>
          </a:p>
        </p:txBody>
      </p:sp>
    </p:spTree>
    <p:extLst>
      <p:ext uri="{BB962C8B-B14F-4D97-AF65-F5344CB8AC3E}">
        <p14:creationId xmlns:p14="http://schemas.microsoft.com/office/powerpoint/2010/main" val="17805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 </a:t>
            </a:r>
            <a:r>
              <a:rPr lang="hr-HR" sz="1600" dirty="0"/>
              <a:t>Osnovna podjela prometa</a:t>
            </a:r>
          </a:p>
          <a:p>
            <a:pPr marL="109728" indent="0">
              <a:buNone/>
            </a:pPr>
            <a:endParaRPr lang="hr-HR" sz="20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  <a:p>
            <a:endParaRPr lang="hr-HR" sz="32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963142"/>
              </p:ext>
            </p:extLst>
          </p:nvPr>
        </p:nvGraphicFramePr>
        <p:xfrm>
          <a:off x="36000" y="1944000"/>
          <a:ext cx="9031800" cy="3247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7765">
                <a:tc gridSpan="4">
                  <a:txBody>
                    <a:bodyPr/>
                    <a:lstStyle/>
                    <a:p>
                      <a:pPr algn="ctr"/>
                      <a:r>
                        <a:rPr lang="hr-HR" sz="2800" dirty="0"/>
                        <a:t>promet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765"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kopneni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pomorski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zračni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telekomunikacijski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765">
                <a:tc gridSpan="4"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765">
                <a:tc>
                  <a:txBody>
                    <a:bodyPr/>
                    <a:lstStyle/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" name="Ravni poveznik sa strelicom 5"/>
          <p:cNvCxnSpPr/>
          <p:nvPr/>
        </p:nvCxnSpPr>
        <p:spPr>
          <a:xfrm>
            <a:off x="1143000" y="3505200"/>
            <a:ext cx="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6"/>
          <p:cNvCxnSpPr/>
          <p:nvPr/>
        </p:nvCxnSpPr>
        <p:spPr>
          <a:xfrm>
            <a:off x="1143000" y="3505200"/>
            <a:ext cx="68580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>
            <a:off x="1143000" y="3505200"/>
            <a:ext cx="45720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/>
          <p:cNvCxnSpPr/>
          <p:nvPr/>
        </p:nvCxnSpPr>
        <p:spPr>
          <a:xfrm>
            <a:off x="1143000" y="3505200"/>
            <a:ext cx="22860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617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likovni rezultat za road traffic high resolution">
            <a:extLst>
              <a:ext uri="{FF2B5EF4-FFF2-40B4-BE49-F238E27FC236}">
                <a16:creationId xmlns:a16="http://schemas.microsoft.com/office/drawing/2014/main" id="{247C2019-392D-4106-BA9D-C15872656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791CD57-0141-424A-A2D3-51A46D6CA160}"/>
              </a:ext>
            </a:extLst>
          </p:cNvPr>
          <p:cNvSpPr txBox="1"/>
          <p:nvPr/>
        </p:nvSpPr>
        <p:spPr>
          <a:xfrm>
            <a:off x="180000" y="180000"/>
            <a:ext cx="2551468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cestovni promet</a:t>
            </a:r>
          </a:p>
        </p:txBody>
      </p:sp>
    </p:spTree>
    <p:extLst>
      <p:ext uri="{BB962C8B-B14F-4D97-AF65-F5344CB8AC3E}">
        <p14:creationId xmlns:p14="http://schemas.microsoft.com/office/powerpoint/2010/main" val="390120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C:\Users\Korisnik\Desktop\JRMK_L07_600px_zpsxnjdhzx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2419" cy="6858001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2">
            <a:extLst>
              <a:ext uri="{FF2B5EF4-FFF2-40B4-BE49-F238E27FC236}">
                <a16:creationId xmlns:a16="http://schemas.microsoft.com/office/drawing/2014/main" id="{F1A068E0-7871-408F-8813-CDABFB431BCE}"/>
              </a:ext>
            </a:extLst>
          </p:cNvPr>
          <p:cNvSpPr txBox="1"/>
          <p:nvPr/>
        </p:nvSpPr>
        <p:spPr>
          <a:xfrm>
            <a:off x="180000" y="180000"/>
            <a:ext cx="2810321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željeznički promet</a:t>
            </a:r>
          </a:p>
        </p:txBody>
      </p:sp>
    </p:spTree>
    <p:extLst>
      <p:ext uri="{BB962C8B-B14F-4D97-AF65-F5344CB8AC3E}">
        <p14:creationId xmlns:p14="http://schemas.microsoft.com/office/powerpoint/2010/main" val="30875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D1A7DD0-5DF0-4B52-B23A-41EF814D3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3000"/>
            <a:ext cx="9151200" cy="295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kstniOkvir 2">
            <a:extLst>
              <a:ext uri="{FF2B5EF4-FFF2-40B4-BE49-F238E27FC236}">
                <a16:creationId xmlns:a16="http://schemas.microsoft.com/office/drawing/2014/main" id="{7115411A-A19E-405C-83A5-D138BA89A59E}"/>
              </a:ext>
            </a:extLst>
          </p:cNvPr>
          <p:cNvSpPr txBox="1"/>
          <p:nvPr/>
        </p:nvSpPr>
        <p:spPr>
          <a:xfrm>
            <a:off x="180000" y="180000"/>
            <a:ext cx="2916119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cjevovodni promet</a:t>
            </a:r>
          </a:p>
        </p:txBody>
      </p:sp>
    </p:spTree>
    <p:extLst>
      <p:ext uri="{BB962C8B-B14F-4D97-AF65-F5344CB8AC3E}">
        <p14:creationId xmlns:p14="http://schemas.microsoft.com/office/powerpoint/2010/main" val="19742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7204C1BF-F089-48F8-9251-C45E534FF2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2209800"/>
          <a:ext cx="82296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231847076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750760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2800" dirty="0"/>
                        <a:t>Prirodne znanosti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/>
                        <a:t>Društvene znanosti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929654"/>
                  </a:ext>
                </a:extLst>
              </a:tr>
              <a:tr h="401320">
                <a:tc>
                  <a:txBody>
                    <a:bodyPr/>
                    <a:lstStyle/>
                    <a:p>
                      <a:pPr algn="ctr"/>
                      <a:endParaRPr lang="hr-HR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518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hr-HR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54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hr-HR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393605"/>
                  </a:ext>
                </a:extLst>
              </a:tr>
            </a:tbl>
          </a:graphicData>
        </a:graphic>
      </p:graphicFrame>
      <p:sp>
        <p:nvSpPr>
          <p:cNvPr id="3" name="Naslov 2">
            <a:extLst>
              <a:ext uri="{FF2B5EF4-FFF2-40B4-BE49-F238E27FC236}">
                <a16:creationId xmlns:a16="http://schemas.microsoft.com/office/drawing/2014/main" id="{769CB278-BB76-41EB-B2B9-F6A9E948B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Uvod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EA4C2FD-2B59-4E06-B47D-F76FEDCBAB3C}"/>
              </a:ext>
            </a:extLst>
          </p:cNvPr>
          <p:cNvSpPr txBox="1"/>
          <p:nvPr/>
        </p:nvSpPr>
        <p:spPr>
          <a:xfrm>
            <a:off x="4677999" y="861345"/>
            <a:ext cx="98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0000"/>
                </a:solidFill>
              </a:rPr>
              <a:t>Fizika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8C4B014-0FA1-4D46-8B5F-1665E5423B08}"/>
              </a:ext>
            </a:extLst>
          </p:cNvPr>
          <p:cNvSpPr txBox="1"/>
          <p:nvPr/>
        </p:nvSpPr>
        <p:spPr>
          <a:xfrm>
            <a:off x="982325" y="4834316"/>
            <a:ext cx="174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0000"/>
                </a:solidFill>
              </a:rPr>
              <a:t>Psihologija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382AADA1-4696-41FA-BF8F-E3EE2FA6BE97}"/>
              </a:ext>
            </a:extLst>
          </p:cNvPr>
          <p:cNvSpPr txBox="1"/>
          <p:nvPr/>
        </p:nvSpPr>
        <p:spPr>
          <a:xfrm>
            <a:off x="3700607" y="5342147"/>
            <a:ext cx="1705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0000"/>
                </a:solidFill>
              </a:rPr>
              <a:t>Ekonomija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E9BEE57-6BF8-42ED-8FB1-82A4180A48E9}"/>
              </a:ext>
            </a:extLst>
          </p:cNvPr>
          <p:cNvSpPr txBox="1"/>
          <p:nvPr/>
        </p:nvSpPr>
        <p:spPr>
          <a:xfrm>
            <a:off x="6873585" y="5596062"/>
            <a:ext cx="1168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0000"/>
                </a:solidFill>
              </a:rPr>
              <a:t>Kemija</a:t>
            </a:r>
          </a:p>
        </p:txBody>
      </p:sp>
      <p:sp>
        <p:nvSpPr>
          <p:cNvPr id="8" name="TekstniOkvir 5">
            <a:extLst>
              <a:ext uri="{FF2B5EF4-FFF2-40B4-BE49-F238E27FC236}">
                <a16:creationId xmlns:a16="http://schemas.microsoft.com/office/drawing/2014/main" id="{51771BC1-25AA-4052-842F-4411BC14C8B3}"/>
              </a:ext>
            </a:extLst>
          </p:cNvPr>
          <p:cNvSpPr txBox="1"/>
          <p:nvPr/>
        </p:nvSpPr>
        <p:spPr>
          <a:xfrm>
            <a:off x="7315200" y="841771"/>
            <a:ext cx="1672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solidFill>
                  <a:srgbClr val="FF0000"/>
                </a:solidFill>
              </a:rPr>
              <a:t>Geografija</a:t>
            </a:r>
          </a:p>
        </p:txBody>
      </p:sp>
    </p:spTree>
    <p:extLst>
      <p:ext uri="{BB962C8B-B14F-4D97-AF65-F5344CB8AC3E}">
        <p14:creationId xmlns:p14="http://schemas.microsoft.com/office/powerpoint/2010/main" val="362763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L -0.29393 0.270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51389 -0.308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4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3541 -0.3048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54254 -0.341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-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-0.39132 0.4280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66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12" grpId="0"/>
      <p:bldP spid="12" grpId="1"/>
      <p:bldP spid="13" grpId="0"/>
      <p:bldP spid="13" grpId="1"/>
      <p:bldP spid="8" grpId="0"/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FF16E62-B815-4744-8A2B-AAEA2DF4F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3094"/>
            <a:ext cx="7239000" cy="3694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232" y="0"/>
            <a:ext cx="5602888" cy="3733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kstniOkvir 2">
            <a:extLst>
              <a:ext uri="{FF2B5EF4-FFF2-40B4-BE49-F238E27FC236}">
                <a16:creationId xmlns:a16="http://schemas.microsoft.com/office/drawing/2014/main" id="{8BD1DF04-BD9C-4A14-A81A-22E9F5767B3B}"/>
              </a:ext>
            </a:extLst>
          </p:cNvPr>
          <p:cNvSpPr txBox="1"/>
          <p:nvPr/>
        </p:nvSpPr>
        <p:spPr>
          <a:xfrm>
            <a:off x="180000" y="180000"/>
            <a:ext cx="4800545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promet na unutrašnjim vodama</a:t>
            </a:r>
          </a:p>
        </p:txBody>
      </p:sp>
    </p:spTree>
    <p:extLst>
      <p:ext uri="{BB962C8B-B14F-4D97-AF65-F5344CB8AC3E}">
        <p14:creationId xmlns:p14="http://schemas.microsoft.com/office/powerpoint/2010/main" val="323293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 </a:t>
            </a:r>
            <a:r>
              <a:rPr lang="hr-HR" sz="1600" dirty="0"/>
              <a:t>Osnovna podjela prometa</a:t>
            </a:r>
          </a:p>
          <a:p>
            <a:pPr marL="109728" indent="0">
              <a:buNone/>
            </a:pPr>
            <a:endParaRPr lang="hr-HR" sz="20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  <a:p>
            <a:endParaRPr lang="hr-HR" sz="32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743815"/>
              </p:ext>
            </p:extLst>
          </p:nvPr>
        </p:nvGraphicFramePr>
        <p:xfrm>
          <a:off x="36000" y="1944000"/>
          <a:ext cx="9031800" cy="3339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7765">
                <a:tc gridSpan="4">
                  <a:txBody>
                    <a:bodyPr/>
                    <a:lstStyle/>
                    <a:p>
                      <a:pPr algn="ctr"/>
                      <a:r>
                        <a:rPr lang="hr-HR" sz="2800" dirty="0"/>
                        <a:t>promet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765"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kopneni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pomorski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zračni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/>
                        <a:t>telekomunikacijski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765">
                <a:tc gridSpan="4">
                  <a:txBody>
                    <a:bodyPr/>
                    <a:lstStyle/>
                    <a:p>
                      <a:pPr algn="ctr"/>
                      <a:endParaRPr lang="hr-HR" sz="3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765"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>
                          <a:solidFill>
                            <a:schemeClr val="tx1"/>
                          </a:solidFill>
                        </a:rPr>
                        <a:t>cestovni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>
                          <a:solidFill>
                            <a:schemeClr val="tx1"/>
                          </a:solidFill>
                        </a:rPr>
                        <a:t>željeznički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>
                          <a:solidFill>
                            <a:schemeClr val="tx1"/>
                          </a:solidFill>
                        </a:rPr>
                        <a:t>cjevovodni 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dirty="0">
                          <a:solidFill>
                            <a:schemeClr val="tx1"/>
                          </a:solidFill>
                        </a:rPr>
                        <a:t>promet na unutrašnjim vodama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" name="Ravni poveznik sa strelicom 5"/>
          <p:cNvCxnSpPr/>
          <p:nvPr/>
        </p:nvCxnSpPr>
        <p:spPr>
          <a:xfrm>
            <a:off x="1143000" y="3505200"/>
            <a:ext cx="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6"/>
          <p:cNvCxnSpPr/>
          <p:nvPr/>
        </p:nvCxnSpPr>
        <p:spPr>
          <a:xfrm>
            <a:off x="1143000" y="3505200"/>
            <a:ext cx="68580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/>
          <p:cNvCxnSpPr/>
          <p:nvPr/>
        </p:nvCxnSpPr>
        <p:spPr>
          <a:xfrm>
            <a:off x="1143000" y="3505200"/>
            <a:ext cx="45720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/>
          <p:cNvCxnSpPr/>
          <p:nvPr/>
        </p:nvCxnSpPr>
        <p:spPr>
          <a:xfrm>
            <a:off x="1143000" y="3505200"/>
            <a:ext cx="2286000" cy="762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83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2. </a:t>
            </a:r>
            <a:r>
              <a:rPr lang="hr-HR" sz="1600" dirty="0"/>
              <a:t>Glavni elementi prometa</a:t>
            </a:r>
          </a:p>
          <a:p>
            <a:pPr marL="109728" indent="0">
              <a:buNone/>
            </a:pPr>
            <a:endParaRPr lang="hr-HR" sz="20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Elementi prometa</a:t>
            </a: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526823"/>
              </p:ext>
            </p:extLst>
          </p:nvPr>
        </p:nvGraphicFramePr>
        <p:xfrm>
          <a:off x="36000" y="1944000"/>
          <a:ext cx="9031800" cy="2149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765">
                <a:tc gridSpan="3"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bg1"/>
                          </a:solidFill>
                        </a:rPr>
                        <a:t>elementi prometa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hr-HR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635">
                <a:tc>
                  <a:txBody>
                    <a:bodyPr/>
                    <a:lstStyle/>
                    <a:p>
                      <a:pPr algn="ctr"/>
                      <a:endParaRPr lang="hr-HR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algn="ctr"/>
                      <a:endParaRPr lang="hr-HR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algn="ctr"/>
                      <a:endParaRPr lang="hr-HR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r-HR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algn="ctr"/>
                      <a:endParaRPr lang="hr-HR" sz="28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49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1 person">
            <a:extLst>
              <a:ext uri="{FF2B5EF4-FFF2-40B4-BE49-F238E27FC236}">
                <a16:creationId xmlns:a16="http://schemas.microsoft.com/office/drawing/2014/main" id="{C6C1B707-1C9F-4433-A4AF-DD52FA8B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avni poveznik sa strelicom 10">
            <a:extLst>
              <a:ext uri="{FF2B5EF4-FFF2-40B4-BE49-F238E27FC236}">
                <a16:creationId xmlns:a16="http://schemas.microsoft.com/office/drawing/2014/main" id="{9961A500-44DE-46B8-9907-4EB3D072783B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4419600" y="3373600"/>
            <a:ext cx="2241841" cy="6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ni poveznik sa strelicom 4">
            <a:extLst>
              <a:ext uri="{FF2B5EF4-FFF2-40B4-BE49-F238E27FC236}">
                <a16:creationId xmlns:a16="http://schemas.microsoft.com/office/drawing/2014/main" id="{AECD35F5-F270-455E-8AB5-1AE9B004EC85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419600" y="4620500"/>
            <a:ext cx="2057400" cy="2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8">
            <a:extLst>
              <a:ext uri="{FF2B5EF4-FFF2-40B4-BE49-F238E27FC236}">
                <a16:creationId xmlns:a16="http://schemas.microsoft.com/office/drawing/2014/main" id="{68DFC211-35A2-4D6A-901A-7F65BF9A39C2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2578500" y="5583400"/>
            <a:ext cx="4065084" cy="55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niOkvir 2">
            <a:extLst>
              <a:ext uri="{FF2B5EF4-FFF2-40B4-BE49-F238E27FC236}">
                <a16:creationId xmlns:a16="http://schemas.microsoft.com/office/drawing/2014/main" id="{CCEAE5EF-87F6-49CF-B51D-C3FE278197D6}"/>
              </a:ext>
            </a:extLst>
          </p:cNvPr>
          <p:cNvSpPr txBox="1"/>
          <p:nvPr/>
        </p:nvSpPr>
        <p:spPr>
          <a:xfrm>
            <a:off x="6661441" y="2939635"/>
            <a:ext cx="1787476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prijevozno </a:t>
            </a:r>
          </a:p>
          <a:p>
            <a:pPr algn="ctr"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sredstvo</a:t>
            </a:r>
          </a:p>
        </p:txBody>
      </p:sp>
      <p:sp>
        <p:nvSpPr>
          <p:cNvPr id="10" name="TekstniOkvir 2">
            <a:extLst>
              <a:ext uri="{FF2B5EF4-FFF2-40B4-BE49-F238E27FC236}">
                <a16:creationId xmlns:a16="http://schemas.microsoft.com/office/drawing/2014/main" id="{EE5EE308-3D3F-4450-A306-3CB8699FF0E3}"/>
              </a:ext>
            </a:extLst>
          </p:cNvPr>
          <p:cNvSpPr txBox="1"/>
          <p:nvPr/>
        </p:nvSpPr>
        <p:spPr>
          <a:xfrm>
            <a:off x="6477000" y="4380434"/>
            <a:ext cx="2116605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prometni put</a:t>
            </a:r>
          </a:p>
        </p:txBody>
      </p:sp>
      <p:sp>
        <p:nvSpPr>
          <p:cNvPr id="12" name="TekstniOkvir 2">
            <a:extLst>
              <a:ext uri="{FF2B5EF4-FFF2-40B4-BE49-F238E27FC236}">
                <a16:creationId xmlns:a16="http://schemas.microsoft.com/office/drawing/2014/main" id="{2516A1BC-0E80-494A-9C4F-7E9D724A9C8A}"/>
              </a:ext>
            </a:extLst>
          </p:cNvPr>
          <p:cNvSpPr txBox="1"/>
          <p:nvPr/>
        </p:nvSpPr>
        <p:spPr>
          <a:xfrm>
            <a:off x="6643584" y="5149435"/>
            <a:ext cx="1492973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objekt </a:t>
            </a:r>
          </a:p>
          <a:p>
            <a:pPr algn="ctr"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prijevoza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CF4E9E2-46ED-4E9C-955E-8725321796B7}"/>
              </a:ext>
            </a:extLst>
          </p:cNvPr>
          <p:cNvSpPr txBox="1"/>
          <p:nvPr/>
        </p:nvSpPr>
        <p:spPr>
          <a:xfrm>
            <a:off x="5730663" y="842001"/>
            <a:ext cx="2900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800" u="sng" dirty="0"/>
              <a:t>elementi prometa</a:t>
            </a:r>
            <a:r>
              <a:rPr lang="hr-HR" sz="2800" dirty="0"/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155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2. </a:t>
            </a:r>
            <a:r>
              <a:rPr lang="hr-HR" sz="1600" dirty="0"/>
              <a:t>Glavni elementi prometa</a:t>
            </a:r>
          </a:p>
          <a:p>
            <a:pPr marL="109728" indent="0">
              <a:buNone/>
            </a:pPr>
            <a:endParaRPr lang="hr-HR" sz="20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Elementi prometa</a:t>
            </a: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323377"/>
              </p:ext>
            </p:extLst>
          </p:nvPr>
        </p:nvGraphicFramePr>
        <p:xfrm>
          <a:off x="36000" y="1944000"/>
          <a:ext cx="9031800" cy="2149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765">
                <a:tc gridSpan="3"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bg1"/>
                          </a:solidFill>
                        </a:rPr>
                        <a:t>elementi prometa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635"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prijevozno sredstvo </a:t>
                      </a:r>
                    </a:p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hr-HR" sz="28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automobil</a:t>
                      </a:r>
                      <a:r>
                        <a:rPr lang="hr-HR" sz="2800" baseline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 . . .</a:t>
                      </a:r>
                      <a:r>
                        <a:rPr lang="hr-HR" sz="28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prometni put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objekti</a:t>
                      </a:r>
                      <a:r>
                        <a:rPr lang="hr-HR" sz="2800" baseline="0" dirty="0">
                          <a:solidFill>
                            <a:schemeClr val="tx1"/>
                          </a:solidFill>
                        </a:rPr>
                        <a:t> prijevoza ili prijenosa</a:t>
                      </a:r>
                    </a:p>
                    <a:p>
                      <a:pPr algn="ctr"/>
                      <a:endParaRPr lang="hr-HR" sz="28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404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 </a:t>
            </a:r>
            <a:r>
              <a:rPr lang="hr-HR" sz="1600" dirty="0"/>
              <a:t>Glavni elementi prometa</a:t>
            </a:r>
          </a:p>
          <a:p>
            <a:pPr marL="109728" indent="0">
              <a:buNone/>
            </a:pPr>
            <a:endParaRPr lang="hr-HR" sz="20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Elementi prometa</a:t>
            </a: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730525"/>
              </p:ext>
            </p:extLst>
          </p:nvPr>
        </p:nvGraphicFramePr>
        <p:xfrm>
          <a:off x="36000" y="1944000"/>
          <a:ext cx="9031800" cy="2149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765">
                <a:tc gridSpan="3"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bg1"/>
                          </a:solidFill>
                        </a:rPr>
                        <a:t>elementi prometa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635"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prijevozno sredstvo </a:t>
                      </a:r>
                    </a:p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(automobil</a:t>
                      </a:r>
                      <a:r>
                        <a:rPr lang="hr-HR" sz="2800" baseline="0" dirty="0">
                          <a:solidFill>
                            <a:schemeClr val="tx1"/>
                          </a:solidFill>
                        </a:rPr>
                        <a:t> . . .</a:t>
                      </a:r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prometni put </a:t>
                      </a:r>
                    </a:p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hr-HR" sz="28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cesta </a:t>
                      </a:r>
                      <a:r>
                        <a:rPr lang="hr-HR" sz="2800" baseline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. . .</a:t>
                      </a:r>
                      <a:r>
                        <a:rPr lang="hr-HR" sz="28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objekti</a:t>
                      </a:r>
                      <a:r>
                        <a:rPr lang="hr-HR" sz="2800" baseline="0" dirty="0">
                          <a:solidFill>
                            <a:schemeClr val="tx1"/>
                          </a:solidFill>
                        </a:rPr>
                        <a:t> prijevoza ili prijenosa</a:t>
                      </a:r>
                    </a:p>
                    <a:p>
                      <a:pPr algn="ctr"/>
                      <a:endParaRPr lang="hr-HR" sz="28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086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 </a:t>
            </a:r>
            <a:r>
              <a:rPr lang="hr-HR" sz="1600" dirty="0"/>
              <a:t>Glavni elementi prometa</a:t>
            </a:r>
          </a:p>
          <a:p>
            <a:pPr marL="109728" indent="0">
              <a:buNone/>
            </a:pPr>
            <a:endParaRPr lang="hr-HR" sz="20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Elementi prometa</a:t>
            </a: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146016"/>
              </p:ext>
            </p:extLst>
          </p:nvPr>
        </p:nvGraphicFramePr>
        <p:xfrm>
          <a:off x="36000" y="1944000"/>
          <a:ext cx="9031800" cy="2149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765">
                <a:tc gridSpan="3"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bg1"/>
                          </a:solidFill>
                        </a:rPr>
                        <a:t>elementi prometa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635"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prijevozno sredstvo </a:t>
                      </a:r>
                    </a:p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(automobil</a:t>
                      </a:r>
                      <a:r>
                        <a:rPr lang="hr-HR" sz="2800" baseline="0" dirty="0">
                          <a:solidFill>
                            <a:schemeClr val="tx1"/>
                          </a:solidFill>
                        </a:rPr>
                        <a:t> . . .</a:t>
                      </a:r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prometni put </a:t>
                      </a:r>
                    </a:p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(cesta </a:t>
                      </a:r>
                      <a:r>
                        <a:rPr lang="hr-HR" sz="2800" baseline="0" dirty="0">
                          <a:solidFill>
                            <a:schemeClr val="tx1"/>
                          </a:solidFill>
                        </a:rPr>
                        <a:t>. . .</a:t>
                      </a:r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objekti</a:t>
                      </a:r>
                      <a:r>
                        <a:rPr lang="hr-HR" sz="2800" baseline="0" dirty="0">
                          <a:solidFill>
                            <a:schemeClr val="tx1"/>
                          </a:solidFill>
                        </a:rPr>
                        <a:t> prijevoza ili prijenosa</a:t>
                      </a:r>
                    </a:p>
                    <a:p>
                      <a:pPr algn="ctr"/>
                      <a:r>
                        <a:rPr lang="hr-HR" sz="28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hr-HR" sz="2800" baseline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ljudi, roba,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79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432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 </a:t>
            </a:r>
            <a:r>
              <a:rPr lang="hr-HR" sz="1600" dirty="0"/>
              <a:t>Glavni elementi prometa</a:t>
            </a:r>
          </a:p>
          <a:p>
            <a:pPr marL="109728" indent="0">
              <a:buNone/>
            </a:pPr>
            <a:endParaRPr lang="hr-HR" sz="20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  <a:p>
            <a:pPr marL="109728" indent="0">
              <a:buNone/>
            </a:pPr>
            <a:endParaRPr lang="hr-HR" sz="32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Elementi prometa</a:t>
            </a:r>
          </a:p>
        </p:txBody>
      </p:sp>
      <p:graphicFrame>
        <p:nvGraphicFramePr>
          <p:cNvPr id="4" name="Tablic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128256"/>
              </p:ext>
            </p:extLst>
          </p:nvPr>
        </p:nvGraphicFramePr>
        <p:xfrm>
          <a:off x="36000" y="1944000"/>
          <a:ext cx="9031800" cy="2149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765">
                <a:tc gridSpan="3"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bg1"/>
                          </a:solidFill>
                        </a:rPr>
                        <a:t>elementi prometa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635"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prijevozno sredstvo </a:t>
                      </a:r>
                    </a:p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(automobil</a:t>
                      </a:r>
                      <a:r>
                        <a:rPr lang="hr-HR" sz="2800" baseline="0" dirty="0">
                          <a:solidFill>
                            <a:schemeClr val="tx1"/>
                          </a:solidFill>
                        </a:rPr>
                        <a:t> . . .</a:t>
                      </a:r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algn="ctr"/>
                      <a:endParaRPr lang="hr-HR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prometni put </a:t>
                      </a:r>
                    </a:p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(cesta </a:t>
                      </a:r>
                      <a:r>
                        <a:rPr lang="hr-HR" sz="2800" baseline="0" dirty="0">
                          <a:solidFill>
                            <a:schemeClr val="tx1"/>
                          </a:solidFill>
                        </a:rPr>
                        <a:t>. . .</a:t>
                      </a:r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>
                          <a:solidFill>
                            <a:schemeClr val="tx1"/>
                          </a:solidFill>
                        </a:rPr>
                        <a:t>objekti</a:t>
                      </a:r>
                      <a:r>
                        <a:rPr lang="hr-HR" sz="2800" baseline="0" dirty="0">
                          <a:solidFill>
                            <a:schemeClr val="tx1"/>
                          </a:solidFill>
                        </a:rPr>
                        <a:t> prijevoza ili prijenosa</a:t>
                      </a:r>
                    </a:p>
                    <a:p>
                      <a:pPr algn="ctr"/>
                      <a:r>
                        <a:rPr lang="hr-HR" sz="2800" baseline="0" dirty="0">
                          <a:solidFill>
                            <a:schemeClr val="tx1"/>
                          </a:solidFill>
                        </a:rPr>
                        <a:t>(ljudi, roba . . .)</a:t>
                      </a:r>
                      <a:endParaRPr lang="hr-HR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390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hr-HR" sz="3200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Prometni sustavi</a:t>
            </a:r>
          </a:p>
        </p:txBody>
      </p:sp>
    </p:spTree>
    <p:extLst>
      <p:ext uri="{BB962C8B-B14F-4D97-AF65-F5344CB8AC3E}">
        <p14:creationId xmlns:p14="http://schemas.microsoft.com/office/powerpoint/2010/main" val="163868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prometni Ävor drÅ¾iÄeva slavonska">
            <a:extLst>
              <a:ext uri="{FF2B5EF4-FFF2-40B4-BE49-F238E27FC236}">
                <a16:creationId xmlns:a16="http://schemas.microsoft.com/office/drawing/2014/main" id="{C273029F-083E-4218-8B2E-630D6137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2">
            <a:extLst>
              <a:ext uri="{FF2B5EF4-FFF2-40B4-BE49-F238E27FC236}">
                <a16:creationId xmlns:a16="http://schemas.microsoft.com/office/drawing/2014/main" id="{53984DD1-EFE3-4F98-AA51-5732C80DB940}"/>
              </a:ext>
            </a:extLst>
          </p:cNvPr>
          <p:cNvSpPr txBox="1"/>
          <p:nvPr/>
        </p:nvSpPr>
        <p:spPr>
          <a:xfrm>
            <a:off x="180000" y="180000"/>
            <a:ext cx="8754704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b="1" u="sng" dirty="0">
                <a:latin typeface="+mj-lt"/>
                <a:cs typeface="Times New Roman" panose="02020603050405020304" pitchFamily="18" charset="0"/>
              </a:rPr>
              <a:t>prometni čvor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– </a:t>
            </a: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sjecište dvaju ili više prometnih pravaca</a:t>
            </a:r>
          </a:p>
        </p:txBody>
      </p:sp>
    </p:spTree>
    <p:extLst>
      <p:ext uri="{BB962C8B-B14F-4D97-AF65-F5344CB8AC3E}">
        <p14:creationId xmlns:p14="http://schemas.microsoft.com/office/powerpoint/2010/main" val="42492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F92F778-0D88-47B4-B6F3-0D899001B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6" descr="3275880334_62a5f55772_o">
            <a:extLst>
              <a:ext uri="{FF2B5EF4-FFF2-40B4-BE49-F238E27FC236}">
                <a16:creationId xmlns:a16="http://schemas.microsoft.com/office/drawing/2014/main" id="{4BB016C9-E6B2-4EA3-8130-AE38DA6A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959"/>
            <a:ext cx="9144000" cy="55460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2">
            <a:extLst>
              <a:ext uri="{FF2B5EF4-FFF2-40B4-BE49-F238E27FC236}">
                <a16:creationId xmlns:a16="http://schemas.microsoft.com/office/drawing/2014/main" id="{0EE35DAD-1336-4BC3-ADF0-403E9187253F}"/>
              </a:ext>
            </a:extLst>
          </p:cNvPr>
          <p:cNvSpPr txBox="1"/>
          <p:nvPr/>
        </p:nvSpPr>
        <p:spPr>
          <a:xfrm>
            <a:off x="1371600" y="1905000"/>
            <a:ext cx="1739580" cy="86793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Prirodna</a:t>
            </a:r>
          </a:p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geografija</a:t>
            </a:r>
          </a:p>
        </p:txBody>
      </p:sp>
      <p:sp>
        <p:nvSpPr>
          <p:cNvPr id="7" name="TekstniOkvir 2">
            <a:extLst>
              <a:ext uri="{FF2B5EF4-FFF2-40B4-BE49-F238E27FC236}">
                <a16:creationId xmlns:a16="http://schemas.microsoft.com/office/drawing/2014/main" id="{8E9E7C3F-471F-41BB-A9C0-3B2C8147D147}"/>
              </a:ext>
            </a:extLst>
          </p:cNvPr>
          <p:cNvSpPr txBox="1"/>
          <p:nvPr/>
        </p:nvSpPr>
        <p:spPr>
          <a:xfrm>
            <a:off x="7239000" y="3810000"/>
            <a:ext cx="1781258" cy="867930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Društvena</a:t>
            </a:r>
          </a:p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geografija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00CA5-2393-452B-BB75-134D7B62FDF6}"/>
              </a:ext>
            </a:extLst>
          </p:cNvPr>
          <p:cNvSpPr txBox="1"/>
          <p:nvPr/>
        </p:nvSpPr>
        <p:spPr>
          <a:xfrm>
            <a:off x="2541347" y="3136611"/>
            <a:ext cx="4061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200" b="1" dirty="0">
                <a:solidFill>
                  <a:srgbClr val="FF0000"/>
                </a:solidFill>
              </a:rPr>
              <a:t>prometna geografija ?!</a:t>
            </a:r>
          </a:p>
        </p:txBody>
      </p:sp>
    </p:spTree>
    <p:extLst>
      <p:ext uri="{BB962C8B-B14F-4D97-AF65-F5344CB8AC3E}">
        <p14:creationId xmlns:p14="http://schemas.microsoft.com/office/powerpoint/2010/main" val="368301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likovni rezultat za road node">
            <a:extLst>
              <a:ext uri="{FF2B5EF4-FFF2-40B4-BE49-F238E27FC236}">
                <a16:creationId xmlns:a16="http://schemas.microsoft.com/office/drawing/2014/main" id="{689F21A9-0A53-44C3-A79F-FF7E3AD10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2">
            <a:extLst>
              <a:ext uri="{FF2B5EF4-FFF2-40B4-BE49-F238E27FC236}">
                <a16:creationId xmlns:a16="http://schemas.microsoft.com/office/drawing/2014/main" id="{F694A078-3DB6-4680-8B12-E48D99FAC95E}"/>
              </a:ext>
            </a:extLst>
          </p:cNvPr>
          <p:cNvSpPr txBox="1"/>
          <p:nvPr/>
        </p:nvSpPr>
        <p:spPr>
          <a:xfrm>
            <a:off x="180000" y="180000"/>
            <a:ext cx="8754704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b="1" u="sng" dirty="0">
                <a:latin typeface="+mj-lt"/>
                <a:cs typeface="Times New Roman" panose="02020603050405020304" pitchFamily="18" charset="0"/>
              </a:rPr>
              <a:t>prometni čvor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– sjecište dvaju ili više prometnih pravaca</a:t>
            </a:r>
          </a:p>
        </p:txBody>
      </p:sp>
    </p:spTree>
    <p:extLst>
      <p:ext uri="{BB962C8B-B14F-4D97-AF65-F5344CB8AC3E}">
        <p14:creationId xmlns:p14="http://schemas.microsoft.com/office/powerpoint/2010/main" val="508482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8E22B1-93BA-4F8A-88FF-73BDBE3ED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Slikovni rezultat za sredanci">
            <a:extLst>
              <a:ext uri="{FF2B5EF4-FFF2-40B4-BE49-F238E27FC236}">
                <a16:creationId xmlns:a16="http://schemas.microsoft.com/office/drawing/2014/main" id="{2D0A2274-A6BB-4F8F-B770-5FCC7694E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" y="3272069"/>
            <a:ext cx="5871224" cy="358593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5308EAE-2EE0-454E-B31D-9760533D50C7}"/>
              </a:ext>
            </a:extLst>
          </p:cNvPr>
          <p:cNvSpPr/>
          <p:nvPr/>
        </p:nvSpPr>
        <p:spPr>
          <a:xfrm>
            <a:off x="7696200" y="20574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3EC20-4523-4A4C-8E0F-62DBB887F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" y="-20846"/>
            <a:ext cx="5862126" cy="32974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TekstniOkvir 2">
            <a:extLst>
              <a:ext uri="{FF2B5EF4-FFF2-40B4-BE49-F238E27FC236}">
                <a16:creationId xmlns:a16="http://schemas.microsoft.com/office/drawing/2014/main" id="{06369C4A-390E-44B8-AB29-92EA12AB6570}"/>
              </a:ext>
            </a:extLst>
          </p:cNvPr>
          <p:cNvSpPr txBox="1"/>
          <p:nvPr/>
        </p:nvSpPr>
        <p:spPr>
          <a:xfrm>
            <a:off x="180000" y="180000"/>
            <a:ext cx="8754704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b="1" u="sng">
                <a:latin typeface="+mj-lt"/>
                <a:cs typeface="Times New Roman" panose="02020603050405020304" pitchFamily="18" charset="0"/>
              </a:rPr>
              <a:t>prometni čvor</a:t>
            </a:r>
            <a:r>
              <a:rPr lang="hr-HR" sz="280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– sjecište dvaju ili više prometnih pravaca</a:t>
            </a:r>
          </a:p>
        </p:txBody>
      </p:sp>
    </p:spTree>
    <p:extLst>
      <p:ext uri="{BB962C8B-B14F-4D97-AF65-F5344CB8AC3E}">
        <p14:creationId xmlns:p14="http://schemas.microsoft.com/office/powerpoint/2010/main" val="2612587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129B18-D0D8-4EDB-A444-64FDA55CD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15389"/>
          </a:xfrm>
          <a:prstGeom prst="rect">
            <a:avLst/>
          </a:prstGeom>
        </p:spPr>
      </p:pic>
      <p:sp>
        <p:nvSpPr>
          <p:cNvPr id="8" name="TekstniOkvir 2">
            <a:extLst>
              <a:ext uri="{FF2B5EF4-FFF2-40B4-BE49-F238E27FC236}">
                <a16:creationId xmlns:a16="http://schemas.microsoft.com/office/drawing/2014/main" id="{447796C6-06E1-44C9-805C-459C4EAD38FD}"/>
              </a:ext>
            </a:extLst>
          </p:cNvPr>
          <p:cNvSpPr txBox="1"/>
          <p:nvPr/>
        </p:nvSpPr>
        <p:spPr>
          <a:xfrm>
            <a:off x="180000" y="180000"/>
            <a:ext cx="7604326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svi prometni pravci i prometni čvorovi </a:t>
            </a:r>
            <a:r>
              <a:rPr lang="hr-HR" sz="2800" u="sng" dirty="0">
                <a:latin typeface="+mj-lt"/>
                <a:cs typeface="Times New Roman" panose="02020603050405020304" pitchFamily="18" charset="0"/>
              </a:rPr>
              <a:t>iste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vrste 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     prometa</a:t>
            </a:r>
            <a:r>
              <a:rPr lang="hr-HR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–</a:t>
            </a:r>
            <a:r>
              <a:rPr lang="hr-HR" sz="2800" b="1" dirty="0">
                <a:latin typeface="+mj-lt"/>
                <a:cs typeface="Times New Roman" panose="02020603050405020304" pitchFamily="18" charset="0"/>
              </a:rPr>
              <a:t> 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087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129B18-D0D8-4EDB-A444-64FDA55CD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15389"/>
          </a:xfrm>
          <a:prstGeom prst="rect">
            <a:avLst/>
          </a:prstGeom>
        </p:spPr>
      </p:pic>
      <p:sp>
        <p:nvSpPr>
          <p:cNvPr id="8" name="TekstniOkvir 2">
            <a:extLst>
              <a:ext uri="{FF2B5EF4-FFF2-40B4-BE49-F238E27FC236}">
                <a16:creationId xmlns:a16="http://schemas.microsoft.com/office/drawing/2014/main" id="{447796C6-06E1-44C9-805C-459C4EAD38FD}"/>
              </a:ext>
            </a:extLst>
          </p:cNvPr>
          <p:cNvSpPr txBox="1"/>
          <p:nvPr/>
        </p:nvSpPr>
        <p:spPr>
          <a:xfrm>
            <a:off x="180000" y="180000"/>
            <a:ext cx="7659469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svi prometni pravci i prometni čvorovi </a:t>
            </a:r>
            <a:r>
              <a:rPr lang="hr-HR" sz="2800" u="sng" dirty="0">
                <a:latin typeface="+mj-lt"/>
                <a:cs typeface="Times New Roman" panose="02020603050405020304" pitchFamily="18" charset="0"/>
              </a:rPr>
              <a:t>iste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vrste 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     prometa</a:t>
            </a:r>
            <a:r>
              <a:rPr lang="hr-HR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–</a:t>
            </a:r>
            <a:r>
              <a:rPr lang="hr-HR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sz="2800" b="1" u="sng" dirty="0">
                <a:latin typeface="+mj-lt"/>
                <a:cs typeface="Times New Roman" panose="02020603050405020304" pitchFamily="18" charset="0"/>
              </a:rPr>
              <a:t>prometna mreža</a:t>
            </a:r>
            <a:endParaRPr lang="en-US" sz="2800" u="sng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60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7EDCB0-A81C-4682-A4EC-AEFB53316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6242" cy="35433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F30BE3-D2B0-4D60-8F60-64146B502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16" y="0"/>
            <a:ext cx="3598931" cy="35400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7D7D1-109A-47C5-9AF8-C410171CC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0028"/>
            <a:ext cx="4423963" cy="33179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2881DE-97FF-4848-9DEB-89668137BA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40028"/>
            <a:ext cx="4419600" cy="3219819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4499887" y="1158729"/>
            <a:ext cx="623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000" b="1" dirty="0"/>
              <a:t>+</a:t>
            </a:r>
            <a:endParaRPr lang="hr-HR" sz="4000" b="1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7162800" y="3032196"/>
            <a:ext cx="623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000" b="1" dirty="0"/>
              <a:t>+</a:t>
            </a:r>
            <a:endParaRPr lang="hr-HR" sz="4000" b="1" dirty="0"/>
          </a:p>
        </p:txBody>
      </p:sp>
      <p:sp>
        <p:nvSpPr>
          <p:cNvPr id="14" name="TekstniOkvir 13"/>
          <p:cNvSpPr txBox="1"/>
          <p:nvPr/>
        </p:nvSpPr>
        <p:spPr>
          <a:xfrm>
            <a:off x="1524000" y="2971800"/>
            <a:ext cx="623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000" b="1" dirty="0"/>
              <a:t>+</a:t>
            </a:r>
            <a:endParaRPr lang="hr-HR" sz="4000" b="1" dirty="0"/>
          </a:p>
        </p:txBody>
      </p:sp>
      <p:sp>
        <p:nvSpPr>
          <p:cNvPr id="15" name="TekstniOkvir 14"/>
          <p:cNvSpPr txBox="1"/>
          <p:nvPr/>
        </p:nvSpPr>
        <p:spPr>
          <a:xfrm>
            <a:off x="4262237" y="4760527"/>
            <a:ext cx="623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000" b="1" dirty="0"/>
              <a:t>+</a:t>
            </a:r>
            <a:endParaRPr lang="hr-HR" sz="4000" b="1" dirty="0"/>
          </a:p>
        </p:txBody>
      </p:sp>
      <p:sp>
        <p:nvSpPr>
          <p:cNvPr id="16" name="TekstniOkvir 2">
            <a:extLst>
              <a:ext uri="{FF2B5EF4-FFF2-40B4-BE49-F238E27FC236}">
                <a16:creationId xmlns:a16="http://schemas.microsoft.com/office/drawing/2014/main" id="{FFB2478F-2B3B-47D8-9F60-6CE106ECDF25}"/>
              </a:ext>
            </a:extLst>
          </p:cNvPr>
          <p:cNvSpPr txBox="1"/>
          <p:nvPr/>
        </p:nvSpPr>
        <p:spPr>
          <a:xfrm>
            <a:off x="180000" y="180000"/>
            <a:ext cx="8101705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b="1" u="sng" dirty="0">
                <a:latin typeface="+mj-lt"/>
                <a:cs typeface="Times New Roman" panose="02020603050405020304" pitchFamily="18" charset="0"/>
              </a:rPr>
              <a:t>prometni sustav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– </a:t>
            </a: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skup prometnih mreža svih vrsta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                                     prometa</a:t>
            </a:r>
            <a:r>
              <a:rPr lang="hr-HR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7998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7EDCB0-A81C-4682-A4EC-AEFB53316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26242" cy="35433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F30BE3-D2B0-4D60-8F60-64146B502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16" y="0"/>
            <a:ext cx="3598931" cy="354002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17D7D1-109A-47C5-9AF8-C410171CC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0028"/>
            <a:ext cx="4423963" cy="33179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2881DE-97FF-4848-9DEB-89668137BA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40028"/>
            <a:ext cx="4419600" cy="3219819"/>
          </a:xfrm>
          <a:prstGeom prst="rect">
            <a:avLst/>
          </a:prstGeom>
        </p:spPr>
      </p:pic>
      <p:sp>
        <p:nvSpPr>
          <p:cNvPr id="15" name="TekstniOkvir 2">
            <a:extLst>
              <a:ext uri="{FF2B5EF4-FFF2-40B4-BE49-F238E27FC236}">
                <a16:creationId xmlns:a16="http://schemas.microsoft.com/office/drawing/2014/main" id="{5AF3549B-F7D4-4DB2-A98B-2A1414E91D5C}"/>
              </a:ext>
            </a:extLst>
          </p:cNvPr>
          <p:cNvSpPr txBox="1"/>
          <p:nvPr/>
        </p:nvSpPr>
        <p:spPr>
          <a:xfrm>
            <a:off x="180000" y="180000"/>
            <a:ext cx="8101705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b="1" u="sng" dirty="0">
                <a:latin typeface="+mj-lt"/>
                <a:cs typeface="Times New Roman" panose="02020603050405020304" pitchFamily="18" charset="0"/>
              </a:rPr>
              <a:t>prometni sustav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– skup prometnih mreža </a:t>
            </a:r>
            <a:r>
              <a:rPr lang="hr-HR" sz="2800" u="sng" dirty="0">
                <a:latin typeface="+mj-lt"/>
                <a:cs typeface="Times New Roman" panose="02020603050405020304" pitchFamily="18" charset="0"/>
              </a:rPr>
              <a:t>svih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vrsta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                                       prometa</a:t>
            </a:r>
            <a:r>
              <a:rPr lang="hr-HR" sz="2800" b="1" dirty="0"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kstniOkvir 2">
            <a:extLst>
              <a:ext uri="{FF2B5EF4-FFF2-40B4-BE49-F238E27FC236}">
                <a16:creationId xmlns:a16="http://schemas.microsoft.com/office/drawing/2014/main" id="{349697B0-5136-4FB5-89C1-20DEE52068CD}"/>
              </a:ext>
            </a:extLst>
          </p:cNvPr>
          <p:cNvSpPr txBox="1"/>
          <p:nvPr/>
        </p:nvSpPr>
        <p:spPr>
          <a:xfrm>
            <a:off x="4499887" y="1158729"/>
            <a:ext cx="623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000" b="1" dirty="0"/>
              <a:t>+</a:t>
            </a:r>
            <a:endParaRPr lang="hr-HR" sz="4000" b="1" dirty="0"/>
          </a:p>
        </p:txBody>
      </p:sp>
      <p:sp>
        <p:nvSpPr>
          <p:cNvPr id="9" name="TekstniOkvir 11">
            <a:extLst>
              <a:ext uri="{FF2B5EF4-FFF2-40B4-BE49-F238E27FC236}">
                <a16:creationId xmlns:a16="http://schemas.microsoft.com/office/drawing/2014/main" id="{1791AC65-7328-4D25-BA3D-7A3AAE794533}"/>
              </a:ext>
            </a:extLst>
          </p:cNvPr>
          <p:cNvSpPr txBox="1"/>
          <p:nvPr/>
        </p:nvSpPr>
        <p:spPr>
          <a:xfrm>
            <a:off x="7162800" y="3032196"/>
            <a:ext cx="623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000" b="1" dirty="0"/>
              <a:t>+</a:t>
            </a:r>
            <a:endParaRPr lang="hr-HR" sz="4000" b="1" dirty="0"/>
          </a:p>
        </p:txBody>
      </p:sp>
      <p:sp>
        <p:nvSpPr>
          <p:cNvPr id="10" name="TekstniOkvir 13">
            <a:extLst>
              <a:ext uri="{FF2B5EF4-FFF2-40B4-BE49-F238E27FC236}">
                <a16:creationId xmlns:a16="http://schemas.microsoft.com/office/drawing/2014/main" id="{96DD7FB9-8D53-46C1-9088-B400F76CC5E4}"/>
              </a:ext>
            </a:extLst>
          </p:cNvPr>
          <p:cNvSpPr txBox="1"/>
          <p:nvPr/>
        </p:nvSpPr>
        <p:spPr>
          <a:xfrm>
            <a:off x="1524000" y="2971800"/>
            <a:ext cx="623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000" b="1" dirty="0"/>
              <a:t>+</a:t>
            </a:r>
            <a:endParaRPr lang="hr-HR" sz="4000" b="1" dirty="0"/>
          </a:p>
        </p:txBody>
      </p:sp>
      <p:sp>
        <p:nvSpPr>
          <p:cNvPr id="12" name="TekstniOkvir 14">
            <a:extLst>
              <a:ext uri="{FF2B5EF4-FFF2-40B4-BE49-F238E27FC236}">
                <a16:creationId xmlns:a16="http://schemas.microsoft.com/office/drawing/2014/main" id="{745F5F5F-D099-47D8-9000-6799CA9F36A7}"/>
              </a:ext>
            </a:extLst>
          </p:cNvPr>
          <p:cNvSpPr txBox="1"/>
          <p:nvPr/>
        </p:nvSpPr>
        <p:spPr>
          <a:xfrm>
            <a:off x="4262237" y="4760527"/>
            <a:ext cx="623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000" b="1" dirty="0"/>
              <a:t>+</a:t>
            </a:r>
            <a:endParaRPr lang="hr-HR" sz="4000" b="1" dirty="0"/>
          </a:p>
        </p:txBody>
      </p:sp>
    </p:spTree>
    <p:extLst>
      <p:ext uri="{BB962C8B-B14F-4D97-AF65-F5344CB8AC3E}">
        <p14:creationId xmlns:p14="http://schemas.microsoft.com/office/powerpoint/2010/main" val="30087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karta, tekst, atlas&#10;&#10;Opis je automatski generiran">
            <a:extLst>
              <a:ext uri="{FF2B5EF4-FFF2-40B4-BE49-F238E27FC236}">
                <a16:creationId xmlns:a16="http://schemas.microsoft.com/office/drawing/2014/main" id="{AA5D3645-3218-866A-A92E-ADB355BD7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94" y="0"/>
            <a:ext cx="7029012" cy="513160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670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endParaRPr lang="hr-HR" sz="1600" b="1" dirty="0"/>
          </a:p>
          <a:p>
            <a:pPr marL="109728" indent="0">
              <a:buNone/>
            </a:pPr>
            <a:r>
              <a:rPr lang="hr-HR" sz="1600" b="1" dirty="0"/>
              <a:t>Sl. 1. </a:t>
            </a:r>
            <a:r>
              <a:rPr lang="hr-HR" sz="1600" dirty="0"/>
              <a:t>Države svijeta prema BDP-u po stanovniku 2022. godine (izraženo u $)</a:t>
            </a:r>
          </a:p>
          <a:p>
            <a:pPr marL="109728" indent="0">
              <a:buNone/>
            </a:pPr>
            <a:r>
              <a:rPr lang="hr-HR" sz="1200" dirty="0"/>
              <a:t>Izvor: World Bank, 2023. (</a:t>
            </a:r>
            <a:r>
              <a:rPr lang="hr-HR" sz="1200" dirty="0">
                <a:hlinkClick r:id="rId4"/>
              </a:rPr>
              <a:t>https://data.worldbank.org/indicator/NY.GDP.PCAP.CD?type=shaded&amp;view=map</a:t>
            </a:r>
            <a:r>
              <a:rPr lang="hr-HR" sz="1200" dirty="0"/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521650-0119-4E2D-8DF2-8C4B59DB78DF}"/>
              </a:ext>
            </a:extLst>
          </p:cNvPr>
          <p:cNvSpPr/>
          <p:nvPr/>
        </p:nvSpPr>
        <p:spPr>
          <a:xfrm>
            <a:off x="1371600" y="1295400"/>
            <a:ext cx="2248680" cy="148137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324C7-D278-4344-A771-0A134BEA4FCC}"/>
              </a:ext>
            </a:extLst>
          </p:cNvPr>
          <p:cNvSpPr txBox="1"/>
          <p:nvPr/>
        </p:nvSpPr>
        <p:spPr>
          <a:xfrm>
            <a:off x="1463445" y="821909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 err="1"/>
              <a:t>Angloamerika</a:t>
            </a:r>
            <a:endParaRPr lang="en-US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170DAA-9B97-4E2F-9C0A-0FC2F19E8241}"/>
              </a:ext>
            </a:extLst>
          </p:cNvPr>
          <p:cNvSpPr/>
          <p:nvPr/>
        </p:nvSpPr>
        <p:spPr>
          <a:xfrm>
            <a:off x="4278767" y="1905000"/>
            <a:ext cx="609601" cy="68350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B478E2-2FE6-44D4-A828-0AB88DBC5176}"/>
              </a:ext>
            </a:extLst>
          </p:cNvPr>
          <p:cNvSpPr txBox="1"/>
          <p:nvPr/>
        </p:nvSpPr>
        <p:spPr>
          <a:xfrm>
            <a:off x="3915724" y="1052741"/>
            <a:ext cx="1297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400" b="1" dirty="0"/>
              <a:t>Zapadna</a:t>
            </a:r>
          </a:p>
          <a:p>
            <a:pPr algn="ctr"/>
            <a:r>
              <a:rPr lang="hr-HR" sz="2400" b="1" dirty="0"/>
              <a:t>Europa</a:t>
            </a:r>
            <a:endParaRPr lang="en-US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0E73FB-6C38-421E-9F66-1900A643D3C5}"/>
              </a:ext>
            </a:extLst>
          </p:cNvPr>
          <p:cNvSpPr/>
          <p:nvPr/>
        </p:nvSpPr>
        <p:spPr>
          <a:xfrm>
            <a:off x="6934200" y="2306465"/>
            <a:ext cx="457200" cy="47030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2F4C1-C823-49DB-A45A-6BB14367F76C}"/>
              </a:ext>
            </a:extLst>
          </p:cNvPr>
          <p:cNvSpPr txBox="1"/>
          <p:nvPr/>
        </p:nvSpPr>
        <p:spPr>
          <a:xfrm>
            <a:off x="6575728" y="1415753"/>
            <a:ext cx="11015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2400" b="1" dirty="0"/>
              <a:t>Istočna</a:t>
            </a:r>
          </a:p>
          <a:p>
            <a:pPr algn="ctr"/>
            <a:r>
              <a:rPr lang="hr-HR" sz="2400" b="1" dirty="0"/>
              <a:t>Azija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3593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/>
      <p:bldP spid="10" grpId="0" animBg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6802C-0164-47A6-A077-2D318E83E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u="sng" dirty="0"/>
              <a:t>prometni čvor</a:t>
            </a:r>
            <a:r>
              <a:rPr lang="hr-HR" dirty="0"/>
              <a:t> – sjecište dvaju ili više prometnih pravaca</a:t>
            </a:r>
          </a:p>
          <a:p>
            <a:r>
              <a:rPr lang="hr-HR" dirty="0"/>
              <a:t>svi prometni pravci i prometni čvorovi iste vrste prometa – </a:t>
            </a:r>
            <a:r>
              <a:rPr lang="hr-HR" b="1" u="sng" dirty="0"/>
              <a:t>prometna mreža</a:t>
            </a:r>
            <a:endParaRPr lang="hr-HR" dirty="0"/>
          </a:p>
          <a:p>
            <a:r>
              <a:rPr lang="hr-HR" b="1" u="sng" dirty="0"/>
              <a:t>prometni sustav</a:t>
            </a:r>
            <a:r>
              <a:rPr lang="hr-HR" dirty="0"/>
              <a:t> – skup prometnih mreža svih vrsta prometa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5C7E35-6668-4A71-B871-44005690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Prometni sustavi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6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096DD1-449B-42BB-9F1F-205C3493C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513288-8035-452F-AA85-869D8EA9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Kombinirani promet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34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likovni rezultat za truck for cars">
            <a:extLst>
              <a:ext uri="{FF2B5EF4-FFF2-40B4-BE49-F238E27FC236}">
                <a16:creationId xmlns:a16="http://schemas.microsoft.com/office/drawing/2014/main" id="{EB8270EB-C031-496A-8308-6A9A85F68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4" y="0"/>
            <a:ext cx="9147314" cy="68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2">
            <a:extLst>
              <a:ext uri="{FF2B5EF4-FFF2-40B4-BE49-F238E27FC236}">
                <a16:creationId xmlns:a16="http://schemas.microsoft.com/office/drawing/2014/main" id="{4A1E3D57-C7A1-4F72-8D5A-78D93820FF08}"/>
              </a:ext>
            </a:extLst>
          </p:cNvPr>
          <p:cNvSpPr txBox="1"/>
          <p:nvPr/>
        </p:nvSpPr>
        <p:spPr>
          <a:xfrm>
            <a:off x="180000" y="180000"/>
            <a:ext cx="8253093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b="1" u="sng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multimodalni</a:t>
            </a:r>
            <a:r>
              <a:rPr lang="hr-HR" sz="2800" b="1" u="sng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prijevoz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– </a:t>
            </a: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prijevoz jednog prijevoznog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                       sredstva pomoću drugog</a:t>
            </a:r>
            <a:endParaRPr lang="hr-HR" sz="28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89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5343" cy="6858000"/>
          </a:xfrm>
          <a:prstGeom prst="rect">
            <a:avLst/>
          </a:prstGeom>
        </p:spPr>
      </p:pic>
      <p:sp>
        <p:nvSpPr>
          <p:cNvPr id="4" name="TekstniOkvir 2">
            <a:extLst>
              <a:ext uri="{FF2B5EF4-FFF2-40B4-BE49-F238E27FC236}">
                <a16:creationId xmlns:a16="http://schemas.microsoft.com/office/drawing/2014/main" id="{9BB309F4-E706-4805-9A70-DB83026BB19F}"/>
              </a:ext>
            </a:extLst>
          </p:cNvPr>
          <p:cNvSpPr txBox="1"/>
          <p:nvPr/>
        </p:nvSpPr>
        <p:spPr>
          <a:xfrm>
            <a:off x="180000" y="180000"/>
            <a:ext cx="8560549" cy="125572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u="sng" dirty="0">
                <a:latin typeface="+mj-lt"/>
                <a:cs typeface="Times New Roman" panose="02020603050405020304" pitchFamily="18" charset="0"/>
              </a:rPr>
              <a:t>prometna geografija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– disciplina društvene geografije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                                              koja proučava </a:t>
            </a: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postanak, razvoj i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                                            svakodnevno odvijanje prometa</a:t>
            </a:r>
            <a:endParaRPr lang="en-US" sz="28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91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FBB85D29-C2E4-4848-AC06-E01CC87C5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AF3549B-F7D4-4DB2-A98B-2A1414E91D5C}"/>
              </a:ext>
            </a:extLst>
          </p:cNvPr>
          <p:cNvSpPr txBox="1"/>
          <p:nvPr/>
        </p:nvSpPr>
        <p:spPr>
          <a:xfrm>
            <a:off x="180000" y="180000"/>
            <a:ext cx="8253093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b="1" u="sng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multimodalni</a:t>
            </a:r>
            <a:r>
              <a:rPr lang="hr-HR" sz="2800" b="1" u="sng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prijevoz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– prijevoz jednog prijevoznog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                       sredstva pomoću drugog</a:t>
            </a:r>
            <a:endParaRPr lang="hr-HR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711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Slikovni rezultat za trajekt auti">
            <a:extLst>
              <a:ext uri="{FF2B5EF4-FFF2-40B4-BE49-F238E27FC236}">
                <a16:creationId xmlns:a16="http://schemas.microsoft.com/office/drawing/2014/main" id="{7AEE6C57-BE63-43F9-9930-2E7E11F7A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2">
            <a:extLst>
              <a:ext uri="{FF2B5EF4-FFF2-40B4-BE49-F238E27FC236}">
                <a16:creationId xmlns:a16="http://schemas.microsoft.com/office/drawing/2014/main" id="{26164C6D-3B18-4AB5-9CBB-F7EE36033E17}"/>
              </a:ext>
            </a:extLst>
          </p:cNvPr>
          <p:cNvSpPr txBox="1"/>
          <p:nvPr/>
        </p:nvSpPr>
        <p:spPr>
          <a:xfrm>
            <a:off x="180000" y="180000"/>
            <a:ext cx="8253093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b="1" u="sng" dirty="0" err="1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multimodalni</a:t>
            </a:r>
            <a:r>
              <a:rPr lang="hr-HR" sz="2800" b="1" u="sng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prijevoz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– prijevoz jednog prijevoznog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                       sredstva pomoću drugog</a:t>
            </a:r>
            <a:endParaRPr lang="hr-HR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2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likovni rezultat za black">
            <a:extLst>
              <a:ext uri="{FF2B5EF4-FFF2-40B4-BE49-F238E27FC236}">
                <a16:creationId xmlns:a16="http://schemas.microsoft.com/office/drawing/2014/main" id="{1EF2CF0F-9B79-4004-B600-4D153A481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oading of a container shi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E9CA3C0-7C07-4153-BEA1-1162FB3A70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4981"/>
            <a:ext cx="9144000" cy="5143951"/>
          </a:xfrm>
        </p:spPr>
      </p:pic>
      <p:sp>
        <p:nvSpPr>
          <p:cNvPr id="6" name="TekstniOkvir 2">
            <a:extLst>
              <a:ext uri="{FF2B5EF4-FFF2-40B4-BE49-F238E27FC236}">
                <a16:creationId xmlns:a16="http://schemas.microsoft.com/office/drawing/2014/main" id="{87A82961-B394-4465-A54E-FC821E767C31}"/>
              </a:ext>
            </a:extLst>
          </p:cNvPr>
          <p:cNvSpPr txBox="1"/>
          <p:nvPr/>
        </p:nvSpPr>
        <p:spPr>
          <a:xfrm>
            <a:off x="180000" y="180000"/>
            <a:ext cx="8444299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b="1" u="sng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integralni prijevoz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– </a:t>
            </a: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prijevoz kod kojeg se primjenjuju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                unificirane jedinice</a:t>
            </a:r>
          </a:p>
        </p:txBody>
      </p:sp>
    </p:spTree>
    <p:extLst>
      <p:ext uri="{BB962C8B-B14F-4D97-AF65-F5344CB8AC3E}">
        <p14:creationId xmlns:p14="http://schemas.microsoft.com/office/powerpoint/2010/main" val="11140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ovezana slika">
            <a:extLst>
              <a:ext uri="{FF2B5EF4-FFF2-40B4-BE49-F238E27FC236}">
                <a16:creationId xmlns:a16="http://schemas.microsoft.com/office/drawing/2014/main" id="{91510063-282B-4E24-83AC-833F2DD58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zervirano mjesto sadržaja 3">
            <a:extLst>
              <a:ext uri="{FF2B5EF4-FFF2-40B4-BE49-F238E27FC236}">
                <a16:creationId xmlns:a16="http://schemas.microsoft.com/office/drawing/2014/main" id="{D8E5ABE4-5806-4380-9F84-D1B1B420E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2404" y="3657600"/>
            <a:ext cx="4271596" cy="32065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kstniOkvir 2">
            <a:extLst>
              <a:ext uri="{FF2B5EF4-FFF2-40B4-BE49-F238E27FC236}">
                <a16:creationId xmlns:a16="http://schemas.microsoft.com/office/drawing/2014/main" id="{864F5750-E2DB-4200-9949-4374E7F58698}"/>
              </a:ext>
            </a:extLst>
          </p:cNvPr>
          <p:cNvSpPr txBox="1"/>
          <p:nvPr/>
        </p:nvSpPr>
        <p:spPr>
          <a:xfrm>
            <a:off x="180000" y="180000"/>
            <a:ext cx="8444299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b="1" u="sng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integralni prijevoz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– prijevoz kod kojeg se primjenjuju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                unificirane jedinice (</a:t>
            </a:r>
          </a:p>
        </p:txBody>
      </p:sp>
    </p:spTree>
    <p:extLst>
      <p:ext uri="{BB962C8B-B14F-4D97-AF65-F5344CB8AC3E}">
        <p14:creationId xmlns:p14="http://schemas.microsoft.com/office/powerpoint/2010/main" val="10317695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likovni rezultat za kontejner">
            <a:extLst>
              <a:ext uri="{FF2B5EF4-FFF2-40B4-BE49-F238E27FC236}">
                <a16:creationId xmlns:a16="http://schemas.microsoft.com/office/drawing/2014/main" id="{7944AE02-3A6A-4751-9A60-317BE8BE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6382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096DD1-449B-42BB-9F1F-205C3493C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b="1" u="sng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integralni prijevoz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– prijevoz kod kojeg se primjenjuju unificirane jedinice</a:t>
            </a:r>
            <a:r>
              <a:rPr lang="hr-HR" dirty="0">
                <a:sym typeface="Wingdings" panose="05000000000000000000" pitchFamily="2" charset="2"/>
              </a:rPr>
              <a:t> (isti oblik, veličina i težina) –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513288-8035-452F-AA85-869D8EA9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Kombinirani promet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3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likovni rezultat za kontejner">
            <a:extLst>
              <a:ext uri="{FF2B5EF4-FFF2-40B4-BE49-F238E27FC236}">
                <a16:creationId xmlns:a16="http://schemas.microsoft.com/office/drawing/2014/main" id="{7944AE02-3A6A-4751-9A60-317BE8BE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6382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096DD1-449B-42BB-9F1F-205C3493C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b="1" u="sng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integralni prijevoz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– prijevoz kod kojeg se primjenjuju unificirane jedinice</a:t>
            </a:r>
            <a:r>
              <a:rPr lang="hr-HR" dirty="0">
                <a:sym typeface="Wingdings" panose="05000000000000000000" pitchFamily="2" charset="2"/>
              </a:rPr>
              <a:t> (isti oblik, veličina i težina) – </a:t>
            </a:r>
            <a:r>
              <a:rPr lang="hr-HR" b="1" u="sng" dirty="0">
                <a:sym typeface="Wingdings" panose="05000000000000000000" pitchFamily="2" charset="2"/>
              </a:rPr>
              <a:t>kontejneri</a:t>
            </a:r>
            <a:r>
              <a:rPr lang="hr-HR" dirty="0">
                <a:sym typeface="Wingdings" panose="05000000000000000000" pitchFamily="2" charset="2"/>
              </a:rPr>
              <a:t>,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513288-8035-452F-AA85-869D8EA9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Kombinirani promet</a:t>
            </a:r>
            <a:endParaRPr lang="en-US" dirty="0"/>
          </a:p>
        </p:txBody>
      </p:sp>
      <p:sp>
        <p:nvSpPr>
          <p:cNvPr id="9" name="TekstniOkvir 2">
            <a:extLst>
              <a:ext uri="{FF2B5EF4-FFF2-40B4-BE49-F238E27FC236}">
                <a16:creationId xmlns:a16="http://schemas.microsoft.com/office/drawing/2014/main" id="{398E024E-E709-4A03-B6A1-5DCC0C7C035F}"/>
              </a:ext>
            </a:extLst>
          </p:cNvPr>
          <p:cNvSpPr txBox="1"/>
          <p:nvPr/>
        </p:nvSpPr>
        <p:spPr>
          <a:xfrm>
            <a:off x="152400" y="6190788"/>
            <a:ext cx="1893467" cy="535531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kontejner</a:t>
            </a:r>
          </a:p>
        </p:txBody>
      </p:sp>
      <p:pic>
        <p:nvPicPr>
          <p:cNvPr id="6" name="Picture 6" descr="Povezana slika">
            <a:extLst>
              <a:ext uri="{FF2B5EF4-FFF2-40B4-BE49-F238E27FC236}">
                <a16:creationId xmlns:a16="http://schemas.microsoft.com/office/drawing/2014/main" id="{AFCF6BB2-27A9-412E-9AA8-B7040A8D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44965"/>
            <a:ext cx="4267200" cy="204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4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likovni rezultat za kontejner">
            <a:extLst>
              <a:ext uri="{FF2B5EF4-FFF2-40B4-BE49-F238E27FC236}">
                <a16:creationId xmlns:a16="http://schemas.microsoft.com/office/drawing/2014/main" id="{7944AE02-3A6A-4751-9A60-317BE8BE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6382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096DD1-449B-42BB-9F1F-205C3493C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b="1" u="sng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integralni prijevoz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– prijevoz kod kojeg se primjenjuju unificirane jedinice</a:t>
            </a:r>
            <a:r>
              <a:rPr lang="hr-HR" dirty="0">
                <a:sym typeface="Wingdings" panose="05000000000000000000" pitchFamily="2" charset="2"/>
              </a:rPr>
              <a:t> (isti oblik, veličina i težina) – </a:t>
            </a:r>
            <a:r>
              <a:rPr lang="hr-HR" b="1" u="sng" dirty="0">
                <a:sym typeface="Wingdings" panose="05000000000000000000" pitchFamily="2" charset="2"/>
              </a:rPr>
              <a:t>kontejneri</a:t>
            </a:r>
            <a:r>
              <a:rPr lang="hr-HR" dirty="0">
                <a:sym typeface="Wingdings" panose="05000000000000000000" pitchFamily="2" charset="2"/>
              </a:rPr>
              <a:t>, </a:t>
            </a:r>
            <a:r>
              <a:rPr lang="hr-HR" b="1" u="sng" dirty="0">
                <a:sym typeface="Wingdings" panose="05000000000000000000" pitchFamily="2" charset="2"/>
              </a:rPr>
              <a:t>palete</a:t>
            </a:r>
            <a:r>
              <a:rPr lang="hr-HR" dirty="0">
                <a:sym typeface="Wingdings" panose="05000000000000000000" pitchFamily="2" charset="2"/>
              </a:rPr>
              <a:t> . . 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513288-8035-452F-AA85-869D8EA9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Kombinirani promet</a:t>
            </a:r>
            <a:endParaRPr lang="en-US" dirty="0"/>
          </a:p>
        </p:txBody>
      </p:sp>
      <p:sp>
        <p:nvSpPr>
          <p:cNvPr id="9" name="TekstniOkvir 2">
            <a:extLst>
              <a:ext uri="{FF2B5EF4-FFF2-40B4-BE49-F238E27FC236}">
                <a16:creationId xmlns:a16="http://schemas.microsoft.com/office/drawing/2014/main" id="{398E024E-E709-4A03-B6A1-5DCC0C7C035F}"/>
              </a:ext>
            </a:extLst>
          </p:cNvPr>
          <p:cNvSpPr txBox="1"/>
          <p:nvPr/>
        </p:nvSpPr>
        <p:spPr>
          <a:xfrm>
            <a:off x="152400" y="6190788"/>
            <a:ext cx="1893467" cy="535531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kontejner</a:t>
            </a:r>
          </a:p>
        </p:txBody>
      </p:sp>
      <p:pic>
        <p:nvPicPr>
          <p:cNvPr id="6" name="Picture 6" descr="Povezana slika">
            <a:extLst>
              <a:ext uri="{FF2B5EF4-FFF2-40B4-BE49-F238E27FC236}">
                <a16:creationId xmlns:a16="http://schemas.microsoft.com/office/drawing/2014/main" id="{AFCF6BB2-27A9-412E-9AA8-B7040A8D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44965"/>
            <a:ext cx="4267200" cy="204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2">
            <a:extLst>
              <a:ext uri="{FF2B5EF4-FFF2-40B4-BE49-F238E27FC236}">
                <a16:creationId xmlns:a16="http://schemas.microsoft.com/office/drawing/2014/main" id="{843C57D7-F449-4414-8140-AE206EFB52EC}"/>
              </a:ext>
            </a:extLst>
          </p:cNvPr>
          <p:cNvSpPr txBox="1"/>
          <p:nvPr/>
        </p:nvSpPr>
        <p:spPr>
          <a:xfrm>
            <a:off x="7543800" y="4009824"/>
            <a:ext cx="1255472" cy="535531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paleta</a:t>
            </a:r>
          </a:p>
        </p:txBody>
      </p:sp>
    </p:spTree>
    <p:extLst>
      <p:ext uri="{BB962C8B-B14F-4D97-AF65-F5344CB8AC3E}">
        <p14:creationId xmlns:p14="http://schemas.microsoft.com/office/powerpoint/2010/main" val="30424885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096DD1-449B-42BB-9F1F-205C3493C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b="1" u="sng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integralni prijevoz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– prijevoz kod kojeg se primjenjuju unificirane jedinice</a:t>
            </a:r>
            <a:r>
              <a:rPr lang="hr-HR" dirty="0">
                <a:sym typeface="Wingdings" panose="05000000000000000000" pitchFamily="2" charset="2"/>
              </a:rPr>
              <a:t> (isti oblik, veličina i težina) – </a:t>
            </a:r>
            <a:r>
              <a:rPr lang="hr-HR" b="1" u="sng" dirty="0">
                <a:sym typeface="Wingdings" panose="05000000000000000000" pitchFamily="2" charset="2"/>
              </a:rPr>
              <a:t>kontejneri</a:t>
            </a:r>
            <a:r>
              <a:rPr lang="hr-HR" dirty="0">
                <a:sym typeface="Wingdings" panose="05000000000000000000" pitchFamily="2" charset="2"/>
              </a:rPr>
              <a:t>, </a:t>
            </a:r>
            <a:r>
              <a:rPr lang="hr-HR" b="1" u="sng" dirty="0">
                <a:sym typeface="Wingdings" panose="05000000000000000000" pitchFamily="2" charset="2"/>
              </a:rPr>
              <a:t>palete</a:t>
            </a:r>
            <a:r>
              <a:rPr lang="hr-HR" dirty="0">
                <a:sym typeface="Wingdings" panose="05000000000000000000" pitchFamily="2" charset="2"/>
              </a:rPr>
              <a:t> . . .</a:t>
            </a:r>
          </a:p>
          <a:p>
            <a:r>
              <a:rPr lang="hr-HR" u="sng" dirty="0">
                <a:sym typeface="Wingdings" panose="05000000000000000000" pitchFamily="2" charset="2"/>
              </a:rPr>
              <a:t>svrha</a:t>
            </a:r>
            <a:r>
              <a:rPr lang="hr-HR" dirty="0">
                <a:sym typeface="Wingdings" panose="05000000000000000000" pitchFamily="2" charset="2"/>
              </a:rPr>
              <a:t>:</a:t>
            </a:r>
            <a:endParaRPr lang="hr-H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513288-8035-452F-AA85-869D8EA9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Kombinirani promet</a:t>
            </a:r>
            <a:endParaRPr lang="en-US" dirty="0"/>
          </a:p>
        </p:txBody>
      </p:sp>
      <p:pic>
        <p:nvPicPr>
          <p:cNvPr id="10" name="Loading of a container shi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38D4322-F252-4770-B1E8-6337CCA330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650" y="3278667"/>
            <a:ext cx="6362700" cy="35793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75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096DD1-449B-42BB-9F1F-205C3493C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b="1" u="sng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integralni prijevoz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 – prijevoz kod kojeg se primjenjuju unificirane jedinice</a:t>
            </a:r>
            <a:r>
              <a:rPr lang="hr-HR" dirty="0">
                <a:sym typeface="Wingdings" panose="05000000000000000000" pitchFamily="2" charset="2"/>
              </a:rPr>
              <a:t> (isti oblik, veličina i težina) – </a:t>
            </a:r>
            <a:r>
              <a:rPr lang="hr-HR" b="1" u="sng" dirty="0">
                <a:sym typeface="Wingdings" panose="05000000000000000000" pitchFamily="2" charset="2"/>
              </a:rPr>
              <a:t>kontejneri</a:t>
            </a:r>
            <a:r>
              <a:rPr lang="hr-HR" dirty="0">
                <a:sym typeface="Wingdings" panose="05000000000000000000" pitchFamily="2" charset="2"/>
              </a:rPr>
              <a:t>, </a:t>
            </a:r>
            <a:r>
              <a:rPr lang="hr-HR" b="1" u="sng" dirty="0">
                <a:sym typeface="Wingdings" panose="05000000000000000000" pitchFamily="2" charset="2"/>
              </a:rPr>
              <a:t>palete</a:t>
            </a:r>
            <a:r>
              <a:rPr lang="hr-HR" dirty="0">
                <a:sym typeface="Wingdings" panose="05000000000000000000" pitchFamily="2" charset="2"/>
              </a:rPr>
              <a:t> . . .</a:t>
            </a:r>
          </a:p>
          <a:p>
            <a:r>
              <a:rPr lang="hr-HR" u="sng" dirty="0">
                <a:sym typeface="Wingdings" panose="05000000000000000000" pitchFamily="2" charset="2"/>
              </a:rPr>
              <a:t>svrha</a:t>
            </a:r>
            <a:r>
              <a:rPr lang="hr-HR" dirty="0">
                <a:sym typeface="Wingdings" panose="05000000000000000000" pitchFamily="2" charset="2"/>
              </a:rPr>
              <a:t>:</a:t>
            </a:r>
            <a:r>
              <a:rPr lang="hr-HR" dirty="0"/>
              <a:t> ušteda vremena i prometnih troškova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513288-8035-452F-AA85-869D8EA9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Kombinirani promet</a:t>
            </a:r>
            <a:endParaRPr lang="en-US" dirty="0"/>
          </a:p>
        </p:txBody>
      </p:sp>
      <p:pic>
        <p:nvPicPr>
          <p:cNvPr id="10" name="Loading of a container shi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38D4322-F252-4770-B1E8-6337CCA330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650" y="3278667"/>
            <a:ext cx="6362700" cy="35793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564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F57F73-2368-4203-BB9A-546F4D42E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Gradski promet</a:t>
            </a:r>
            <a:endParaRPr lang="en-US" dirty="0"/>
          </a:p>
        </p:txBody>
      </p:sp>
      <p:pic>
        <p:nvPicPr>
          <p:cNvPr id="9" name="Slika 5">
            <a:extLst>
              <a:ext uri="{FF2B5EF4-FFF2-40B4-BE49-F238E27FC236}">
                <a16:creationId xmlns:a16="http://schemas.microsoft.com/office/drawing/2014/main" id="{A42B3C75-83E2-48EF-B0DF-225303E73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757" y="3966276"/>
            <a:ext cx="5273243" cy="288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809D28A-D288-4656-969D-30F451290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6276"/>
            <a:ext cx="4735138" cy="2891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6C67EA0-0DC3-451D-990A-C11CF5DA3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8600"/>
            <a:ext cx="4735138" cy="288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Slika 3">
            <a:extLst>
              <a:ext uri="{FF2B5EF4-FFF2-40B4-BE49-F238E27FC236}">
                <a16:creationId xmlns:a16="http://schemas.microsoft.com/office/drawing/2014/main" id="{59A5263E-7BAC-4E06-9CA2-EC9860F48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138" y="1154299"/>
            <a:ext cx="4408862" cy="28843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4" name="Ravni poveznik 3"/>
          <p:cNvCxnSpPr/>
          <p:nvPr/>
        </p:nvCxnSpPr>
        <p:spPr>
          <a:xfrm>
            <a:off x="4735138" y="1154299"/>
            <a:ext cx="0" cy="56919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44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5343" cy="6858000"/>
          </a:xfrm>
          <a:prstGeom prst="rect">
            <a:avLst/>
          </a:prstGeom>
        </p:spPr>
      </p:pic>
      <p:sp>
        <p:nvSpPr>
          <p:cNvPr id="4" name="TekstniOkvir 2">
            <a:extLst>
              <a:ext uri="{FF2B5EF4-FFF2-40B4-BE49-F238E27FC236}">
                <a16:creationId xmlns:a16="http://schemas.microsoft.com/office/drawing/2014/main" id="{D9DE9725-5737-4CA1-B2A9-FA6A426BFB44}"/>
              </a:ext>
            </a:extLst>
          </p:cNvPr>
          <p:cNvSpPr txBox="1"/>
          <p:nvPr/>
        </p:nvSpPr>
        <p:spPr>
          <a:xfrm>
            <a:off x="180000" y="180000"/>
            <a:ext cx="8560549" cy="125572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u="sng" dirty="0">
                <a:latin typeface="+mj-lt"/>
                <a:cs typeface="Times New Roman" panose="02020603050405020304" pitchFamily="18" charset="0"/>
              </a:rPr>
              <a:t>prometna geografija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– disciplina društvene geografije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                                              koja proučava postanak, razvoj i</a:t>
            </a: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                                              svakodnevno odvijanje prometa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970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7D233B-F43E-4120-8904-28AC6E2AE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u="sng" dirty="0"/>
              <a:t>osobni</a:t>
            </a:r>
            <a:r>
              <a:rPr lang="hr-HR" dirty="0"/>
              <a:t> i </a:t>
            </a:r>
            <a:r>
              <a:rPr lang="hr-HR" b="1" u="sng" dirty="0"/>
              <a:t>javni</a:t>
            </a:r>
          </a:p>
          <a:p>
            <a:r>
              <a:rPr lang="hr-HR" u="sng" dirty="0"/>
              <a:t>povijest</a:t>
            </a:r>
            <a:r>
              <a:rPr lang="hr-HR" dirty="0"/>
              <a:t>: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F57F73-2368-4203-BB9A-546F4D42E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Gradski promet</a:t>
            </a:r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6C67EA0-0DC3-451D-990A-C11CF5DA3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8000"/>
            <a:ext cx="4735138" cy="288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Slika 3">
            <a:extLst>
              <a:ext uri="{FF2B5EF4-FFF2-40B4-BE49-F238E27FC236}">
                <a16:creationId xmlns:a16="http://schemas.microsoft.com/office/drawing/2014/main" id="{59A5263E-7BAC-4E06-9CA2-EC9860F48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138" y="3973699"/>
            <a:ext cx="4408862" cy="28843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800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0986" cy="6858000"/>
          </a:xfrm>
          <a:prstGeom prst="rect">
            <a:avLst/>
          </a:prstGeom>
        </p:spPr>
      </p:pic>
      <p:sp>
        <p:nvSpPr>
          <p:cNvPr id="7" name="TekstniOkvir 2">
            <a:extLst>
              <a:ext uri="{FF2B5EF4-FFF2-40B4-BE49-F238E27FC236}">
                <a16:creationId xmlns:a16="http://schemas.microsoft.com/office/drawing/2014/main" id="{03F473EF-0917-4397-8308-37A004291B90}"/>
              </a:ext>
            </a:extLst>
          </p:cNvPr>
          <p:cNvSpPr txBox="1"/>
          <p:nvPr/>
        </p:nvSpPr>
        <p:spPr>
          <a:xfrm>
            <a:off x="180000" y="180000"/>
            <a:ext cx="3951723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početak 19. st. – </a:t>
            </a: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kočija</a:t>
            </a:r>
          </a:p>
        </p:txBody>
      </p:sp>
    </p:spTree>
    <p:extLst>
      <p:ext uri="{BB962C8B-B14F-4D97-AF65-F5344CB8AC3E}">
        <p14:creationId xmlns:p14="http://schemas.microsoft.com/office/powerpoint/2010/main" val="5183537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0986" cy="6858000"/>
          </a:xfrm>
          <a:prstGeom prst="rect">
            <a:avLst/>
          </a:prstGeom>
        </p:spPr>
      </p:pic>
      <p:sp>
        <p:nvSpPr>
          <p:cNvPr id="7" name="TekstniOkvir 2">
            <a:extLst>
              <a:ext uri="{FF2B5EF4-FFF2-40B4-BE49-F238E27FC236}">
                <a16:creationId xmlns:a16="http://schemas.microsoft.com/office/drawing/2014/main" id="{03F473EF-0917-4397-8308-37A004291B90}"/>
              </a:ext>
            </a:extLst>
          </p:cNvPr>
          <p:cNvSpPr txBox="1"/>
          <p:nvPr/>
        </p:nvSpPr>
        <p:spPr>
          <a:xfrm>
            <a:off x="180000" y="180000"/>
            <a:ext cx="3948517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početak 19. st. – kočija</a:t>
            </a:r>
          </a:p>
        </p:txBody>
      </p:sp>
    </p:spTree>
    <p:extLst>
      <p:ext uri="{BB962C8B-B14F-4D97-AF65-F5344CB8AC3E}">
        <p14:creationId xmlns:p14="http://schemas.microsoft.com/office/powerpoint/2010/main" val="4323740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9C3DC-E59C-45D1-B13E-73E17BE78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8" name="Picture 4" descr="Image result for kočija zrinjev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855"/>
            <a:ext cx="9144000" cy="592414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2">
            <a:extLst>
              <a:ext uri="{FF2B5EF4-FFF2-40B4-BE49-F238E27FC236}">
                <a16:creationId xmlns:a16="http://schemas.microsoft.com/office/drawing/2014/main" id="{03F473EF-0917-4397-8308-37A004291B90}"/>
              </a:ext>
            </a:extLst>
          </p:cNvPr>
          <p:cNvSpPr txBox="1"/>
          <p:nvPr/>
        </p:nvSpPr>
        <p:spPr>
          <a:xfrm>
            <a:off x="180000" y="180000"/>
            <a:ext cx="3948517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početak 19. st. – kočija</a:t>
            </a:r>
          </a:p>
        </p:txBody>
      </p:sp>
    </p:spTree>
    <p:extLst>
      <p:ext uri="{BB962C8B-B14F-4D97-AF65-F5344CB8AC3E}">
        <p14:creationId xmlns:p14="http://schemas.microsoft.com/office/powerpoint/2010/main" val="5208439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</p:spPr>
      </p:pic>
      <p:sp>
        <p:nvSpPr>
          <p:cNvPr id="4" name="TekstniOkvir 2">
            <a:extLst>
              <a:ext uri="{FF2B5EF4-FFF2-40B4-BE49-F238E27FC236}">
                <a16:creationId xmlns:a16="http://schemas.microsoft.com/office/drawing/2014/main" id="{C009E72C-5D20-420A-BA22-74034335E3FF}"/>
              </a:ext>
            </a:extLst>
          </p:cNvPr>
          <p:cNvSpPr txBox="1"/>
          <p:nvPr/>
        </p:nvSpPr>
        <p:spPr>
          <a:xfrm>
            <a:off x="180000" y="180000"/>
            <a:ext cx="5632247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sredina 19. st. – </a:t>
            </a: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,,konjski tramvaj’’</a:t>
            </a:r>
          </a:p>
        </p:txBody>
      </p:sp>
    </p:spTree>
    <p:extLst>
      <p:ext uri="{BB962C8B-B14F-4D97-AF65-F5344CB8AC3E}">
        <p14:creationId xmlns:p14="http://schemas.microsoft.com/office/powerpoint/2010/main" val="31601958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</p:spPr>
      </p:pic>
      <p:sp>
        <p:nvSpPr>
          <p:cNvPr id="4" name="TekstniOkvir 2">
            <a:extLst>
              <a:ext uri="{FF2B5EF4-FFF2-40B4-BE49-F238E27FC236}">
                <a16:creationId xmlns:a16="http://schemas.microsoft.com/office/drawing/2014/main" id="{C009E72C-5D20-420A-BA22-74034335E3FF}"/>
              </a:ext>
            </a:extLst>
          </p:cNvPr>
          <p:cNvSpPr txBox="1"/>
          <p:nvPr/>
        </p:nvSpPr>
        <p:spPr>
          <a:xfrm>
            <a:off x="180000" y="180000"/>
            <a:ext cx="5581593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sredina 19. st. – ,,konjski tramvaj’’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8C1098B-8D29-42E1-B3C0-F4394324DC21}"/>
              </a:ext>
            </a:extLst>
          </p:cNvPr>
          <p:cNvSpPr txBox="1"/>
          <p:nvPr/>
        </p:nvSpPr>
        <p:spPr>
          <a:xfrm>
            <a:off x="7315200" y="1066800"/>
            <a:ext cx="1414170" cy="535531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konjka</a:t>
            </a:r>
            <a:endParaRPr lang="hr-H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523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tvorni konjski tramva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009E72C-5D20-420A-BA22-74034335E3FF}"/>
              </a:ext>
            </a:extLst>
          </p:cNvPr>
          <p:cNvSpPr txBox="1"/>
          <p:nvPr/>
        </p:nvSpPr>
        <p:spPr>
          <a:xfrm>
            <a:off x="180000" y="180000"/>
            <a:ext cx="5632247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sredina 19. st. – ,,konjski tramvaj’’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8C1098B-8D29-42E1-B3C0-F4394324DC21}"/>
              </a:ext>
            </a:extLst>
          </p:cNvPr>
          <p:cNvSpPr txBox="1"/>
          <p:nvPr/>
        </p:nvSpPr>
        <p:spPr>
          <a:xfrm>
            <a:off x="7315200" y="1066800"/>
            <a:ext cx="1414170" cy="535531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konjka</a:t>
            </a:r>
            <a:endParaRPr lang="hr-H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184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56894" cy="6858000"/>
          </a:xfrm>
          <a:prstGeom prst="rect">
            <a:avLst/>
          </a:prstGeom>
        </p:spPr>
      </p:pic>
      <p:sp>
        <p:nvSpPr>
          <p:cNvPr id="6" name="TekstniOkvir 2">
            <a:extLst>
              <a:ext uri="{FF2B5EF4-FFF2-40B4-BE49-F238E27FC236}">
                <a16:creationId xmlns:a16="http://schemas.microsoft.com/office/drawing/2014/main" id="{07642C03-12CF-42F1-841C-6C70040DE4F4}"/>
              </a:ext>
            </a:extLst>
          </p:cNvPr>
          <p:cNvSpPr txBox="1"/>
          <p:nvPr/>
        </p:nvSpPr>
        <p:spPr>
          <a:xfrm>
            <a:off x="180000" y="180000"/>
            <a:ext cx="5034070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kraj 19. st. – </a:t>
            </a: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električni tramvaj</a:t>
            </a:r>
          </a:p>
        </p:txBody>
      </p:sp>
    </p:spTree>
    <p:extLst>
      <p:ext uri="{BB962C8B-B14F-4D97-AF65-F5344CB8AC3E}">
        <p14:creationId xmlns:p14="http://schemas.microsoft.com/office/powerpoint/2010/main" val="36401457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56894" cy="6858000"/>
          </a:xfrm>
          <a:prstGeom prst="rect">
            <a:avLst/>
          </a:prstGeom>
        </p:spPr>
      </p:pic>
      <p:sp>
        <p:nvSpPr>
          <p:cNvPr id="5" name="TekstniOkvir 2">
            <a:extLst>
              <a:ext uri="{FF2B5EF4-FFF2-40B4-BE49-F238E27FC236}">
                <a16:creationId xmlns:a16="http://schemas.microsoft.com/office/drawing/2014/main" id="{EA543C5A-5F86-4830-83BC-8341EDA9E92B}"/>
              </a:ext>
            </a:extLst>
          </p:cNvPr>
          <p:cNvSpPr txBox="1"/>
          <p:nvPr/>
        </p:nvSpPr>
        <p:spPr>
          <a:xfrm>
            <a:off x="180000" y="180000"/>
            <a:ext cx="5034070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kraj 19. st. – električni tramvaj</a:t>
            </a:r>
          </a:p>
        </p:txBody>
      </p:sp>
    </p:spTree>
    <p:extLst>
      <p:ext uri="{BB962C8B-B14F-4D97-AF65-F5344CB8AC3E}">
        <p14:creationId xmlns:p14="http://schemas.microsoft.com/office/powerpoint/2010/main" val="2497886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likovni rezultat za boÅ¾iÄni tramva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"/>
            <a:ext cx="9144000" cy="685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7642C03-12CF-42F1-841C-6C70040DE4F4}"/>
              </a:ext>
            </a:extLst>
          </p:cNvPr>
          <p:cNvSpPr txBox="1"/>
          <p:nvPr/>
        </p:nvSpPr>
        <p:spPr>
          <a:xfrm>
            <a:off x="180000" y="180000"/>
            <a:ext cx="5057795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kraj 19. st. – električni tramvaj</a:t>
            </a:r>
          </a:p>
        </p:txBody>
      </p:sp>
    </p:spTree>
    <p:extLst>
      <p:ext uri="{BB962C8B-B14F-4D97-AF65-F5344CB8AC3E}">
        <p14:creationId xmlns:p14="http://schemas.microsoft.com/office/powerpoint/2010/main" val="1050133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FB94A-826F-4636-B6CA-233CEB3B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</a:t>
            </a:r>
            <a:r>
              <a:rPr lang="hr-HR" sz="1600" dirty="0"/>
              <a:t> Gospodarska struktura stanovništva prema sektorima djelatnosti</a:t>
            </a:r>
          </a:p>
          <a:p>
            <a:pPr marL="109728" indent="0">
              <a:buNone/>
            </a:pPr>
            <a:endParaRPr lang="hr-HR" sz="1600" dirty="0"/>
          </a:p>
          <a:p>
            <a:pPr marL="109728" indent="0">
              <a:buNone/>
            </a:pPr>
            <a:endParaRPr lang="hr-HR" sz="1600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6377314-628E-4B56-BC96-5AA92389AB50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647700"/>
          <a:ext cx="8991600" cy="588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41186889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3977187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61938946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47585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7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6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5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1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7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6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5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43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704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ragao\Desktop\zet-tr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07642C03-12CF-42F1-841C-6C70040DE4F4}"/>
              </a:ext>
            </a:extLst>
          </p:cNvPr>
          <p:cNvSpPr txBox="1"/>
          <p:nvPr/>
        </p:nvSpPr>
        <p:spPr>
          <a:xfrm>
            <a:off x="180000" y="180000"/>
            <a:ext cx="5034070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kraj 19. st. – električni tramvaj</a:t>
            </a:r>
          </a:p>
        </p:txBody>
      </p:sp>
    </p:spTree>
    <p:extLst>
      <p:ext uri="{BB962C8B-B14F-4D97-AF65-F5344CB8AC3E}">
        <p14:creationId xmlns:p14="http://schemas.microsoft.com/office/powerpoint/2010/main" val="6618600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AD9C3DC-E59C-45D1-B13E-73E17BE78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700" name="Picture 4" descr="Slikovni rezultat za london subway">
            <a:extLst>
              <a:ext uri="{FF2B5EF4-FFF2-40B4-BE49-F238E27FC236}">
                <a16:creationId xmlns:a16="http://schemas.microsoft.com/office/drawing/2014/main" id="{E1892853-ABE3-4BCF-A672-09A4185F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572000" cy="3429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2">
            <a:extLst>
              <a:ext uri="{FF2B5EF4-FFF2-40B4-BE49-F238E27FC236}">
                <a16:creationId xmlns:a16="http://schemas.microsoft.com/office/drawing/2014/main" id="{B291D853-4B9A-4334-9DAF-78241F7DFCC0}"/>
              </a:ext>
            </a:extLst>
          </p:cNvPr>
          <p:cNvSpPr txBox="1"/>
          <p:nvPr/>
        </p:nvSpPr>
        <p:spPr>
          <a:xfrm>
            <a:off x="180000" y="180000"/>
            <a:ext cx="6060249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19. 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20. st. – </a:t>
            </a:r>
            <a:r>
              <a:rPr lang="hr-HR" sz="2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(podzemna) željeznica</a:t>
            </a:r>
          </a:p>
        </p:txBody>
      </p:sp>
      <p:pic>
        <p:nvPicPr>
          <p:cNvPr id="4" name="Picture 2" descr="Slikovni rezultat za zagreb vlak">
            <a:extLst>
              <a:ext uri="{FF2B5EF4-FFF2-40B4-BE49-F238E27FC236}">
                <a16:creationId xmlns:a16="http://schemas.microsoft.com/office/drawing/2014/main" id="{C5EC2A4F-9A74-4942-BABD-0F2E29310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572000" cy="3429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4948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AD9C3DC-E59C-45D1-B13E-73E17BE78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niOkvir 2">
            <a:extLst>
              <a:ext uri="{FF2B5EF4-FFF2-40B4-BE49-F238E27FC236}">
                <a16:creationId xmlns:a16="http://schemas.microsoft.com/office/drawing/2014/main" id="{B291D853-4B9A-4334-9DAF-78241F7DFCC0}"/>
              </a:ext>
            </a:extLst>
          </p:cNvPr>
          <p:cNvSpPr txBox="1"/>
          <p:nvPr/>
        </p:nvSpPr>
        <p:spPr>
          <a:xfrm>
            <a:off x="180000" y="180000"/>
            <a:ext cx="6060249" cy="4801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19. </a:t>
            </a:r>
            <a:r>
              <a:rPr lang="hr-HR" sz="2800" dirty="0">
                <a:latin typeface="+mj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20. st. – (podzemna) željeznica</a:t>
            </a:r>
          </a:p>
        </p:txBody>
      </p:sp>
      <p:pic>
        <p:nvPicPr>
          <p:cNvPr id="7" name="Picture 4" descr="Slikovni rezultat za london subway">
            <a:extLst>
              <a:ext uri="{FF2B5EF4-FFF2-40B4-BE49-F238E27FC236}">
                <a16:creationId xmlns:a16="http://schemas.microsoft.com/office/drawing/2014/main" id="{E1892853-ABE3-4BCF-A672-09A4185F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572000" cy="3429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likovni rezultat za zagreb vlak">
            <a:extLst>
              <a:ext uri="{FF2B5EF4-FFF2-40B4-BE49-F238E27FC236}">
                <a16:creationId xmlns:a16="http://schemas.microsoft.com/office/drawing/2014/main" id="{C5EC2A4F-9A74-4942-BABD-0F2E29310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572000" cy="3429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9381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sadržaja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kstniOkvir 2">
            <a:extLst>
              <a:ext uri="{FF2B5EF4-FFF2-40B4-BE49-F238E27FC236}">
                <a16:creationId xmlns:a16="http://schemas.microsoft.com/office/drawing/2014/main" id="{2F86B248-D936-4A3D-83AE-AFD261A6A720}"/>
              </a:ext>
            </a:extLst>
          </p:cNvPr>
          <p:cNvSpPr txBox="1"/>
          <p:nvPr/>
        </p:nvSpPr>
        <p:spPr>
          <a:xfrm>
            <a:off x="180000" y="180000"/>
            <a:ext cx="1863587" cy="535531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vaporetto</a:t>
            </a:r>
            <a:endParaRPr lang="hr-HR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6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7D233B-F43E-4120-8904-28AC6E2AE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u="sng" dirty="0">
                <a:solidFill>
                  <a:schemeClr val="bg1">
                    <a:lumMod val="75000"/>
                  </a:schemeClr>
                </a:solidFill>
              </a:rPr>
              <a:t>osobni</a:t>
            </a:r>
            <a:r>
              <a:rPr lang="hr-HR" dirty="0">
                <a:solidFill>
                  <a:schemeClr val="bg1">
                    <a:lumMod val="75000"/>
                  </a:schemeClr>
                </a:solidFill>
              </a:rPr>
              <a:t> i </a:t>
            </a:r>
            <a:r>
              <a:rPr lang="hr-HR" b="1" u="sng" dirty="0">
                <a:solidFill>
                  <a:schemeClr val="bg1">
                    <a:lumMod val="75000"/>
                  </a:schemeClr>
                </a:solidFill>
              </a:rPr>
              <a:t>javni</a:t>
            </a:r>
            <a:endParaRPr lang="hr-HR" dirty="0"/>
          </a:p>
          <a:p>
            <a:r>
              <a:rPr lang="hr-HR" u="sng" dirty="0"/>
              <a:t>povijest</a:t>
            </a:r>
            <a:r>
              <a:rPr lang="hr-HR" dirty="0"/>
              <a:t>:</a:t>
            </a:r>
          </a:p>
          <a:p>
            <a:pPr lvl="1"/>
            <a:r>
              <a:rPr lang="hr-HR" dirty="0"/>
              <a:t>početak 19. st. – kočija</a:t>
            </a:r>
          </a:p>
          <a:p>
            <a:pPr lvl="1"/>
            <a:r>
              <a:rPr lang="hr-HR" dirty="0"/>
              <a:t>sredina 19. st. – ,,konjski tramvaj’’</a:t>
            </a:r>
          </a:p>
          <a:p>
            <a:pPr lvl="1"/>
            <a:r>
              <a:rPr lang="hr-HR" dirty="0"/>
              <a:t>kraj 19. st. – električni tramvaj</a:t>
            </a:r>
            <a:endParaRPr lang="en-US" dirty="0"/>
          </a:p>
          <a:p>
            <a:pPr lvl="1"/>
            <a:r>
              <a:rPr lang="hr-HR" dirty="0"/>
              <a:t>19. </a:t>
            </a:r>
            <a:r>
              <a:rPr lang="hr-HR" dirty="0">
                <a:sym typeface="Wingdings" panose="05000000000000000000" pitchFamily="2" charset="2"/>
              </a:rPr>
              <a:t> 20.</a:t>
            </a:r>
            <a:r>
              <a:rPr lang="hr-HR" dirty="0"/>
              <a:t> st. – (podzemna) željeznica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F57F73-2368-4203-BB9A-546F4D42E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Gradski promet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5798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5513" cy="6858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5154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0F9782-9641-4D32-BC11-BB6ADCF46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endParaRPr lang="hr-HR" sz="3200" b="1" dirty="0">
              <a:solidFill>
                <a:srgbClr val="FF0000"/>
              </a:solidFill>
            </a:endParaRPr>
          </a:p>
          <a:p>
            <a:pPr marL="109728" indent="0" algn="ctr">
              <a:buNone/>
            </a:pP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Trenutan</a:t>
            </a:r>
            <a:r>
              <a:rPr lang="hr-H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besplatan</a:t>
            </a:r>
            <a:r>
              <a:rPr lang="hr-H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neograničenog kapaciteta</a:t>
            </a:r>
            <a:r>
              <a:rPr lang="hr-H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uvijek dostupan</a:t>
            </a:r>
            <a:r>
              <a:rPr lang="hr-H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Time bi udaljenost postala nebitna. Prijevoz je ekonomska aktivnost drugačija od drugih. Prijevoz smanjuje prostor ,,kupuje vrijeme”, a time i </a:t>
            </a:r>
            <a:r>
              <a:rPr lang="hr-HR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novac.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F1AC60-6819-49AA-B7C3-DED2EF49A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FF0000"/>
                </a:solidFill>
              </a:rPr>
              <a:t>Kakav je to idealan promet?!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3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dirty="0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</a:rPr>
              <a:t>* Iskazuje definicije osnovnih pojmova povezanih s prometnom geografijom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Ponavljanje (geografska znanja)</a:t>
            </a:r>
          </a:p>
        </p:txBody>
      </p:sp>
    </p:spTree>
    <p:extLst>
      <p:ext uri="{BB962C8B-B14F-4D97-AF65-F5344CB8AC3E}">
        <p14:creationId xmlns:p14="http://schemas.microsoft.com/office/powerpoint/2010/main" val="15145930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lvl="0" indent="-514350">
              <a:buFont typeface="+mj-lt"/>
              <a:buAutoNum type="arabicPeriod"/>
            </a:pPr>
            <a:r>
              <a:rPr lang="hr-HR" dirty="0"/>
              <a:t>Što je promet?</a:t>
            </a:r>
          </a:p>
          <a:p>
            <a:pPr marL="109728" lvl="0" indent="0">
              <a:buNone/>
            </a:pPr>
            <a:r>
              <a:rPr lang="hr-HR" dirty="0"/>
              <a:t>____________________________________________________________________________________________________________________________________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09728" algn="ctr"/>
            <a:r>
              <a:rPr lang="hr-HR" sz="2800" dirty="0">
                <a:effectLst/>
              </a:rPr>
              <a:t>U SLJEDEĆEM ZADATAKU ODGOVORITE NA PITANJE.</a:t>
            </a:r>
            <a:endParaRPr lang="hr-HR" sz="2800" dirty="0">
              <a:solidFill>
                <a:schemeClr val="bg1">
                  <a:lumMod val="75000"/>
                </a:schemeClr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7710B-DABB-4CC5-8BA6-19F1BBDFC7A2}"/>
              </a:ext>
            </a:extLst>
          </p:cNvPr>
          <p:cNvSpPr txBox="1"/>
          <p:nvPr/>
        </p:nvSpPr>
        <p:spPr>
          <a:xfrm>
            <a:off x="629734" y="1981200"/>
            <a:ext cx="7884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  <a:latin typeface="+mj-lt"/>
              </a:rPr>
              <a:t>D</a:t>
            </a:r>
            <a:r>
              <a:rPr lang="hr-HR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jelatnost tercijarnog (III.) (uslužnog) sektora koji služi kao</a:t>
            </a:r>
          </a:p>
          <a:p>
            <a:r>
              <a:rPr lang="hr-HR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prijenos ljudi, robe, energije i informacija s jednog mjesta na</a:t>
            </a:r>
          </a:p>
          <a:p>
            <a:r>
              <a:rPr lang="hr-HR" sz="24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drugo.</a:t>
            </a:r>
            <a:endParaRPr lang="en-US" sz="2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lvl="0" indent="-514350">
              <a:buFont typeface="+mj-lt"/>
              <a:buAutoNum type="arabicPeriod" startAt="2"/>
            </a:pPr>
            <a:r>
              <a:rPr lang="hr-HR" dirty="0"/>
              <a:t>Navedite osnovnu podjelu prometa.</a:t>
            </a:r>
          </a:p>
          <a:p>
            <a:pPr marL="109728" lvl="0" indent="0">
              <a:buNone/>
            </a:pPr>
            <a:r>
              <a:rPr lang="hr-HR" dirty="0"/>
              <a:t>____________________________________________________________________________________________________________________________________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09728" algn="ctr"/>
            <a:r>
              <a:rPr lang="hr-HR" sz="2800" dirty="0">
                <a:effectLst/>
              </a:rPr>
              <a:t>U SLJEDEĆEM ZADATAKU ODGOVORITE NA PITANJE.</a:t>
            </a:r>
            <a:endParaRPr lang="hr-HR" sz="2800" dirty="0">
              <a:solidFill>
                <a:schemeClr val="bg1">
                  <a:lumMod val="75000"/>
                </a:schemeClr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D3F19-D0CC-4365-8EF1-6510294A2992}"/>
              </a:ext>
            </a:extLst>
          </p:cNvPr>
          <p:cNvSpPr txBox="1"/>
          <p:nvPr/>
        </p:nvSpPr>
        <p:spPr>
          <a:xfrm>
            <a:off x="594804" y="1981200"/>
            <a:ext cx="7163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Kopneni, pomorski, zračni i telekomunikacijski promet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F4124-E216-4D8A-86A3-0BF69D2AAD33}"/>
              </a:ext>
            </a:extLst>
          </p:cNvPr>
          <p:cNvSpPr txBox="1"/>
          <p:nvPr/>
        </p:nvSpPr>
        <p:spPr>
          <a:xfrm>
            <a:off x="609600" y="2362200"/>
            <a:ext cx="8149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Kopneni promet: cestovni, željeznički, cjevovodni i promet na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                                unutrašnjim vodama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FB94A-826F-4636-B6CA-233CEB3B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</a:t>
            </a:r>
            <a:r>
              <a:rPr lang="hr-HR" sz="1600" dirty="0"/>
              <a:t> Gospodarska struktura stanovništva prema sektorima djelatnosti</a:t>
            </a:r>
          </a:p>
          <a:p>
            <a:pPr marL="109728" indent="0">
              <a:buNone/>
            </a:pPr>
            <a:endParaRPr lang="hr-HR" sz="1600" dirty="0"/>
          </a:p>
          <a:p>
            <a:pPr marL="109728" indent="0">
              <a:buNone/>
            </a:pPr>
            <a:endParaRPr lang="hr-HR" sz="1600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6377314-628E-4B56-BC96-5AA92389AB50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647700"/>
          <a:ext cx="8991600" cy="588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41186889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3977187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61938946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47585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IV.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7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6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5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1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7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6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5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43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8977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lvl="0" indent="-514350">
              <a:buFont typeface="+mj-lt"/>
              <a:buAutoNum type="arabicPeriod" startAt="3"/>
            </a:pPr>
            <a:r>
              <a:rPr lang="hr-HR" b="1" dirty="0"/>
              <a:t>Objasnite razliku između prometnog čvora, prometne mreže i prometnog sustava.</a:t>
            </a:r>
          </a:p>
          <a:p>
            <a:pPr marL="109728" lvl="0" indent="0">
              <a:buNone/>
            </a:pPr>
            <a:r>
              <a:rPr lang="hr-HR" dirty="0"/>
              <a:t>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09728" algn="ctr"/>
            <a:r>
              <a:rPr lang="hr-HR" sz="2800" dirty="0">
                <a:effectLst/>
              </a:rPr>
              <a:t>U SLJEDEĆEM ZADATAKU ODGOVORITE NA PITANJE.</a:t>
            </a:r>
            <a:endParaRPr lang="hr-HR" sz="2800" dirty="0">
              <a:solidFill>
                <a:schemeClr val="bg1">
                  <a:lumMod val="75000"/>
                </a:schemeClr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2B325F-BE27-4622-8F15-E38938F3511A}"/>
              </a:ext>
            </a:extLst>
          </p:cNvPr>
          <p:cNvSpPr txBox="1"/>
          <p:nvPr/>
        </p:nvSpPr>
        <p:spPr>
          <a:xfrm>
            <a:off x="603511" y="2412075"/>
            <a:ext cx="7328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Prometni čvor – sjecište dvaju ili više prometnih pravaca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39B59-918B-485E-9CDF-9EEF138F932D}"/>
              </a:ext>
            </a:extLst>
          </p:cNvPr>
          <p:cNvSpPr txBox="1"/>
          <p:nvPr/>
        </p:nvSpPr>
        <p:spPr>
          <a:xfrm>
            <a:off x="609600" y="2873740"/>
            <a:ext cx="7930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Prometna mreža – svi prometni pravci i prometni čvorovi iste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                                   vrste prometa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B719E-4ADD-4E6C-AD20-7F9B94743E85}"/>
              </a:ext>
            </a:extLst>
          </p:cNvPr>
          <p:cNvSpPr txBox="1"/>
          <p:nvPr/>
        </p:nvSpPr>
        <p:spPr>
          <a:xfrm>
            <a:off x="604991" y="3721753"/>
            <a:ext cx="7839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Prometni sustav – skup prometnih mreža svih vrsta prometa</a:t>
            </a:r>
          </a:p>
        </p:txBody>
      </p:sp>
    </p:spTree>
    <p:extLst>
      <p:ext uri="{BB962C8B-B14F-4D97-AF65-F5344CB8AC3E}">
        <p14:creationId xmlns:p14="http://schemas.microsoft.com/office/powerpoint/2010/main" val="169462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lvl="0" indent="-514350">
              <a:buFont typeface="+mj-lt"/>
              <a:buAutoNum type="arabicPeriod" startAt="4"/>
            </a:pPr>
            <a:r>
              <a:rPr lang="hr-HR" dirty="0"/>
              <a:t>Objasnite svrhu kombiniranog prometa.</a:t>
            </a:r>
          </a:p>
          <a:p>
            <a:pPr marL="109728" lvl="0" indent="0">
              <a:buNone/>
            </a:pPr>
            <a:r>
              <a:rPr lang="hr-HR" dirty="0"/>
              <a:t>____________________________________________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09728" algn="ctr"/>
            <a:r>
              <a:rPr lang="hr-HR" sz="2800" dirty="0">
                <a:effectLst/>
              </a:rPr>
              <a:t>U SLJEDEĆEM ZADATAKU ODGOVORITE NA PITANJE.</a:t>
            </a:r>
            <a:endParaRPr lang="hr-HR" sz="2800" dirty="0">
              <a:solidFill>
                <a:schemeClr val="bg1">
                  <a:lumMod val="75000"/>
                </a:schemeClr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A6EC1-98AF-4F47-99E5-264CF9A41B3A}"/>
              </a:ext>
            </a:extLst>
          </p:cNvPr>
          <p:cNvSpPr txBox="1"/>
          <p:nvPr/>
        </p:nvSpPr>
        <p:spPr>
          <a:xfrm>
            <a:off x="609600" y="1981200"/>
            <a:ext cx="4949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Ušteta vremena i prometnih troškova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2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lvl="0" indent="-514350">
              <a:buFont typeface="+mj-lt"/>
              <a:buAutoNum type="arabicPeriod" startAt="5"/>
            </a:pPr>
            <a:r>
              <a:rPr lang="hr-HR" dirty="0"/>
              <a:t>Navedite tri prijevozna sredstva koja ubrajamo u javni gradski prijevoz grada Zagreba.</a:t>
            </a:r>
          </a:p>
          <a:p>
            <a:pPr marL="109728" lvl="0" indent="0">
              <a:buNone/>
            </a:pPr>
            <a:r>
              <a:rPr lang="hr-HR" dirty="0"/>
              <a:t>____________________________________________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09728" algn="ctr"/>
            <a:r>
              <a:rPr lang="hr-HR" sz="2800" dirty="0">
                <a:effectLst/>
              </a:rPr>
              <a:t>U SLJEDEĆEM ZADATAKU ODGOVORITE NA PITANJE.</a:t>
            </a:r>
            <a:endParaRPr lang="hr-HR" sz="2800" dirty="0">
              <a:solidFill>
                <a:schemeClr val="bg1">
                  <a:lumMod val="75000"/>
                </a:schemeClr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198010-6573-40D1-A567-2DD94A2130B8}"/>
              </a:ext>
            </a:extLst>
          </p:cNvPr>
          <p:cNvSpPr txBox="1"/>
          <p:nvPr/>
        </p:nvSpPr>
        <p:spPr>
          <a:xfrm>
            <a:off x="609600" y="2362200"/>
            <a:ext cx="591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Tramvaj, autobus, taksi, vlak, uspinjača . . 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2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>
              <a:buFont typeface="+mj-lt"/>
              <a:buAutoNum type="arabicPeriod" startAt="6"/>
            </a:pPr>
            <a:r>
              <a:rPr lang="hr-HR" dirty="0"/>
              <a:t>Navedite kronološki od početka 19. st. do danas oblike javnog gradskog prometa.</a:t>
            </a:r>
          </a:p>
          <a:p>
            <a:pPr marL="109728" lvl="0" indent="0">
              <a:buNone/>
            </a:pPr>
            <a:r>
              <a:rPr lang="hr-HR" dirty="0"/>
              <a:t>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09728" algn="ctr"/>
            <a:r>
              <a:rPr lang="hr-HR" sz="2800">
                <a:effectLst/>
              </a:rPr>
              <a:t>U SLJEDEĆEM ZADATAKU ODGOVORITE NA PITANJE.</a:t>
            </a:r>
            <a:endParaRPr lang="hr-HR" sz="2800" dirty="0">
              <a:solidFill>
                <a:schemeClr val="bg1">
                  <a:lumMod val="75000"/>
                </a:schemeClr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1294D-B1C9-47C9-9318-BCFED5D58749}"/>
              </a:ext>
            </a:extLst>
          </p:cNvPr>
          <p:cNvSpPr txBox="1"/>
          <p:nvPr/>
        </p:nvSpPr>
        <p:spPr>
          <a:xfrm>
            <a:off x="609600" y="2362200"/>
            <a:ext cx="3063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Početak 19. st. – kočija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BA1951-FCFF-4580-BD60-FFAFE6619010}"/>
              </a:ext>
            </a:extLst>
          </p:cNvPr>
          <p:cNvSpPr txBox="1"/>
          <p:nvPr/>
        </p:nvSpPr>
        <p:spPr>
          <a:xfrm>
            <a:off x="609600" y="2823865"/>
            <a:ext cx="454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Sredina 19. st. – ,,konjski tramvaj’’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7F47A-B025-4E56-A3D1-346564167959}"/>
              </a:ext>
            </a:extLst>
          </p:cNvPr>
          <p:cNvSpPr txBox="1"/>
          <p:nvPr/>
        </p:nvSpPr>
        <p:spPr>
          <a:xfrm>
            <a:off x="609600" y="3243072"/>
            <a:ext cx="4055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Kraj 19. st. – električni tramvaj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9B228-7107-4944-8F91-4364040068CD}"/>
              </a:ext>
            </a:extLst>
          </p:cNvPr>
          <p:cNvSpPr txBox="1"/>
          <p:nvPr/>
        </p:nvSpPr>
        <p:spPr>
          <a:xfrm>
            <a:off x="628835" y="3662279"/>
            <a:ext cx="489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19. </a:t>
            </a:r>
            <a:r>
              <a:rPr lang="hr-HR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20.</a:t>
            </a:r>
            <a:r>
              <a:rPr lang="hr-HR" sz="2400" b="1" dirty="0">
                <a:solidFill>
                  <a:srgbClr val="FF0000"/>
                </a:solidFill>
              </a:rPr>
              <a:t> st. – (podzemna) željeznica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8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dirty="0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</a:rPr>
              <a:t>* Iskazuje definicije osnovnih pojmova povezanih s prometnom geografijom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Ponavljanje (geografske vještine)</a:t>
            </a:r>
          </a:p>
        </p:txBody>
      </p:sp>
    </p:spTree>
    <p:extLst>
      <p:ext uri="{BB962C8B-B14F-4D97-AF65-F5344CB8AC3E}">
        <p14:creationId xmlns:p14="http://schemas.microsoft.com/office/powerpoint/2010/main" val="28969250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8E150C7-A5C4-7420-41D6-34202B739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kstniOkvir 2">
            <a:extLst>
              <a:ext uri="{FF2B5EF4-FFF2-40B4-BE49-F238E27FC236}">
                <a16:creationId xmlns:a16="http://schemas.microsoft.com/office/drawing/2014/main" id="{DC6F1603-456F-4513-D046-74DC26872D85}"/>
              </a:ext>
            </a:extLst>
          </p:cNvPr>
          <p:cNvSpPr txBox="1"/>
          <p:nvPr/>
        </p:nvSpPr>
        <p:spPr>
          <a:xfrm>
            <a:off x="180000" y="180000"/>
            <a:ext cx="8424550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800" b="1" dirty="0">
                <a:latin typeface="+mj-lt"/>
                <a:cs typeface="Times New Roman" panose="02020603050405020304" pitchFamily="18" charset="0"/>
              </a:rPr>
              <a:t>1.</a:t>
            </a:r>
            <a:r>
              <a:rPr lang="hr-HR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Uz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pomoć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fotografija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/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crteža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navedite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glavne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elemente</a:t>
            </a:r>
            <a:endParaRPr lang="hr-HR" sz="28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    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prometa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ED47BA-7565-64BC-F7E7-50AB4A453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35" y="1600200"/>
            <a:ext cx="2790269" cy="16002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5" name="Picture 4" descr="A picture containing posing&#10;&#10;Description automatically generated">
            <a:extLst>
              <a:ext uri="{FF2B5EF4-FFF2-40B4-BE49-F238E27FC236}">
                <a16:creationId xmlns:a16="http://schemas.microsoft.com/office/drawing/2014/main" id="{84F12850-4E3C-AB81-A5AE-B763DE5B5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4" y="1600198"/>
            <a:ext cx="3813136" cy="16001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530A3-5A60-DA60-A592-2AFE0CC8D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554" y="1600199"/>
            <a:ext cx="2012297" cy="16001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9" name="TekstniOkvir 2">
            <a:extLst>
              <a:ext uri="{FF2B5EF4-FFF2-40B4-BE49-F238E27FC236}">
                <a16:creationId xmlns:a16="http://schemas.microsoft.com/office/drawing/2014/main" id="{629BF31E-7A25-0847-231B-5957396209DE}"/>
              </a:ext>
            </a:extLst>
          </p:cNvPr>
          <p:cNvSpPr txBox="1"/>
          <p:nvPr/>
        </p:nvSpPr>
        <p:spPr>
          <a:xfrm>
            <a:off x="4171837" y="3429000"/>
            <a:ext cx="1819729" cy="86793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prijevozno</a:t>
            </a:r>
          </a:p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sredstvo</a:t>
            </a:r>
          </a:p>
        </p:txBody>
      </p:sp>
      <p:sp>
        <p:nvSpPr>
          <p:cNvPr id="10" name="TekstniOkvir 2">
            <a:extLst>
              <a:ext uri="{FF2B5EF4-FFF2-40B4-BE49-F238E27FC236}">
                <a16:creationId xmlns:a16="http://schemas.microsoft.com/office/drawing/2014/main" id="{DB78DBDC-1894-7F53-25F0-A393FCFD8883}"/>
              </a:ext>
            </a:extLst>
          </p:cNvPr>
          <p:cNvSpPr txBox="1"/>
          <p:nvPr/>
        </p:nvSpPr>
        <p:spPr>
          <a:xfrm>
            <a:off x="1371600" y="3429000"/>
            <a:ext cx="1619354" cy="86793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objekt</a:t>
            </a:r>
          </a:p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prijevoza</a:t>
            </a:r>
          </a:p>
        </p:txBody>
      </p:sp>
      <p:sp>
        <p:nvSpPr>
          <p:cNvPr id="11" name="TekstniOkvir 2">
            <a:extLst>
              <a:ext uri="{FF2B5EF4-FFF2-40B4-BE49-F238E27FC236}">
                <a16:creationId xmlns:a16="http://schemas.microsoft.com/office/drawing/2014/main" id="{D05B01F8-0ADA-814A-A79C-878E7F99BA1E}"/>
              </a:ext>
            </a:extLst>
          </p:cNvPr>
          <p:cNvSpPr txBox="1"/>
          <p:nvPr/>
        </p:nvSpPr>
        <p:spPr>
          <a:xfrm>
            <a:off x="6990069" y="3429000"/>
            <a:ext cx="1614481" cy="86793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prometni</a:t>
            </a:r>
          </a:p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</a:t>
            </a:r>
          </a:p>
        </p:txBody>
      </p:sp>
    </p:spTree>
    <p:extLst>
      <p:ext uri="{BB962C8B-B14F-4D97-AF65-F5344CB8AC3E}">
        <p14:creationId xmlns:p14="http://schemas.microsoft.com/office/powerpoint/2010/main" val="28497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8E150C7-A5C4-7420-41D6-34202B739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kstniOkvir 2">
            <a:extLst>
              <a:ext uri="{FF2B5EF4-FFF2-40B4-BE49-F238E27FC236}">
                <a16:creationId xmlns:a16="http://schemas.microsoft.com/office/drawing/2014/main" id="{DC6F1603-456F-4513-D046-74DC26872D85}"/>
              </a:ext>
            </a:extLst>
          </p:cNvPr>
          <p:cNvSpPr txBox="1"/>
          <p:nvPr/>
        </p:nvSpPr>
        <p:spPr>
          <a:xfrm>
            <a:off x="180000" y="180000"/>
            <a:ext cx="8201219" cy="8679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r-HR" sz="2800" b="1" dirty="0">
                <a:latin typeface="+mj-lt"/>
                <a:cs typeface="Times New Roman" panose="02020603050405020304" pitchFamily="18" charset="0"/>
              </a:rPr>
              <a:t>2.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Uz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pomoć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fotografija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/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crteža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objasnite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razliku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između</a:t>
            </a:r>
            <a:endParaRPr lang="hr-HR" sz="28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hr-HR" sz="2800" dirty="0">
                <a:latin typeface="+mj-lt"/>
                <a:cs typeface="Times New Roman" panose="02020603050405020304" pitchFamily="18" charset="0"/>
              </a:rPr>
              <a:t>    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integralnog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i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multimodalnog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latin typeface="+mj-lt"/>
                <a:cs typeface="Times New Roman" panose="02020603050405020304" pitchFamily="18" charset="0"/>
              </a:rPr>
              <a:t>prijevoza</a:t>
            </a:r>
            <a:r>
              <a:rPr lang="it-IT" sz="28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kstniOkvir 2">
            <a:extLst>
              <a:ext uri="{FF2B5EF4-FFF2-40B4-BE49-F238E27FC236}">
                <a16:creationId xmlns:a16="http://schemas.microsoft.com/office/drawing/2014/main" id="{629BF31E-7A25-0847-231B-5957396209DE}"/>
              </a:ext>
            </a:extLst>
          </p:cNvPr>
          <p:cNvSpPr txBox="1"/>
          <p:nvPr/>
        </p:nvSpPr>
        <p:spPr>
          <a:xfrm>
            <a:off x="5482820" y="3427062"/>
            <a:ext cx="1728357" cy="86793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integralni</a:t>
            </a:r>
          </a:p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prijevoz –</a:t>
            </a:r>
          </a:p>
        </p:txBody>
      </p:sp>
      <p:sp>
        <p:nvSpPr>
          <p:cNvPr id="10" name="TekstniOkvir 2">
            <a:extLst>
              <a:ext uri="{FF2B5EF4-FFF2-40B4-BE49-F238E27FC236}">
                <a16:creationId xmlns:a16="http://schemas.microsoft.com/office/drawing/2014/main" id="{DB78DBDC-1894-7F53-25F0-A393FCFD8883}"/>
              </a:ext>
            </a:extLst>
          </p:cNvPr>
          <p:cNvSpPr txBox="1"/>
          <p:nvPr/>
        </p:nvSpPr>
        <p:spPr>
          <a:xfrm>
            <a:off x="834419" y="3429000"/>
            <a:ext cx="2262158" cy="86793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multimodalni</a:t>
            </a:r>
            <a:endParaRPr lang="hr-H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prijevoz –</a:t>
            </a:r>
          </a:p>
        </p:txBody>
      </p:sp>
      <p:pic>
        <p:nvPicPr>
          <p:cNvPr id="2" name="Slika 13" descr="Slikovni rezultat za truck with container png">
            <a:extLst>
              <a:ext uri="{FF2B5EF4-FFF2-40B4-BE49-F238E27FC236}">
                <a16:creationId xmlns:a16="http://schemas.microsoft.com/office/drawing/2014/main" id="{6FB40E65-7D23-4E27-AA0B-06378D567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33" y="1428668"/>
            <a:ext cx="5207331" cy="18479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3" name="Slika 14" descr="Povezana slika">
            <a:extLst>
              <a:ext uri="{FF2B5EF4-FFF2-40B4-BE49-F238E27FC236}">
                <a16:creationId xmlns:a16="http://schemas.microsoft.com/office/drawing/2014/main" id="{5AC736D4-599D-21F1-B500-72CED81ACF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28669"/>
            <a:ext cx="3168998" cy="18479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2" name="TekstniOkvir 2">
            <a:extLst>
              <a:ext uri="{FF2B5EF4-FFF2-40B4-BE49-F238E27FC236}">
                <a16:creationId xmlns:a16="http://schemas.microsoft.com/office/drawing/2014/main" id="{1718AA44-C2C3-D03B-3CE2-B4FE2E756810}"/>
              </a:ext>
            </a:extLst>
          </p:cNvPr>
          <p:cNvSpPr txBox="1"/>
          <p:nvPr/>
        </p:nvSpPr>
        <p:spPr>
          <a:xfrm>
            <a:off x="286224" y="4648200"/>
            <a:ext cx="3358548" cy="1255728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prijevoz jednog</a:t>
            </a:r>
          </a:p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prijevoznog sredstva</a:t>
            </a:r>
          </a:p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pomoću drugog</a:t>
            </a:r>
          </a:p>
        </p:txBody>
      </p:sp>
      <p:sp>
        <p:nvSpPr>
          <p:cNvPr id="13" name="TekstniOkvir 2">
            <a:extLst>
              <a:ext uri="{FF2B5EF4-FFF2-40B4-BE49-F238E27FC236}">
                <a16:creationId xmlns:a16="http://schemas.microsoft.com/office/drawing/2014/main" id="{2C303C1E-BC22-7974-8173-ABFAA82AEFA3}"/>
              </a:ext>
            </a:extLst>
          </p:cNvPr>
          <p:cNvSpPr txBox="1"/>
          <p:nvPr/>
        </p:nvSpPr>
        <p:spPr>
          <a:xfrm>
            <a:off x="4693340" y="4648200"/>
            <a:ext cx="3307316" cy="1643527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prijevoz kod kojeg</a:t>
            </a:r>
          </a:p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primjenjuju</a:t>
            </a:r>
          </a:p>
          <a:p>
            <a:pPr algn="ctr">
              <a:lnSpc>
                <a:spcPct val="90000"/>
              </a:lnSpc>
            </a:pPr>
            <a:r>
              <a:rPr lang="hr-H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unificirane jedinice</a:t>
            </a:r>
          </a:p>
          <a:p>
            <a:pPr algn="ctr">
              <a:lnSpc>
                <a:spcPct val="90000"/>
              </a:lnSpc>
            </a:pPr>
            <a:endParaRPr lang="hr-HR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0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fesor\Desktop\DSC_0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70" y="0"/>
            <a:ext cx="9173570" cy="688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2">
            <a:extLst>
              <a:ext uri="{FF2B5EF4-FFF2-40B4-BE49-F238E27FC236}">
                <a16:creationId xmlns:a16="http://schemas.microsoft.com/office/drawing/2014/main" id="{D44A3AC3-6BF3-4B53-A350-7973BEE75ED1}"/>
              </a:ext>
            </a:extLst>
          </p:cNvPr>
          <p:cNvSpPr txBox="1"/>
          <p:nvPr/>
        </p:nvSpPr>
        <p:spPr>
          <a:xfrm>
            <a:off x="1613652" y="179999"/>
            <a:ext cx="5887125" cy="535531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Vratiti svoju stolicu u klupu!!!</a:t>
            </a:r>
          </a:p>
        </p:txBody>
      </p:sp>
      <p:sp>
        <p:nvSpPr>
          <p:cNvPr id="6" name="TekstniOkvir 2">
            <a:extLst>
              <a:ext uri="{FF2B5EF4-FFF2-40B4-BE49-F238E27FC236}">
                <a16:creationId xmlns:a16="http://schemas.microsoft.com/office/drawing/2014/main" id="{D44A3AC3-6BF3-4B53-A350-7973BEE75ED1}"/>
              </a:ext>
            </a:extLst>
          </p:cNvPr>
          <p:cNvSpPr txBox="1"/>
          <p:nvPr/>
        </p:nvSpPr>
        <p:spPr>
          <a:xfrm>
            <a:off x="1490510" y="974534"/>
            <a:ext cx="6133410" cy="535531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Počistiti svoje mjesto iza sebe!!!</a:t>
            </a:r>
          </a:p>
        </p:txBody>
      </p:sp>
      <p:sp>
        <p:nvSpPr>
          <p:cNvPr id="7" name="TekstniOkvir 2">
            <a:extLst>
              <a:ext uri="{FF2B5EF4-FFF2-40B4-BE49-F238E27FC236}">
                <a16:creationId xmlns:a16="http://schemas.microsoft.com/office/drawing/2014/main" id="{99201849-1139-4408-A7D1-40D6E4A310A1}"/>
              </a:ext>
            </a:extLst>
          </p:cNvPr>
          <p:cNvSpPr txBox="1"/>
          <p:nvPr/>
        </p:nvSpPr>
        <p:spPr>
          <a:xfrm>
            <a:off x="3445372" y="6142470"/>
            <a:ext cx="2223686" cy="535531"/>
          </a:xfrm>
          <a:prstGeom prst="rect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r-H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Hvala vam!</a:t>
            </a:r>
          </a:p>
        </p:txBody>
      </p:sp>
    </p:spTree>
    <p:extLst>
      <p:ext uri="{BB962C8B-B14F-4D97-AF65-F5344CB8AC3E}">
        <p14:creationId xmlns:p14="http://schemas.microsoft.com/office/powerpoint/2010/main" val="3683740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FFB94A-826F-4636-B6CA-233CEB3B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548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hr-HR" sz="1600" b="1" dirty="0" err="1"/>
              <a:t>Tab</a:t>
            </a:r>
            <a:r>
              <a:rPr lang="hr-HR" sz="1600" b="1" dirty="0"/>
              <a:t>. 1.</a:t>
            </a:r>
            <a:r>
              <a:rPr lang="hr-HR" sz="1600" dirty="0"/>
              <a:t> Gospodarska struktura stanovništva prema sektorima djelatnosti</a:t>
            </a:r>
          </a:p>
          <a:p>
            <a:pPr marL="109728" indent="0">
              <a:buNone/>
            </a:pPr>
            <a:endParaRPr lang="hr-HR" sz="1600" dirty="0"/>
          </a:p>
          <a:p>
            <a:pPr marL="109728" indent="0">
              <a:buNone/>
            </a:pPr>
            <a:endParaRPr lang="hr-HR" sz="1600" dirty="0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6377314-628E-4B56-BC96-5AA92389AB50}"/>
              </a:ext>
            </a:extLst>
          </p:cNvPr>
          <p:cNvGraphicFramePr>
            <a:graphicFrameLocks noGrp="1"/>
          </p:cNvGraphicFramePr>
          <p:nvPr/>
        </p:nvGraphicFramePr>
        <p:xfrm>
          <a:off x="76200" y="647700"/>
          <a:ext cx="8991600" cy="5885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411868891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39771872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61938946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4758565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III.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600" dirty="0">
                          <a:latin typeface="+mj-lt"/>
                        </a:rPr>
                        <a:t>IV.</a:t>
                      </a:r>
                      <a:endParaRPr lang="en-US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63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+mj-lt"/>
                          <a:ea typeface="SimSun"/>
                          <a:cs typeface="Times New Roman"/>
                        </a:rPr>
                        <a:t>primarni</a:t>
                      </a: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87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710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66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53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159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7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974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21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668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706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839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5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955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hr-H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62503" marR="625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43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596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130000" t="-95000" r="40000" b="21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64B2C8F-C7CE-4FA1-B28D-E59C84E153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on brainstorming</Template>
  <TotalTime>0</TotalTime>
  <Words>1587</Words>
  <Application>Microsoft Office PowerPoint</Application>
  <PresentationFormat>Prikaz na zaslonu (4:3)</PresentationFormat>
  <Paragraphs>436</Paragraphs>
  <Slides>87</Slides>
  <Notes>3</Notes>
  <HiddenSlides>0</HiddenSlides>
  <MMClips>3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87</vt:i4>
      </vt:variant>
    </vt:vector>
  </HeadingPairs>
  <TitlesOfParts>
    <vt:vector size="95" baseType="lpstr">
      <vt:lpstr>Arial</vt:lpstr>
      <vt:lpstr>Calibri</vt:lpstr>
      <vt:lpstr>Times New Roman</vt:lpstr>
      <vt:lpstr>Verdana</vt:lpstr>
      <vt:lpstr>Wingdings</vt:lpstr>
      <vt:lpstr>Wingdings 2</vt:lpstr>
      <vt:lpstr>Wingdings 3</vt:lpstr>
      <vt:lpstr>Concourse</vt:lpstr>
      <vt:lpstr>Prometna geografija i promet</vt:lpstr>
      <vt:lpstr>Sadržaj</vt:lpstr>
      <vt:lpstr>Uvod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Uvod</vt:lpstr>
      <vt:lpstr>PowerPoint prezentacija</vt:lpstr>
      <vt:lpstr>PowerPoint prezentacija</vt:lpstr>
      <vt:lpstr>PowerPoint prezentacija</vt:lpstr>
      <vt:lpstr>PowerPoint prezentacija</vt:lpstr>
      <vt:lpstr>Uvod</vt:lpstr>
      <vt:lpstr>PowerPoint prezentacija</vt:lpstr>
      <vt:lpstr>PowerPoint prezentacija</vt:lpstr>
      <vt:lpstr>PowerPoint prezentacija</vt:lpstr>
      <vt:lpstr>PowerPoint prezentacija</vt:lpstr>
      <vt:lpstr>Uvod</vt:lpstr>
      <vt:lpstr>Elementi prometa</vt:lpstr>
      <vt:lpstr>PowerPoint prezentacija</vt:lpstr>
      <vt:lpstr>Elementi prometa</vt:lpstr>
      <vt:lpstr>Elementi prometa</vt:lpstr>
      <vt:lpstr>Elementi prometa</vt:lpstr>
      <vt:lpstr>Elementi prometa</vt:lpstr>
      <vt:lpstr>Prometni sustavi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Prometni sustavi</vt:lpstr>
      <vt:lpstr>Kombinirani promet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Kombinirani promet</vt:lpstr>
      <vt:lpstr>Kombinirani promet</vt:lpstr>
      <vt:lpstr>Kombinirani promet</vt:lpstr>
      <vt:lpstr>Kombinirani promet</vt:lpstr>
      <vt:lpstr>Kombinirani promet</vt:lpstr>
      <vt:lpstr>Gradski promet</vt:lpstr>
      <vt:lpstr>Gradski promet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Gradski promet</vt:lpstr>
      <vt:lpstr>PowerPoint prezentacija</vt:lpstr>
      <vt:lpstr>Kakav je to idealan promet?!</vt:lpstr>
      <vt:lpstr>Ponavljanje (geografska znanja)</vt:lpstr>
      <vt:lpstr>U SLJEDEĆEM ZADATAKU ODGOVORITE NA PITANJE.</vt:lpstr>
      <vt:lpstr>U SLJEDEĆEM ZADATAKU ODGOVORITE NA PITANJE.</vt:lpstr>
      <vt:lpstr>U SLJEDEĆEM ZADATAKU ODGOVORITE NA PITANJE.</vt:lpstr>
      <vt:lpstr>U SLJEDEĆEM ZADATAKU ODGOVORITE NA PITANJE.</vt:lpstr>
      <vt:lpstr>U SLJEDEĆEM ZADATAKU ODGOVORITE NA PITANJE.</vt:lpstr>
      <vt:lpstr>U SLJEDEĆEM ZADATAKU ODGOVORITE NA PITANJE.</vt:lpstr>
      <vt:lpstr>Ponavljanje (geografske vještine)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2017-09-01T21:10:17Z</dcterms:created>
  <dcterms:modified xsi:type="dcterms:W3CDTF">2024-01-27T13:55:37Z</dcterms:modified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TC101671239990</vt:lpwstr>
  </property>
</Properties>
</file>