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1" autoAdjust="0"/>
    <p:restoredTop sz="94622" autoAdjust="0"/>
  </p:normalViewPr>
  <p:slideViewPr>
    <p:cSldViewPr>
      <p:cViewPr varScale="1">
        <p:scale>
          <a:sx n="91" d="100"/>
          <a:sy n="91" d="100"/>
        </p:scale>
        <p:origin x="36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5" name="Podnaslov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1" name="Rezervirano mjesto datum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1908A1F-CEA2-4714-9FF8-26DA7FBAEDF2}" type="datetimeFigureOut">
              <a:rPr lang="sr-Latn-CS" smtClean="0"/>
              <a:pPr/>
              <a:t>5.2.2024.</a:t>
            </a:fld>
            <a:endParaRPr lang="hr-HR"/>
          </a:p>
        </p:txBody>
      </p:sp>
      <p:sp>
        <p:nvSpPr>
          <p:cNvPr id="18" name="Rezervirano mjesto podnožj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FE3CB0B-C1CF-4C9E-9C2E-D8D5F4FF5E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8A1F-CEA2-4714-9FF8-26DA7FBAEDF2}" type="datetimeFigureOut">
              <a:rPr lang="sr-Latn-CS" smtClean="0"/>
              <a:pPr/>
              <a:t>5.2.2024.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3CB0B-C1CF-4C9E-9C2E-D8D5F4FF5E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41908A1F-CEA2-4714-9FF8-26DA7FBAEDF2}" type="datetimeFigureOut">
              <a:rPr lang="sr-Latn-CS" smtClean="0"/>
              <a:pPr/>
              <a:t>5.2.2024.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FE3CB0B-C1CF-4C9E-9C2E-D8D5F4FF5E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8A1F-CEA2-4714-9FF8-26DA7FBAEDF2}" type="datetimeFigureOut">
              <a:rPr lang="sr-Latn-CS" smtClean="0"/>
              <a:pPr/>
              <a:t>5.2.2024.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3CB0B-C1CF-4C9E-9C2E-D8D5F4FF5E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1908A1F-CEA2-4714-9FF8-26DA7FBAEDF2}" type="datetimeFigureOut">
              <a:rPr lang="sr-Latn-CS" smtClean="0"/>
              <a:pPr/>
              <a:t>5.2.2024.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2FE3CB0B-C1CF-4C9E-9C2E-D8D5F4FF5E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8A1F-CEA2-4714-9FF8-26DA7FBAEDF2}" type="datetimeFigureOut">
              <a:rPr lang="sr-Latn-CS" smtClean="0"/>
              <a:pPr/>
              <a:t>5.2.2024.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3CB0B-C1CF-4C9E-9C2E-D8D5F4FF5E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8A1F-CEA2-4714-9FF8-26DA7FBAEDF2}" type="datetimeFigureOut">
              <a:rPr lang="sr-Latn-CS" smtClean="0"/>
              <a:pPr/>
              <a:t>5.2.2024.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3CB0B-C1CF-4C9E-9C2E-D8D5F4FF5E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8A1F-CEA2-4714-9FF8-26DA7FBAEDF2}" type="datetimeFigureOut">
              <a:rPr lang="sr-Latn-CS" smtClean="0"/>
              <a:pPr/>
              <a:t>5.2.2024.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3CB0B-C1CF-4C9E-9C2E-D8D5F4FF5E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1908A1F-CEA2-4714-9FF8-26DA7FBAEDF2}" type="datetimeFigureOut">
              <a:rPr lang="sr-Latn-CS" smtClean="0"/>
              <a:pPr/>
              <a:t>5.2.2024.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3CB0B-C1CF-4C9E-9C2E-D8D5F4FF5E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8A1F-CEA2-4714-9FF8-26DA7FBAEDF2}" type="datetimeFigureOut">
              <a:rPr lang="sr-Latn-CS" smtClean="0"/>
              <a:pPr/>
              <a:t>5.2.2024.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3CB0B-C1CF-4C9E-9C2E-D8D5F4FF5EB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8A1F-CEA2-4714-9FF8-26DA7FBAEDF2}" type="datetimeFigureOut">
              <a:rPr lang="sr-Latn-CS" smtClean="0"/>
              <a:pPr/>
              <a:t>5.2.2024.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3CB0B-C1CF-4C9E-9C2E-D8D5F4FF5EB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slik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naslova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1" name="Rezervirano mjesto teksta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7" name="Rezervirano mjesto datum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1908A1F-CEA2-4714-9FF8-26DA7FBAEDF2}" type="datetimeFigureOut">
              <a:rPr lang="sr-Latn-CS" smtClean="0"/>
              <a:pPr/>
              <a:t>5.2.2024.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FE3CB0B-C1CF-4C9E-9C2E-D8D5F4FF5EB7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9512" y="764704"/>
            <a:ext cx="8676456" cy="2155831"/>
          </a:xfrm>
        </p:spPr>
        <p:txBody>
          <a:bodyPr>
            <a:normAutofit/>
          </a:bodyPr>
          <a:lstStyle/>
          <a:p>
            <a:pPr algn="ctr"/>
            <a:r>
              <a:rPr lang="hr-HR" dirty="0" smtClean="0"/>
              <a:t>Ivan </a:t>
            </a:r>
            <a:r>
              <a:rPr lang="hr-HR" dirty="0" err="1" smtClean="0"/>
              <a:t>Đivo</a:t>
            </a:r>
            <a:r>
              <a:rPr lang="hr-HR" dirty="0" smtClean="0"/>
              <a:t> Gundulić</a:t>
            </a:r>
            <a:br>
              <a:rPr lang="hr-HR" dirty="0" smtClean="0"/>
            </a:br>
            <a:r>
              <a:rPr lang="hr-HR" dirty="0" smtClean="0"/>
              <a:t>   08</a:t>
            </a:r>
            <a:r>
              <a:rPr lang="hr-HR" dirty="0"/>
              <a:t>. </a:t>
            </a:r>
            <a:r>
              <a:rPr lang="hr-HR" dirty="0" smtClean="0"/>
              <a:t>01.1589.- 08.12.1638. </a:t>
            </a:r>
            <a:br>
              <a:rPr lang="hr-HR" dirty="0" smtClean="0"/>
            </a:br>
            <a:endParaRPr lang="hr-HR" dirty="0"/>
          </a:p>
        </p:txBody>
      </p:sp>
      <p:pic>
        <p:nvPicPr>
          <p:cNvPr id="1026" name="Picture 2" descr="C:\Users\User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3071810"/>
            <a:ext cx="2928958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Gundulić na novčanici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smtClean="0"/>
              <a:t>Istaknuto i zasluženo mjesto na novčanici od 50 kuna, </a:t>
            </a:r>
            <a:r>
              <a:rPr lang="hr-HR" dirty="0" smtClean="0"/>
              <a:t>pripadalo je </a:t>
            </a:r>
            <a:r>
              <a:rPr lang="hr-HR" dirty="0" smtClean="0"/>
              <a:t>Ivanu Gunduliću (1589. – 1638.), knezu u Konavlima i najvećem pjesniku hrvatske renesansne književnosti.</a:t>
            </a:r>
          </a:p>
          <a:p>
            <a:pPr lvl="0">
              <a:buNone/>
            </a:pPr>
            <a:endParaRPr lang="hr-HR" dirty="0" smtClean="0"/>
          </a:p>
          <a:p>
            <a:endParaRPr lang="hr-HR" dirty="0"/>
          </a:p>
        </p:txBody>
      </p:sp>
      <p:pic>
        <p:nvPicPr>
          <p:cNvPr id="22531" name="Picture 3" descr="C:\Users\User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786190"/>
            <a:ext cx="3500462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428604"/>
            <a:ext cx="7239000" cy="6027132"/>
          </a:xfrm>
        </p:spPr>
        <p:txBody>
          <a:bodyPr/>
          <a:lstStyle/>
          <a:p>
            <a:r>
              <a:rPr lang="vi-VN" dirty="0" smtClean="0"/>
              <a:t>Umro je u Dubrovniku nakon dvotjedne bolesti; pretpostavlja se da je uzrok smrti bila upala porebrice</a:t>
            </a:r>
            <a:r>
              <a:rPr lang="hr-HR" dirty="0" smtClean="0"/>
              <a:t>.</a:t>
            </a:r>
            <a:r>
              <a:rPr lang="vi-VN" dirty="0" smtClean="0"/>
              <a:t>Zbog toga što je umro u 49. godini, nije imao prigodu biti izabran za kneza Dubrovačke Republike (knez nije smio biti mlađi od 50 godina).</a:t>
            </a:r>
          </a:p>
          <a:p>
            <a:r>
              <a:rPr lang="vi-VN" dirty="0" smtClean="0"/>
              <a:t>Pokopan je u Dubrovniku, u obiteljskoj grobnici, ispred velikog oltara u franjevačkoj crkvi.</a:t>
            </a:r>
          </a:p>
          <a:p>
            <a:endParaRPr lang="hr-HR" dirty="0"/>
          </a:p>
        </p:txBody>
      </p:sp>
      <p:pic>
        <p:nvPicPr>
          <p:cNvPr id="23554" name="Picture 2" descr="C:\Users\User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214818"/>
            <a:ext cx="3143272" cy="2143140"/>
          </a:xfrm>
          <a:prstGeom prst="rect">
            <a:avLst/>
          </a:prstGeom>
          <a:noFill/>
        </p:spPr>
      </p:pic>
      <p:pic>
        <p:nvPicPr>
          <p:cNvPr id="23555" name="Picture 3" descr="C:\Users\User\Desktop\download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4214818"/>
            <a:ext cx="3143272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669942"/>
          </a:xfrm>
        </p:spPr>
        <p:txBody>
          <a:bodyPr>
            <a:normAutofit lnSpcReduction="10000"/>
          </a:bodyPr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pPr>
              <a:buNone/>
            </a:pPr>
            <a:r>
              <a:rPr lang="hr-HR" dirty="0" smtClean="0"/>
              <a:t>                      </a:t>
            </a:r>
          </a:p>
          <a:p>
            <a:pPr>
              <a:buNone/>
            </a:pPr>
            <a:r>
              <a:rPr lang="hr-HR" dirty="0" smtClean="0"/>
              <a:t>                          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 smtClean="0"/>
              <a:t>        Ružica Belić, prof. </a:t>
            </a:r>
            <a:r>
              <a:rPr lang="hr-HR" dirty="0"/>
              <a:t>i dipl</a:t>
            </a:r>
            <a:r>
              <a:rPr lang="hr-HR" dirty="0" smtClean="0"/>
              <a:t>. </a:t>
            </a:r>
            <a:r>
              <a:rPr lang="hr-HR" dirty="0"/>
              <a:t>bibliotekar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      </a:t>
            </a:r>
          </a:p>
        </p:txBody>
      </p:sp>
      <p:sp>
        <p:nvSpPr>
          <p:cNvPr id="5" name="Pravokutnik 4"/>
          <p:cNvSpPr/>
          <p:nvPr/>
        </p:nvSpPr>
        <p:spPr>
          <a:xfrm>
            <a:off x="899593" y="2357430"/>
            <a:ext cx="66727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r-H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HVALA NA PAŽNJI!</a:t>
            </a:r>
            <a:endParaRPr lang="hr-H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Rođenje i život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r-HR" dirty="0"/>
              <a:t>Rođen je 8. siječnja 1589. u Dubrovniku, a umro je 8. prosinca 1638. u svome rodnom gradu. </a:t>
            </a:r>
          </a:p>
          <a:p>
            <a:pPr lvl="0"/>
            <a:r>
              <a:rPr lang="hr-HR" dirty="0"/>
              <a:t>Ivan Gundulić bio je član dubrovačke plemićke obitelji Gundulić, majka mu je bila </a:t>
            </a:r>
            <a:r>
              <a:rPr lang="hr-HR" dirty="0" err="1"/>
              <a:t>Dživa</a:t>
            </a:r>
            <a:r>
              <a:rPr lang="hr-HR" dirty="0"/>
              <a:t> </a:t>
            </a:r>
            <a:r>
              <a:rPr lang="hr-HR" dirty="0" smtClean="0"/>
              <a:t>Gradić, a </a:t>
            </a:r>
            <a:r>
              <a:rPr lang="hr-HR" dirty="0"/>
              <a:t>otac </a:t>
            </a:r>
            <a:r>
              <a:rPr lang="hr-HR" dirty="0" err="1"/>
              <a:t>Fran</a:t>
            </a:r>
            <a:r>
              <a:rPr lang="hr-HR" dirty="0"/>
              <a:t> Gundulić. Rođen je kao </a:t>
            </a:r>
            <a:r>
              <a:rPr lang="hr-HR" dirty="0" err="1" smtClean="0"/>
              <a:t>Dživo</a:t>
            </a:r>
            <a:r>
              <a:rPr lang="hr-HR" dirty="0" smtClean="0"/>
              <a:t> </a:t>
            </a:r>
            <a:r>
              <a:rPr lang="hr-HR" dirty="0"/>
              <a:t>(dubrovački oblik imena Ivan)  </a:t>
            </a:r>
            <a:r>
              <a:rPr lang="hr-HR" dirty="0" err="1"/>
              <a:t>Franov</a:t>
            </a:r>
            <a:r>
              <a:rPr lang="hr-HR" dirty="0"/>
              <a:t> Gundulić.</a:t>
            </a:r>
          </a:p>
          <a:p>
            <a:pPr lvl="0"/>
            <a:r>
              <a:rPr lang="hr-HR" dirty="0"/>
              <a:t>zbog svog povučenog života su ga prozvali </a:t>
            </a:r>
            <a:r>
              <a:rPr lang="hr-HR" i="1" dirty="0">
                <a:solidFill>
                  <a:srgbClr val="7030A0"/>
                </a:solidFill>
              </a:rPr>
              <a:t>Mačicom</a:t>
            </a:r>
            <a:r>
              <a:rPr lang="hr-HR" dirty="0">
                <a:solidFill>
                  <a:srgbClr val="7030A0"/>
                </a:solidFill>
              </a:rPr>
              <a:t>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4282" y="714356"/>
            <a:ext cx="7715304" cy="6143644"/>
          </a:xfrm>
        </p:spPr>
        <p:txBody>
          <a:bodyPr>
            <a:normAutofit/>
          </a:bodyPr>
          <a:lstStyle/>
          <a:p>
            <a:pPr lvl="0"/>
            <a:r>
              <a:rPr lang="hr-HR" dirty="0" smtClean="0"/>
              <a:t>Bio je duboko pobožan čovjek, kršćanin, tako da su pod utjecajem njegove vjere u Boga, jedine dvije kćeri otišle u časne sestre, redovnice franjevačkog i benediktinskog reda.</a:t>
            </a:r>
          </a:p>
          <a:p>
            <a:pPr lvl="0"/>
            <a:r>
              <a:rPr lang="hr-HR" dirty="0" smtClean="0"/>
              <a:t>Nikom Sorkočević vjenčao se 1628. i s njom je imao trojicu sinova i dvije kćeri, od kojih je, poznat postao </a:t>
            </a:r>
            <a:r>
              <a:rPr lang="hr-HR" dirty="0" err="1" smtClean="0"/>
              <a:t>Fran</a:t>
            </a:r>
            <a:r>
              <a:rPr lang="hr-HR" dirty="0" smtClean="0"/>
              <a:t> Gundulić.</a:t>
            </a:r>
          </a:p>
          <a:p>
            <a:pPr lvl="0"/>
            <a:r>
              <a:rPr lang="hr-HR" dirty="0" smtClean="0"/>
              <a:t>Svoje obrazovanje stekao je u Dubrovniku, gdje su mu predavali Petar Palikuća – svećenik, koji je na hrvatski preveo djelo „Ž</a:t>
            </a:r>
            <a:r>
              <a:rPr lang="hr-HR" i="1" dirty="0" smtClean="0"/>
              <a:t>ivot Carla </a:t>
            </a:r>
            <a:r>
              <a:rPr lang="hr-HR" i="1" dirty="0" err="1" smtClean="0"/>
              <a:t>Borromea</a:t>
            </a:r>
            <a:r>
              <a:rPr lang="hr-HR" i="1" dirty="0" smtClean="0"/>
              <a:t>”</a:t>
            </a:r>
            <a:r>
              <a:rPr lang="hr-HR" dirty="0" smtClean="0"/>
              <a:t> – te </a:t>
            </a:r>
            <a:r>
              <a:rPr lang="hr-HR" dirty="0" err="1" smtClean="0"/>
              <a:t>Camillo</a:t>
            </a:r>
            <a:r>
              <a:rPr lang="hr-HR" dirty="0" smtClean="0"/>
              <a:t> </a:t>
            </a:r>
            <a:r>
              <a:rPr lang="hr-HR" dirty="0" err="1" smtClean="0"/>
              <a:t>Camilli</a:t>
            </a:r>
            <a:r>
              <a:rPr lang="hr-HR" dirty="0" smtClean="0"/>
              <a:t>, koji je poznat po tome što je dopunio </a:t>
            </a:r>
            <a:r>
              <a:rPr lang="hr-HR" dirty="0" err="1" smtClean="0"/>
              <a:t>Tassovo</a:t>
            </a:r>
            <a:r>
              <a:rPr lang="hr-HR" dirty="0" smtClean="0"/>
              <a:t> djelo ”</a:t>
            </a:r>
            <a:r>
              <a:rPr lang="hr-HR" i="1" dirty="0" smtClean="0"/>
              <a:t>Oslobođeni Jeruzalem”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/>
          <a:lstStyle/>
          <a:p>
            <a:pPr lvl="0"/>
            <a:r>
              <a:rPr lang="hr-HR" dirty="0" smtClean="0"/>
              <a:t>Završetkom školovanja, godine 1608. postao je članom Velikog vijeća, obnašao je funkciju kneza u Konavlima, bio je senator 1634. i član Malog vijeća 1638. godine </a:t>
            </a:r>
          </a:p>
          <a:p>
            <a:pPr lvl="0"/>
            <a:r>
              <a:rPr lang="hr-HR" dirty="0" smtClean="0"/>
              <a:t>Nije doživio svoj 50. rođendan, zbog čega nije imao priliku biti izabran za kneza Dubrovačke Republike.</a:t>
            </a:r>
          </a:p>
          <a:p>
            <a:endParaRPr lang="hr-HR" dirty="0"/>
          </a:p>
        </p:txBody>
      </p:sp>
      <p:pic>
        <p:nvPicPr>
          <p:cNvPr id="2050" name="Picture 2" descr="C:\Users\User\Desktop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071942"/>
            <a:ext cx="3286148" cy="1714512"/>
          </a:xfrm>
          <a:prstGeom prst="rect">
            <a:avLst/>
          </a:prstGeom>
          <a:noFill/>
        </p:spPr>
      </p:pic>
      <p:pic>
        <p:nvPicPr>
          <p:cNvPr id="2051" name="Picture 3" descr="C:\Users\User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4071942"/>
            <a:ext cx="3000396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/>
          <a:lstStyle/>
          <a:p>
            <a:r>
              <a:rPr lang="hr-HR" dirty="0" smtClean="0"/>
              <a:t>Najznačajnija djela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357298"/>
            <a:ext cx="7239000" cy="509843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r-HR" dirty="0" smtClean="0"/>
              <a:t>Njegova tri djela: </a:t>
            </a:r>
            <a:r>
              <a:rPr lang="hr-HR" dirty="0" smtClean="0">
                <a:solidFill>
                  <a:srgbClr val="7030A0"/>
                </a:solidFill>
              </a:rPr>
              <a:t>Suze sina razmetnoga, Dubravka i Osman </a:t>
            </a:r>
            <a:r>
              <a:rPr lang="hr-HR" dirty="0" smtClean="0"/>
              <a:t>ostaju zauvijek upisana u antologiju hrvatske i europske književnosti.</a:t>
            </a:r>
          </a:p>
          <a:p>
            <a:pPr lvl="0"/>
            <a:r>
              <a:rPr lang="hr-HR" dirty="0" smtClean="0"/>
              <a:t>Ta tri djela su vrhunska ostvarenja u hrvatskoj književnosti, te su istovremeno i na razini suvremenih dostignuća u književnosti europskog baroka.</a:t>
            </a:r>
          </a:p>
          <a:p>
            <a:pPr lvl="0"/>
            <a:r>
              <a:rPr lang="hr-HR" dirty="0" smtClean="0"/>
              <a:t>Slavi Dubrovačke Republike, koja je stoljećima čuvala svoju samostalnost, pjesnik Ivan Gundulić ispjevao je glasovite stihove o slobodi. </a:t>
            </a:r>
          </a:p>
          <a:p>
            <a:r>
              <a:rPr lang="hr-HR" b="1" i="1" dirty="0" smtClean="0">
                <a:solidFill>
                  <a:srgbClr val="7030A0"/>
                </a:solidFill>
              </a:rPr>
              <a:t>„O lijepa, o draga, o slatka slobodo,</a:t>
            </a:r>
            <a:br>
              <a:rPr lang="hr-HR" b="1" i="1" dirty="0" smtClean="0">
                <a:solidFill>
                  <a:srgbClr val="7030A0"/>
                </a:solidFill>
              </a:rPr>
            </a:br>
            <a:r>
              <a:rPr lang="hr-HR" b="1" i="1" dirty="0" smtClean="0">
                <a:solidFill>
                  <a:srgbClr val="7030A0"/>
                </a:solidFill>
              </a:rPr>
              <a:t>dar u kom sva blaga višnji nam Bog je do,</a:t>
            </a:r>
            <a:br>
              <a:rPr lang="hr-HR" b="1" i="1" dirty="0" smtClean="0">
                <a:solidFill>
                  <a:srgbClr val="7030A0"/>
                </a:solidFill>
              </a:rPr>
            </a:br>
            <a:r>
              <a:rPr lang="hr-HR" b="1" i="1" dirty="0" smtClean="0">
                <a:solidFill>
                  <a:srgbClr val="7030A0"/>
                </a:solidFill>
              </a:rPr>
              <a:t>uzroče istini od naše sve slave,</a:t>
            </a:r>
            <a:br>
              <a:rPr lang="hr-HR" b="1" i="1" dirty="0" smtClean="0">
                <a:solidFill>
                  <a:srgbClr val="7030A0"/>
                </a:solidFill>
              </a:rPr>
            </a:br>
            <a:r>
              <a:rPr lang="hr-HR" b="1" i="1" dirty="0" smtClean="0">
                <a:solidFill>
                  <a:srgbClr val="7030A0"/>
                </a:solidFill>
              </a:rPr>
              <a:t>uresu jedini od ove Dubrave </a:t>
            </a:r>
            <a:r>
              <a:rPr lang="hr-HR" b="1" i="1" dirty="0" err="1" smtClean="0">
                <a:solidFill>
                  <a:srgbClr val="7030A0"/>
                </a:solidFill>
              </a:rPr>
              <a:t>...</a:t>
            </a:r>
            <a:r>
              <a:rPr lang="hr-HR" b="1" i="1" dirty="0" smtClean="0">
                <a:solidFill>
                  <a:srgbClr val="7030A0"/>
                </a:solidFill>
              </a:rPr>
              <a:t>.“</a:t>
            </a:r>
            <a:endParaRPr lang="hr-HR" dirty="0" smtClean="0">
              <a:solidFill>
                <a:srgbClr val="7030A0"/>
              </a:solidFill>
            </a:endParaRPr>
          </a:p>
          <a:p>
            <a:endParaRPr lang="hr-HR" dirty="0"/>
          </a:p>
        </p:txBody>
      </p:sp>
      <p:pic>
        <p:nvPicPr>
          <p:cNvPr id="17410" name="Picture 2" descr="C:\Users\User\Desktop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96" y="2357430"/>
            <a:ext cx="1396706" cy="1928826"/>
          </a:xfrm>
          <a:prstGeom prst="rect">
            <a:avLst/>
          </a:prstGeom>
          <a:noFill/>
        </p:spPr>
      </p:pic>
      <p:pic>
        <p:nvPicPr>
          <p:cNvPr id="17411" name="Picture 3" descr="C:\Users\User\Desktop\images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161179">
            <a:off x="7378460" y="338943"/>
            <a:ext cx="1500166" cy="1857388"/>
          </a:xfrm>
          <a:prstGeom prst="rect">
            <a:avLst/>
          </a:prstGeom>
          <a:noFill/>
        </p:spPr>
      </p:pic>
      <p:pic>
        <p:nvPicPr>
          <p:cNvPr id="17414" name="Picture 6" descr="C:\Users\User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42250">
            <a:off x="7330373" y="4472733"/>
            <a:ext cx="1552573" cy="19859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2571744"/>
            <a:ext cx="7239000" cy="3883992"/>
          </a:xfrm>
        </p:spPr>
        <p:txBody>
          <a:bodyPr/>
          <a:lstStyle/>
          <a:p>
            <a:pPr lvl="0"/>
            <a:r>
              <a:rPr lang="hr-HR" i="1" dirty="0" smtClean="0">
                <a:solidFill>
                  <a:srgbClr val="7030A0"/>
                </a:solidFill>
              </a:rPr>
              <a:t>Himna slobodi</a:t>
            </a:r>
            <a:r>
              <a:rPr lang="hr-HR" i="1" dirty="0" smtClean="0"/>
              <a:t> </a:t>
            </a:r>
            <a:r>
              <a:rPr lang="hr-HR" dirty="0" smtClean="0"/>
              <a:t>iz alegorijske igre </a:t>
            </a:r>
            <a:r>
              <a:rPr lang="hr-HR" i="1" dirty="0" smtClean="0">
                <a:solidFill>
                  <a:srgbClr val="7030A0"/>
                </a:solidFill>
              </a:rPr>
              <a:t>Dubravka</a:t>
            </a:r>
            <a:r>
              <a:rPr lang="hr-HR" dirty="0" smtClean="0">
                <a:solidFill>
                  <a:srgbClr val="7030A0"/>
                </a:solidFill>
              </a:rPr>
              <a:t>,</a:t>
            </a:r>
            <a:r>
              <a:rPr lang="hr-HR" dirty="0" smtClean="0"/>
              <a:t> postala je, pak simbolom hrvatskih domoljubnih svečanosti i otvaranja </a:t>
            </a:r>
            <a:r>
              <a:rPr lang="hr-HR" dirty="0" smtClean="0">
                <a:solidFill>
                  <a:srgbClr val="7030A0"/>
                </a:solidFill>
              </a:rPr>
              <a:t>Dubrovačkih ljetnih igara</a:t>
            </a:r>
            <a:r>
              <a:rPr lang="hr-HR" dirty="0" smtClean="0"/>
              <a:t>. Uz podizanje zastave, uvijek se ori i ta svevremenska pjesma: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b="1" i="1" dirty="0" smtClean="0">
                <a:solidFill>
                  <a:srgbClr val="7030A0"/>
                </a:solidFill>
              </a:rPr>
              <a:t>„sva srebra, sva zlata, svi ljudski životi,</a:t>
            </a:r>
            <a:br>
              <a:rPr lang="hr-HR" b="1" i="1" dirty="0" smtClean="0">
                <a:solidFill>
                  <a:srgbClr val="7030A0"/>
                </a:solidFill>
              </a:rPr>
            </a:br>
            <a:r>
              <a:rPr lang="hr-HR" b="1" i="1" dirty="0" smtClean="0">
                <a:solidFill>
                  <a:srgbClr val="7030A0"/>
                </a:solidFill>
              </a:rPr>
              <a:t>ne mogu bit plata tvoj čistoj ljepoti!“</a:t>
            </a:r>
            <a:endParaRPr lang="hr-HR" dirty="0" smtClean="0">
              <a:solidFill>
                <a:srgbClr val="7030A0"/>
              </a:solidFill>
            </a:endParaRPr>
          </a:p>
          <a:p>
            <a:endParaRPr lang="hr-HR" dirty="0"/>
          </a:p>
        </p:txBody>
      </p:sp>
      <p:pic>
        <p:nvPicPr>
          <p:cNvPr id="18434" name="Picture 2" descr="C:\Users\User\Desktop\images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52"/>
            <a:ext cx="7429552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Gundulić na umjetničkim slikama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312752"/>
          </a:xfrm>
        </p:spPr>
        <p:txBody>
          <a:bodyPr>
            <a:normAutofit/>
          </a:bodyPr>
          <a:lstStyle/>
          <a:p>
            <a:r>
              <a:rPr lang="hr-HR" b="1" dirty="0" smtClean="0"/>
              <a:t>Zbog zastora za novi zagrebački HNK, već slavom ovjenčani slikar Vlaho Bukovac, vratio se iz Pariza, nastanio u Zagrebu i 26. veljače 1895. počeo svoje prelijepo djelo.</a:t>
            </a:r>
          </a:p>
          <a:p>
            <a:pPr>
              <a:buNone/>
            </a:pPr>
            <a:r>
              <a:rPr lang="hr-HR" b="1" dirty="0" smtClean="0"/>
              <a:t>     </a:t>
            </a:r>
            <a:r>
              <a:rPr lang="hr-HR" b="1" dirty="0" smtClean="0">
                <a:solidFill>
                  <a:srgbClr val="7030A0"/>
                </a:solidFill>
              </a:rPr>
              <a:t>ILIRSKI PREPOROD – VLAHO BUKOVAC</a:t>
            </a:r>
          </a:p>
          <a:p>
            <a:endParaRPr lang="hr-HR" b="1" dirty="0" smtClean="0"/>
          </a:p>
          <a:p>
            <a:endParaRPr lang="hr-HR" b="1" dirty="0" smtClean="0"/>
          </a:p>
          <a:p>
            <a:endParaRPr lang="hr-HR" b="1" dirty="0" smtClean="0"/>
          </a:p>
          <a:p>
            <a:endParaRPr lang="hr-HR" dirty="0"/>
          </a:p>
        </p:txBody>
      </p:sp>
      <p:pic>
        <p:nvPicPr>
          <p:cNvPr id="19460" name="Picture 4" descr="C:\Users\User\Desktop\download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357562"/>
            <a:ext cx="7143800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VLAHO BUKOVAC - “Hrvatski narodni preporod”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43050"/>
            <a:ext cx="7239000" cy="5214950"/>
          </a:xfrm>
        </p:spPr>
        <p:txBody>
          <a:bodyPr/>
          <a:lstStyle/>
          <a:p>
            <a:r>
              <a:rPr lang="hr-HR" dirty="0" smtClean="0"/>
              <a:t>svečani zastor HNK u Zagrebu. Na zastoru su prikazane istaknute osobe Ilirskog pokreta, koje dolaze pred Ivana Gundulića na</a:t>
            </a:r>
          </a:p>
          <a:p>
            <a:pPr>
              <a:buNone/>
            </a:pPr>
            <a:r>
              <a:rPr lang="hr-HR" dirty="0" smtClean="0"/>
              <a:t>   prijestolju. Prednji plan kompozicije čini predvorje antičkoga hrama, gdje sjedi slavni dubrovački pjesnik Ivan Gundulić, kojega krune vile i geniji, a u poklonstvo mu dolaze hrvatski preporoditelji 19. stoljeća na čelu s Ljudevitom Gajem.</a:t>
            </a:r>
          </a:p>
          <a:p>
            <a:endParaRPr lang="hr-HR" dirty="0"/>
          </a:p>
        </p:txBody>
      </p:sp>
      <p:pic>
        <p:nvPicPr>
          <p:cNvPr id="21507" name="Picture 3" descr="C:\Users\User\Desktop\images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39952" y="5106845"/>
            <a:ext cx="2520280" cy="1677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72390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smtClean="0"/>
              <a:t> Vlaho Bukovac-</a:t>
            </a:r>
            <a:r>
              <a:rPr lang="hr-HR" dirty="0" err="1" smtClean="0"/>
              <a:t>Gundulićev</a:t>
            </a:r>
            <a:r>
              <a:rPr lang="hr-HR" dirty="0" smtClean="0"/>
              <a:t> san                                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285860"/>
            <a:ext cx="7239000" cy="5169876"/>
          </a:xfrm>
        </p:spPr>
        <p:txBody>
          <a:bodyPr/>
          <a:lstStyle/>
          <a:p>
            <a:pPr>
              <a:buNone/>
            </a:pPr>
            <a:r>
              <a:rPr lang="hr-HR" dirty="0" smtClean="0"/>
              <a:t>   Slika je nastala 1894. godine pod nazivom “</a:t>
            </a:r>
            <a:r>
              <a:rPr lang="hr-HR" dirty="0" err="1" smtClean="0"/>
              <a:t>Gundulićev</a:t>
            </a:r>
            <a:r>
              <a:rPr lang="hr-HR" dirty="0" smtClean="0"/>
              <a:t> san”, ali postoji i još jedan naziv za nju, a to je “Gundulić zamišlja Osmana”. Slika “</a:t>
            </a:r>
            <a:r>
              <a:rPr lang="hr-HR" dirty="0" err="1" smtClean="0"/>
              <a:t>Gundulićev</a:t>
            </a:r>
            <a:r>
              <a:rPr lang="hr-HR" dirty="0" smtClean="0"/>
              <a:t> san” je jedno od Bukovčevih najznačajnijih djela.</a:t>
            </a:r>
            <a:endParaRPr lang="hr-HR" dirty="0"/>
          </a:p>
        </p:txBody>
      </p:sp>
      <p:pic>
        <p:nvPicPr>
          <p:cNvPr id="20483" name="Picture 3" descr="C:\Users\User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500438"/>
            <a:ext cx="5786478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stvo">
  <a:themeElements>
    <a:clrScheme name="Bogatstv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stv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stv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171</TotalTime>
  <Words>370</Words>
  <Application>Microsoft Office PowerPoint</Application>
  <PresentationFormat>Prikaz na zaslonu (4:3)</PresentationFormat>
  <Paragraphs>44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2</vt:lpstr>
      <vt:lpstr>Bogatstvo</vt:lpstr>
      <vt:lpstr>Ivan Đivo Gundulić    08. 01.1589.- 08.12.1638.  </vt:lpstr>
      <vt:lpstr>Rođenje i život</vt:lpstr>
      <vt:lpstr>PowerPoint prezentacija</vt:lpstr>
      <vt:lpstr>PowerPoint prezentacija</vt:lpstr>
      <vt:lpstr>Najznačajnija djela</vt:lpstr>
      <vt:lpstr>PowerPoint prezentacija</vt:lpstr>
      <vt:lpstr>Gundulić na umjetničkim slikama</vt:lpstr>
      <vt:lpstr>VLAHO BUKOVAC - “Hrvatski narodni preporod”</vt:lpstr>
      <vt:lpstr> Vlaho Bukovac-Gundulićev san                                 </vt:lpstr>
      <vt:lpstr>Gundulić na novčanici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Ivan Đivo Gundulić 08. 01.1589.- 08.12. 1638.</dc:title>
  <dc:creator>Home</dc:creator>
  <cp:lastModifiedBy>Windows korisnik</cp:lastModifiedBy>
  <cp:revision>23</cp:revision>
  <dcterms:created xsi:type="dcterms:W3CDTF">2020-03-24T16:56:39Z</dcterms:created>
  <dcterms:modified xsi:type="dcterms:W3CDTF">2024-02-05T12:34:07Z</dcterms:modified>
</cp:coreProperties>
</file>