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84" r:id="rId6"/>
    <p:sldId id="302" r:id="rId7"/>
    <p:sldId id="303" r:id="rId8"/>
    <p:sldId id="268" r:id="rId9"/>
    <p:sldId id="296" r:id="rId10"/>
    <p:sldId id="304" r:id="rId11"/>
    <p:sldId id="305" r:id="rId12"/>
    <p:sldId id="269" r:id="rId13"/>
    <p:sldId id="270" r:id="rId14"/>
    <p:sldId id="272" r:id="rId15"/>
    <p:sldId id="306" r:id="rId16"/>
    <p:sldId id="311" r:id="rId17"/>
    <p:sldId id="308" r:id="rId18"/>
    <p:sldId id="288" r:id="rId19"/>
    <p:sldId id="309" r:id="rId20"/>
    <p:sldId id="310" r:id="rId21"/>
    <p:sldId id="289" r:id="rId22"/>
    <p:sldId id="31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7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07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6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4BBE70-FF53-4045-AAE5-14BDCD7BEA0F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99B214-5F80-42D0-B41D-47640C0664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835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38F22-789D-42DB-B9EC-18523B7AA39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900BD-FAC5-424A-A047-B63E4557D39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9B214-5F80-42D0-B41D-47640C0664B8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11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E7DE8-D379-47BC-B7FF-82F3DECD76FF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721F4-F468-445B-94DC-FDF2A8771DE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D146C-D891-4428-814F-4E7732C564C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E20DB2A-35E7-4B11-A010-1647633CEC1F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2C4273-3C21-4E4F-8C3D-F082121289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A9AF-32C9-4D0B-B248-7E893CC92F2D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B792-94A6-4896-93A0-DC7DCF1E5C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9B65-62CB-4E86-8ED3-A8D3052A2658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4051-426A-4800-9CB0-4F6F2BA9D2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8F09-9B11-4EF3-9FAC-2608E4F36ADE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C383-36A2-42D2-A7B8-01B46782F7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7240B-B282-4AE6-ABC6-84F04CCCF8A9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6CED-5996-4E08-A91F-CCCE70E471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6AAA-4B20-4487-BC18-364D158B7978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6899-BFE7-4DA4-A3F9-E610CEE6AB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6D35-E363-4367-94F7-7390ACA0E165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DDD5859-8412-4295-B272-4410249006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3C6D-D196-4A46-9A15-3209B81A3545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528E-7360-4022-8336-BE15ECC843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59F2-1332-42F2-8632-74D453E34FD3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2125-FE3B-41CA-B653-7C0BB52DC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FED4E84-72B5-4389-9917-8E9CE4BA8FB7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510E2BA-6761-4A42-849B-FF84B6E775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FF72C3C-2EE2-4523-A9F6-C9FC662FFD3C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A6DED30-D2C5-431D-9E3B-C0F6EA238A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515CB3-2834-4F68-9E54-86F044031326}" type="datetimeFigureOut">
              <a:rPr lang="sr-Latn-CS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A1B481-E7C3-4F9E-BE1D-5EE3D739EF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7" r:id="rId4"/>
    <p:sldLayoutId id="2147483735" r:id="rId5"/>
    <p:sldLayoutId id="2147483728" r:id="rId6"/>
    <p:sldLayoutId id="2147483729" r:id="rId7"/>
    <p:sldLayoutId id="2147483736" r:id="rId8"/>
    <p:sldLayoutId id="2147483737" r:id="rId9"/>
    <p:sldLayoutId id="2147483730" r:id="rId10"/>
    <p:sldLayoutId id="2147483731" r:id="rId11"/>
  </p:sldLayoutIdLst>
  <p:transition>
    <p:wheel spokes="8"/>
  </p:transition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Kongresna_knji%C5%BEnica#cite_note-loc_history-4" TargetMode="External"/><Relationship Id="rId3" Type="http://schemas.openxmlformats.org/officeDocument/2006/relationships/hyperlink" Target="https://hr.wikipedia.org/wiki/1802." TargetMode="External"/><Relationship Id="rId7" Type="http://schemas.openxmlformats.org/officeDocument/2006/relationships/hyperlink" Target="https://hr.wikipedia.org/wiki/Washington,_D._C." TargetMode="External"/><Relationship Id="rId2" Type="http://schemas.openxmlformats.org/officeDocument/2006/relationships/hyperlink" Target="https://hr.wikipedia.org/wiki/Thomas_Jeffers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r.wikipedia.org/wiki/Britansko_Carstvo" TargetMode="External"/><Relationship Id="rId5" Type="http://schemas.openxmlformats.org/officeDocument/2006/relationships/hyperlink" Target="https://hr.wikipedia.org/wiki/Anglo-ameri%C4%8Dki_rat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hr.wikipedia.org/wiki/1814." TargetMode="External"/><Relationship Id="rId9" Type="http://schemas.openxmlformats.org/officeDocument/2006/relationships/hyperlink" Target="https://hr.wikipedia.org/wiki/1815.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ezopotamija" TargetMode="External"/><Relationship Id="rId2" Type="http://schemas.openxmlformats.org/officeDocument/2006/relationships/hyperlink" Target="https://hr.wikipedia.org/wiki/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Pismo" TargetMode="External"/><Relationship Id="rId5" Type="http://schemas.openxmlformats.org/officeDocument/2006/relationships/hyperlink" Target="https://hr.wikipedia.org/wiki/Klinopis" TargetMode="External"/><Relationship Id="rId4" Type="http://schemas.openxmlformats.org/officeDocument/2006/relationships/hyperlink" Target="https://hr.wikipedia.org/w/index.php?title=700._pr._Kr.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Asurbanipal" TargetMode="External"/><Relationship Id="rId2" Type="http://schemas.openxmlformats.org/officeDocument/2006/relationships/hyperlink" Target="https://hr.wikipedia.org/wiki/Znan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London" TargetMode="External"/><Relationship Id="rId5" Type="http://schemas.openxmlformats.org/officeDocument/2006/relationships/hyperlink" Target="https://hr.wikipedia.org/wiki/Britanski_muzej" TargetMode="External"/><Relationship Id="rId4" Type="http://schemas.openxmlformats.org/officeDocument/2006/relationships/hyperlink" Target="https://hr.wikipedia.org/wiki/Asurbanipalova_knji%C5%BEnic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revni_Egip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r.wikipedia.org/wiki/Papirus" TargetMode="External"/><Relationship Id="rId5" Type="http://schemas.openxmlformats.org/officeDocument/2006/relationships/hyperlink" Target="https://hr.wikipedia.org/wiki/300._pr._Kr." TargetMode="External"/><Relationship Id="rId4" Type="http://schemas.openxmlformats.org/officeDocument/2006/relationships/hyperlink" Target="https://hr.wikipedia.org/wiki/Aleksandrij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uze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r.wikipedia.org/wiki/Aristarh" TargetMode="External"/><Relationship Id="rId4" Type="http://schemas.openxmlformats.org/officeDocument/2006/relationships/hyperlink" Target="https://hr.wikipedia.org/wiki/Eratos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DA71D-F3CF-4742-8BDE-B8E7BACE619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650" y="476672"/>
            <a:ext cx="7337425" cy="142515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  <a:latin typeface="Algerian" pitchFamily="82" charset="0"/>
              </a:rPr>
              <a:t>Povijest i budućnost knjižnica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  <a:latin typeface="Algerian" pitchFamily="82" charset="0"/>
              </a:rPr>
            </a:br>
            <a:endParaRPr lang="hr-HR" dirty="0">
              <a:solidFill>
                <a:schemeClr val="accent1">
                  <a:tint val="83000"/>
                  <a:satMod val="1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4340" name="Picture 6" descr="slide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74041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79512" y="260648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hr-HR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Humanizam i renesansa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 i renesansa donijeli su procvat knjižnica na Zapadu.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mnogobrojne privatne, osnivale su se 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 javne knjižnice u Firenci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hr-H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knjiga zahtijevalo je i njihovu posebnu zaštitu pa su se vezivale lancima za stolove ili police </a:t>
            </a:r>
            <a:r>
              <a:rPr lang="hr-HR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(libri </a:t>
            </a:r>
            <a:r>
              <a:rPr lang="hr-HR" sz="28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catenati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ili </a:t>
            </a:r>
            <a:r>
              <a:rPr lang="hr-HR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libri </a:t>
            </a:r>
            <a:r>
              <a:rPr lang="hr-HR" sz="28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concatenati</a:t>
            </a:r>
            <a:r>
              <a:rPr lang="hr-HR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</a:pPr>
            <a:endParaRPr lang="hr-HR" sz="30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019749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476672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Marciana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Firenza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-1441. god.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Laurenziana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Firenza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-1571. god.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Vaticana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 Rimu (druga polovica XV. st.)</a:t>
            </a:r>
          </a:p>
          <a:p>
            <a:pPr>
              <a:buClr>
                <a:schemeClr val="accent1"/>
              </a:buClr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Corvina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u Budimpešti (uništena osmanskim osvajanjima 1526. god.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Escorial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 Madridu – 1557.god.</a:t>
            </a:r>
          </a:p>
          <a:p>
            <a:endParaRPr lang="hr-HR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639776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Vatikanska knjižnica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11849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Vatikansku knjižnicu utemeljio je papa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V. 1450. godine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Jedna je od najstarijih knjižnica na svijetu. U njezinom posjedu nalazi se i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najstarija Biblija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svijetu, koja datira iz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325. godine.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današnje vrijeme knjižnica posjeduje oko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75.000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rukopisa i preko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1.100.000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tiskanih knjiga, što uključuje i oko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inkunabula.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19250-5BEC-46BB-9B88-B93BE44BB68F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/>
          </a:p>
        </p:txBody>
      </p:sp>
      <p:pic>
        <p:nvPicPr>
          <p:cNvPr id="24581" name="Picture 7" descr="51d017ea6953f29113f0b5eff30a180c_700x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12776"/>
            <a:ext cx="42164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002249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Vatikanski tajni arhivi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hr-H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0728"/>
            <a:ext cx="4176588" cy="5400599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Vatikanski tajni arhivi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odvojeni su od knjižnice početkom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st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 sadrže još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150.000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djela.</a:t>
            </a:r>
          </a:p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 najpoznatijim djelima, u posjedu knjižnice,nalazi se </a:t>
            </a:r>
            <a:r>
              <a:rPr lang="hr-HR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hr-HR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Vaticanus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najstariji poznati, skoro cjelovit rukopis Biblije.</a:t>
            </a:r>
          </a:p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Tajna povijest,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 je napisao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Procopius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otkrivena je u knjižnici i objavljena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1623. </a:t>
            </a:r>
          </a:p>
          <a:p>
            <a:pPr eaLnBrk="1" hangingPunct="1">
              <a:lnSpc>
                <a:spcPct val="80000"/>
              </a:lnSpc>
            </a:pPr>
            <a:endParaRPr lang="hr-H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499DE-D35A-4292-ABBF-A1D1E4A6722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/>
          </a:p>
        </p:txBody>
      </p:sp>
      <p:pic>
        <p:nvPicPr>
          <p:cNvPr id="25605" name="Picture 7" descr="1_vatikan_ar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196752"/>
            <a:ext cx="442900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575866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/>
              <a:t>Metropolitana</a:t>
            </a:r>
            <a:endParaRPr lang="hr-HR" dirty="0">
              <a:ln>
                <a:noFill/>
              </a:ln>
              <a:effectLst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5189420" cy="5114007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Počeci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Metropolitanske knjižnice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sežu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11.stoljeće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vrijeme kada Zagreb postaje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Biskupski grad (1093-1094.)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ovoj je knjižnici sabrano iznimno bogatstvo pisane riječi, a mnogi je stručnjaci smatraju jednom od vrjednijih europskih crkvenih knjižnica.</a:t>
            </a:r>
          </a:p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Knjižnicom u pravom smislu riječi postala je već u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stoljeću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potvrdu nalazimo u inventarima zagrebačke Katedrale iz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i 15. stoljeća.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4E122-F5AE-431F-8816-F6E02EECB9D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/>
          </a:p>
        </p:txBody>
      </p:sp>
      <p:pic>
        <p:nvPicPr>
          <p:cNvPr id="26629" name="Picture 8" descr="knjizur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317073"/>
            <a:ext cx="30401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615909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BEA1B1-FD65-00E9-BE80-F311B1CC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2808"/>
            <a:ext cx="8507288" cy="4354504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Metropolitana danas ima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60.000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svezaka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 iz gotovo svih područja znanosti i kulture, a posjeduje i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starijih rukopisa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razdoblja od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XI. do XVI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st., među kojima su mnogi, bogato iluminirani svjetski rariteti. Među metropolitanske raritete ubraja se pedesetak rukopisa iz razdoblja od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XVII. st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posjeduje i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„mlađih rukopisa“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nastalih u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XVIII. i XIX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st. Uz rukopise posebno je vrijedna zbirka s približno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naslova iz XVI. st.,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se danas ubrajaju među rijetkosti, te zbirke atlasa i zemljopisnih karata.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 na kojoj se prikazuje zgrada, dvorac, kupola, Srednjovjekovna arhitektura&#10;&#10;Opis je automatski generiran">
            <a:extLst>
              <a:ext uri="{FF2B5EF4-FFF2-40B4-BE49-F238E27FC236}">
                <a16:creationId xmlns:a16="http://schemas.microsoft.com/office/drawing/2014/main" id="{DD7E56E6-9608-2C3C-507B-36D9FB909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5497"/>
            <a:ext cx="4608511" cy="15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74862"/>
      </p:ext>
    </p:extLst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8FD78B-E461-9DAA-F749-D73438D2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knjižnici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dvojbe najraskošnije iluminiran rukopis je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„Biblija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sollemnis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napisana goticom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XIV. st. na pergamentu u dva stupca. S punim nazivom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Biblia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sollemnis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Acclesiae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Cathedralis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Zagrebiensis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spomenuta je u najstarijem inventaru iz g. 1394. kao „krasna i svečana Biblija“. Ona sadrži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minijatura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inicijala izvedenih u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minijaturističkoj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radionici u sjevernoj Francuskoj, a kasnije, možda, i u Bologni ili u Zagrebu. </a:t>
            </a:r>
          </a:p>
        </p:txBody>
      </p:sp>
      <p:pic>
        <p:nvPicPr>
          <p:cNvPr id="5" name="Slika 4" descr="Slika na kojoj se prikazuje tekst, rukopis, uvez, papir&#10;&#10;Opis je automatski generiran">
            <a:extLst>
              <a:ext uri="{FF2B5EF4-FFF2-40B4-BE49-F238E27FC236}">
                <a16:creationId xmlns:a16="http://schemas.microsoft.com/office/drawing/2014/main" id="{51AFCB01-BFF1-B2F1-A08B-6D068114A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21088"/>
            <a:ext cx="3816424" cy="23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0785"/>
      </p:ext>
    </p:extLst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A20FD1-2CFF-A18C-CC0C-31135317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Posebnu vrijednost predstavlja </a:t>
            </a:r>
            <a:r>
              <a:rPr lang="hr-HR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Valvasorova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knjižnica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naslova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gotovo svih područja znanosti, čiji su primjerci u velikom broju ukrašeni bakrorezima.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Valvasor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za života skupio vrijednu grafičku zbirku od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7300 grafika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crteža nastalih u razdoblju između XV. i XVII. st. U njoj su djela svjetski glasovitih umjetnika.</a:t>
            </a:r>
            <a:endParaRPr lang="hr-HR" sz="2800" dirty="0"/>
          </a:p>
        </p:txBody>
      </p:sp>
      <p:pic>
        <p:nvPicPr>
          <p:cNvPr id="5" name="Slika 4" descr="Slika na kojoj se prikazuje tekst, papir, Publikacija, bilježnica&#10;&#10;Opis je automatski generiran">
            <a:extLst>
              <a:ext uri="{FF2B5EF4-FFF2-40B4-BE49-F238E27FC236}">
                <a16:creationId xmlns:a16="http://schemas.microsoft.com/office/drawing/2014/main" id="{748C9488-2FD6-B59F-8C3D-73C57A6E8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86" y="3933056"/>
            <a:ext cx="3945227" cy="24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8549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8288"/>
            <a:ext cx="8219256" cy="1504528"/>
          </a:xfrm>
        </p:spPr>
        <p:txBody>
          <a:bodyPr/>
          <a:lstStyle/>
          <a:p>
            <a:r>
              <a:rPr lang="hr-HR" dirty="0"/>
              <a:t>Kongresna knjižnica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54360" y="1412776"/>
            <a:ext cx="8435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Američki predsjednik </a:t>
            </a:r>
            <a:r>
              <a:rPr lang="hr-HR" sz="28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homas Jefferson"/>
              </a:rPr>
              <a:t>Thomas Jefferson</a:t>
            </a:r>
            <a:r>
              <a:rPr lang="hr-HR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odobrio je </a:t>
            </a:r>
            <a:r>
              <a:rPr lang="hr-HR" sz="28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802."/>
              </a:rPr>
              <a:t>1802.</a:t>
            </a:r>
            <a:r>
              <a:rPr lang="hr-HR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prvi zakon kojim su određene funkcije i uloga Knjižnice.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kolovozu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814."/>
              </a:rPr>
              <a:t>1814.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godine, tijekom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Anglo-američki rat"/>
              </a:rPr>
              <a:t>Anglo-američkog rata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Britansko Carstvo"/>
              </a:rPr>
              <a:t>britanska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vojska zapalila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Washington, D. C."/>
              </a:rPr>
              <a:t>Washington, D. C.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 požaru je stradala knjižnica s 3000 knjiga.</a:t>
            </a:r>
            <a:r>
              <a:rPr lang="hr-HR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[4]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Početkom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1815."/>
              </a:rPr>
              <a:t>1815.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godine, Kongres je kao zamjenu za knjižnicu, otkupio od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Thomasa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Jeffersona njegovu privatnu knjižnicu</a:t>
            </a: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 descr="Slika na kojoj se prikazuje ptica, emblem, ukrasni isječci, simbol&#10;&#10;Opis je automatski generiran">
            <a:extLst>
              <a:ext uri="{FF2B5EF4-FFF2-40B4-BE49-F238E27FC236}">
                <a16:creationId xmlns:a16="http://schemas.microsoft.com/office/drawing/2014/main" id="{C6648F0B-C4CF-CC67-5922-EE6B80F4B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20" y="284847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01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AA62D5-E42E-1350-396F-204EFDA4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78" y="87063"/>
            <a:ext cx="8229600" cy="6454808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Najveća je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Kongresna knjižnica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Washingtonu (osnovana 1800.god),  posjeduje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 milijuna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jedinica raznovrsne knjižnične građe, namijenjena je članovima američkoga Kongresa, ali i svim ostalim građanima za sve vrste stručnih, znanstvenih ili ostalih istraživanja.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Druga je najveća knjižnica u svijetu.</a:t>
            </a:r>
          </a:p>
          <a:p>
            <a:pPr marL="65087" indent="0">
              <a:buNone/>
            </a:pP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Najveća u Europi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Ruska državna knjižnica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(osnovana 1917.god) u Moskvi, koja posjeduje oko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 milijun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jedinica raznovrsne knjižnične građe, na mnogim jezicima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/>
          </a:p>
        </p:txBody>
      </p:sp>
      <p:pic>
        <p:nvPicPr>
          <p:cNvPr id="5" name="Slika 4" descr="Slika na kojoj se prikazuje zgrada, vanjski, drvo, urbani dizajn&#10;&#10;Opis je automatski generiran">
            <a:extLst>
              <a:ext uri="{FF2B5EF4-FFF2-40B4-BE49-F238E27FC236}">
                <a16:creationId xmlns:a16="http://schemas.microsoft.com/office/drawing/2014/main" id="{0A01722D-ABF2-CAAE-B3DA-A171FBB3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7"/>
            <a:ext cx="3664509" cy="23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9376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Povijest knjižnica                 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dirty="0"/>
              <a:t>Prve knjižnice nastale su prije više tisuća godina. Pri iskopavanju starog grada </a:t>
            </a:r>
            <a:r>
              <a:rPr lang="hr-HR" dirty="0">
                <a:hlinkClick r:id="rId2" tooltip="Ur"/>
              </a:rPr>
              <a:t>Ura</a:t>
            </a:r>
            <a:r>
              <a:rPr lang="hr-HR" dirty="0"/>
              <a:t>, u </a:t>
            </a:r>
            <a:r>
              <a:rPr lang="hr-HR" dirty="0">
                <a:hlinkClick r:id="rId3" tooltip="Mezopotamija"/>
              </a:rPr>
              <a:t>Mezopotamiji</a:t>
            </a:r>
            <a:r>
              <a:rPr lang="hr-HR" dirty="0"/>
              <a:t>, znanstvenici su otkrili glineni pečat. Bio je cilindričnog oblika s natpisima i pripadao je prvoj knjižnici.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dirty="0"/>
              <a:t>Već oko </a:t>
            </a:r>
            <a:r>
              <a:rPr lang="hr-HR" dirty="0">
                <a:hlinkClick r:id="rId4" tooltip="700. pr. Kr. (stranica ne postoji)"/>
              </a:rPr>
              <a:t>700. </a:t>
            </a:r>
            <a:r>
              <a:rPr lang="hr-HR" dirty="0" err="1">
                <a:hlinkClick r:id="rId4" tooltip="700. pr. Kr. (stranica ne postoji)"/>
              </a:rPr>
              <a:t>pr</a:t>
            </a:r>
            <a:r>
              <a:rPr lang="hr-HR" dirty="0">
                <a:hlinkClick r:id="rId4" tooltip="700. pr. Kr. (stranica ne postoji)"/>
              </a:rPr>
              <a:t> Kr.</a:t>
            </a:r>
            <a:r>
              <a:rPr lang="hr-HR" dirty="0"/>
              <a:t>, narodi </a:t>
            </a:r>
            <a:r>
              <a:rPr lang="hr-HR" dirty="0">
                <a:hlinkClick r:id="rId3" tooltip="Mezopotamija"/>
              </a:rPr>
              <a:t>Mezopotamije</a:t>
            </a:r>
            <a:r>
              <a:rPr lang="hr-HR" dirty="0"/>
              <a:t> imali su dobro uređene knjižnice po svojim hramovima i palačama. Knjige su u tim knjižnicama bile glinene pločice ispisane </a:t>
            </a:r>
            <a:r>
              <a:rPr lang="hr-HR" dirty="0">
                <a:hlinkClick r:id="rId5" tooltip="Klinopis"/>
              </a:rPr>
              <a:t>klinastim</a:t>
            </a:r>
            <a:r>
              <a:rPr lang="hr-HR" dirty="0"/>
              <a:t> </a:t>
            </a:r>
            <a:r>
              <a:rPr lang="hr-HR" dirty="0">
                <a:hlinkClick r:id="rId6" tooltip="Pismo"/>
              </a:rPr>
              <a:t>pismom</a:t>
            </a:r>
            <a:r>
              <a:rPr lang="hr-HR" dirty="0"/>
              <a:t>. </a:t>
            </a:r>
            <a:endParaRPr lang="hr-HR" sz="1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D4C77-7311-425B-8F5D-1999ACE9298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E7F59F-9C3C-BBAC-AAFD-584AC44B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Slijede nacionalne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knjižnice Velike Britanije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(Britanska knjižnica, osnovana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1753.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god., kao knjižnica Britanskoga muzeja) i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Francuske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France, osnovana kao Kraljevska knjižnica potkraj </a:t>
            </a:r>
            <a:r>
              <a:rPr lang="hr-H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XV. stoljeća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1573. dobiva obvezni primjerak), s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desetcima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milijuna jedinica građe.</a:t>
            </a:r>
          </a:p>
          <a:p>
            <a:endParaRPr lang="hr-HR" dirty="0"/>
          </a:p>
        </p:txBody>
      </p:sp>
      <p:pic>
        <p:nvPicPr>
          <p:cNvPr id="5" name="Slika 4" descr="Slika na kojoj se prikazuje u dvorani, zgrada, dvorana, veliko&#10;&#10;Opis je automatski generiran">
            <a:extLst>
              <a:ext uri="{FF2B5EF4-FFF2-40B4-BE49-F238E27FC236}">
                <a16:creationId xmlns:a16="http://schemas.microsoft.com/office/drawing/2014/main" id="{69338EBA-7EF8-41B6-59FA-AFA865C6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5472608" cy="28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2716"/>
      </p:ext>
    </p:extLst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11560" y="26828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Nacionalna sveučilišna knjižnica </a:t>
            </a:r>
          </a:p>
          <a:p>
            <a:endParaRPr lang="hr-HR" sz="2800" dirty="0">
              <a:latin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</a:rPr>
              <a:t>Najveća je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Nacionalna i sveučilišna knjižnica </a:t>
            </a:r>
            <a:r>
              <a:rPr lang="hr-HR" sz="2800" dirty="0">
                <a:latin typeface="Times New Roman" panose="02020603050405020304" pitchFamily="18" charset="0"/>
              </a:rPr>
              <a:t>u Zagrebu, s dvojnom zadaćom nacionalne (obvezni primjerak, tekuća nacionalna bibliografija) i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sveučilišne knjižnice</a:t>
            </a:r>
            <a:r>
              <a:rPr lang="hr-HR" sz="2800" dirty="0">
                <a:latin typeface="Times New Roman" panose="02020603050405020304" pitchFamily="18" charset="0"/>
              </a:rPr>
              <a:t>. Svoju povijest bilježi od osnutka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isusovačke gimnazije na Gradecu 1606</a:t>
            </a:r>
            <a:r>
              <a:rPr lang="hr-HR" sz="2800" dirty="0">
                <a:latin typeface="Times New Roman" panose="02020603050405020304" pitchFamily="18" charset="0"/>
              </a:rPr>
              <a:t>., djeluje u sastavu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Kraljevske zagrebačke akademije </a:t>
            </a:r>
            <a:r>
              <a:rPr lang="hr-HR" sz="2800" dirty="0">
                <a:latin typeface="Times New Roman" panose="02020603050405020304" pitchFamily="18" charset="0"/>
              </a:rPr>
              <a:t>znanosti (1776.god.), tijekom XIX. stoljeća službenim odredbama stječe pravo obveznoga primjerka (1816.g., 1837.g.), a osnutkom Sveučilišta (1874.g.) postaje njegovim sastavnim dijelom. </a:t>
            </a:r>
            <a:endParaRPr lang="hr-HR" sz="2800" dirty="0"/>
          </a:p>
        </p:txBody>
      </p:sp>
      <p:pic>
        <p:nvPicPr>
          <p:cNvPr id="5" name="Slika 4" descr="Slika na kojoj se prikazuje nebo, gospodarska zgrada, arhitektura, vanjski&#10;&#10;Opis je automatski generiran">
            <a:extLst>
              <a:ext uri="{FF2B5EF4-FFF2-40B4-BE49-F238E27FC236}">
                <a16:creationId xmlns:a16="http://schemas.microsoft.com/office/drawing/2014/main" id="{2E9C1E8E-5302-54F8-BF50-2B714E47A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8575"/>
            <a:ext cx="1893052" cy="17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7255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D48AE6-E292-EB91-2A1D-B50F8B5C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marL="65087" indent="0">
              <a:buNone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God. 1913</a:t>
            </a:r>
            <a:r>
              <a:rPr lang="hr-HR" sz="2800" dirty="0">
                <a:latin typeface="Times New Roman" panose="02020603050405020304" pitchFamily="18" charset="0"/>
              </a:rPr>
              <a:t>. god. bila je smještena u namjenski izgrađenu secesijsku zgradu na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Marulićevu trgu, </a:t>
            </a:r>
            <a:r>
              <a:rPr lang="hr-HR" sz="2800" dirty="0">
                <a:latin typeface="Times New Roman" panose="02020603050405020304" pitchFamily="18" charset="0"/>
              </a:rPr>
              <a:t>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1995</a:t>
            </a:r>
            <a:r>
              <a:rPr lang="hr-HR" sz="2800" dirty="0">
                <a:latin typeface="Times New Roman" panose="02020603050405020304" pitchFamily="18" charset="0"/>
              </a:rPr>
              <a:t>. god. preselila se u novu, suvremeno opremljenu zgradu, u kojoj je više od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3 milijuna </a:t>
            </a:r>
            <a:r>
              <a:rPr lang="hr-HR" sz="2800" dirty="0">
                <a:latin typeface="Times New Roman" panose="02020603050405020304" pitchFamily="18" charset="0"/>
              </a:rPr>
              <a:t>jedinica knjižnične građe. </a:t>
            </a:r>
            <a:endParaRPr lang="hr-HR" sz="2800" dirty="0"/>
          </a:p>
        </p:txBody>
      </p:sp>
      <p:pic>
        <p:nvPicPr>
          <p:cNvPr id="5" name="Slika 4" descr="Slika na kojoj se prikazuje scena, tekst, u dvorani, namještaj&#10;&#10;Opis je automatski generiran">
            <a:extLst>
              <a:ext uri="{FF2B5EF4-FFF2-40B4-BE49-F238E27FC236}">
                <a16:creationId xmlns:a16="http://schemas.microsoft.com/office/drawing/2014/main" id="{F4FFC3D0-6593-1FD0-9245-D98E88A8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5832648" cy="33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0481"/>
      </p:ext>
    </p:extLst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Knjižnica HAZU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5194920" cy="4525962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Najstarije knjige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fondu datiraju već od samog osnutka Knjižnice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1861. godine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kada je odvjetnik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Adalbert Schauff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darovao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njižnici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knjiga. Najvr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ednija je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biblioteka Ivana Kukuljevićeva Sakcinskoga (1816. – 1889.),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znamenitog hrvatskog povjesničara i političara, koju je Akademija otkupila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1868. godine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imala je čak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svezaka knjiga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Content Placeholder 4" descr="hazu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6596" y="1988840"/>
            <a:ext cx="2922047" cy="3312368"/>
          </a:xfrm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D2300-5FE2-4EE1-B072-B0EB56ECDE7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Hrvatska Akademija znanosti i umjetnosti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722438"/>
            <a:ext cx="482453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200" dirty="0"/>
              <a:t>    </a:t>
            </a:r>
            <a:r>
              <a:rPr lang="vi-VN" sz="2200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ujedno čini i jezgru tog najvrednijeg fonda. Tijekom vremena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njižnica je obogaćivala svoj fond  kupnjom, zamjenom te darom. Pojedini uglednici poklanjali su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njižnici Akademije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velik broj svojih knjiga, a nerijetko su i čitave privatne biblioteke dospijevale u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njižnicu. </a:t>
            </a:r>
          </a:p>
          <a:p>
            <a:pPr eaLnBrk="1" hangingPunct="1">
              <a:lnSpc>
                <a:spcPct val="90000"/>
              </a:lnSpc>
            </a:pPr>
            <a:endParaRPr lang="hr-H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marL="65087" indent="0" eaLnBrk="1" hangingPunct="1">
              <a:lnSpc>
                <a:spcPct val="9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Tečaj glagoljice u HAZU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hr-HR" sz="2200" dirty="0"/>
          </a:p>
        </p:txBody>
      </p:sp>
      <p:pic>
        <p:nvPicPr>
          <p:cNvPr id="28676" name="Picture 4" descr="hazu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282" y="2505075"/>
            <a:ext cx="2672343" cy="24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A21FD-8220-42BD-8413-D80E8CC2AC3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119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HAZU - Zbirke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179511" y="1179413"/>
            <a:ext cx="4968553" cy="5489947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 ostalim, to su imena poput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Imbre Ignatijevića Tkalca, Dragojla Kušlana, Frana Kurelca, Mirka Bogovića, Bogoslava Šuleka, Franje Račkoga, Ivana Tkalčića,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Akademiji ostavi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više tisuća knjiga, </a:t>
            </a:r>
            <a:r>
              <a:rPr lang="vi-VN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Milčetića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dr., čije vlastoručne perom zapisane posvet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nalazimo na knjigama.</a:t>
            </a:r>
          </a:p>
          <a:p>
            <a:pPr marL="65087" indent="0" eaLnBrk="1" hangingPunct="1">
              <a:lnSpc>
                <a:spcPct val="80000"/>
              </a:lnSpc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1975. godine stare i rijetke knjige posebno su zaštićene i pohranjene u trezoru u kontroliranim i optimalnim mikroklimatskim uvjetima.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929188" y="1268760"/>
            <a:ext cx="3757612" cy="4979640"/>
          </a:xfrm>
        </p:spPr>
        <p:txBody>
          <a:bodyPr/>
          <a:lstStyle/>
          <a:p>
            <a:pPr marL="65087" indent="0" eaLnBrk="1" hangingPunct="1">
              <a:lnSpc>
                <a:spcPct val="80000"/>
              </a:lnSpc>
              <a:buNone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Zbirka –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Bogišić</a:t>
            </a:r>
            <a:endParaRPr lang="hr-HR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sz="1800" dirty="0"/>
          </a:p>
        </p:txBody>
      </p:sp>
      <p:pic>
        <p:nvPicPr>
          <p:cNvPr id="29700" name="Picture 4" descr="zbitr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407" y="2033796"/>
            <a:ext cx="3801082" cy="38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0AD43-8DD8-4FEA-B6F1-09AFA6B256C4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Nacionalna sveučilišna</a:t>
            </a:r>
            <a:b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knjižnica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722438"/>
            <a:ext cx="4286280" cy="4778396"/>
          </a:xfrm>
        </p:spPr>
        <p:txBody>
          <a:bodyPr/>
          <a:lstStyle/>
          <a:p>
            <a:pPr marL="65087" indent="0" eaLnBrk="1" hangingPunct="1">
              <a:lnSpc>
                <a:spcPct val="90000"/>
              </a:lnSpc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imovine današnje riznice, seže u godinu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1607.,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 su se Isusovci smjestili na Gradec sa svojom rezidencijom i gimnazijom.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iste godine datiraju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podatci o prvim upisanim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knjigama.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400" dirty="0"/>
              <a:t>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zgrada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Nacionalne sveučilišne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knjižnice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400" dirty="0"/>
              <a:t> 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9A9B1-9F6D-4525-A261-270BDCB54D4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r-HR"/>
          </a:p>
        </p:txBody>
      </p:sp>
      <p:pic>
        <p:nvPicPr>
          <p:cNvPr id="30726" name="Picture 8" descr="e28ff077f2ebb8fc54e9d44d8239d49e_700x5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410844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NSK - djelatnost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00213"/>
            <a:ext cx="4038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2400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Unutrašnjost NSK</a:t>
            </a:r>
          </a:p>
          <a:p>
            <a:pPr eaLnBrk="1" hangingPunct="1">
              <a:buFont typeface="Wingdings 2" pitchFamily="18" charset="2"/>
              <a:buNone/>
            </a:pPr>
            <a:endParaRPr lang="hr-H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sz="2400" dirty="0"/>
          </a:p>
        </p:txBody>
      </p:sp>
      <p:sp>
        <p:nvSpPr>
          <p:cNvPr id="32771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722438"/>
            <a:ext cx="4536504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Knjižnica je imala posebnu dvoranu, knjižničara te pravila o čuvanju i posuđivanju knjiga. Poveljom cara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Leopolda I. iz 1669.g.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Gimnazija sa Studijem filozofije postiže akademski stupanj i dobiva naziv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Zagrabiensis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r-HR" sz="2400" dirty="0"/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53A57-EE16-412F-A33E-AF751F221C5B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r-HR"/>
          </a:p>
        </p:txBody>
      </p:sp>
      <p:pic>
        <p:nvPicPr>
          <p:cNvPr id="32774" name="Picture 8" descr="nsk-ulaz_1250404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947" y="2365455"/>
            <a:ext cx="36005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NSK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1722438"/>
            <a:ext cx="7427168" cy="84246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2400" dirty="0"/>
              <a:t> </a:t>
            </a:r>
            <a:r>
              <a:rPr lang="hr-HR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Stara zgrada  NSK na Marulićevu trgu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2400" dirty="0"/>
              <a:t>  </a:t>
            </a:r>
          </a:p>
        </p:txBody>
      </p:sp>
      <p:pic>
        <p:nvPicPr>
          <p:cNvPr id="33796" name="Picture 4" descr="ns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358246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FDCF1-FD73-4B41-BBAF-F9A38962102B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Povijesne zanimljivosti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70567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sz="1700" b="1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sv. Konstantin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bio samo filozof i filolog, nego i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knjižničar u Carigradu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najvećim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ljudskim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pronalaskom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smatra se izum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TISKARSKOG STROJA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- 1440.g. a izumio ga je njemački zlatar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Johann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Guttenberg</a:t>
            </a:r>
            <a:endParaRPr lang="hr-HR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kao pisaći materijal otkrili u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 u 2. st.p.n.e. (u Europi se proširio tek u 13. st.)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inkunabulom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podrazumijevamo prve tiskane knjige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godine 1500.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poznata i najveća knjižnica starog vijeka bila je 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Aleksandrijska knjižnica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700 000 svitaka</a:t>
            </a:r>
            <a:br>
              <a:rPr lang="hr-H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solidFill>
                  <a:schemeClr val="bg1"/>
                </a:solidFill>
                <a:latin typeface="Comic Sans MS" pitchFamily="66" charset="0"/>
              </a:rPr>
            </a:br>
            <a:endParaRPr lang="hr-H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F57C1-BE79-4892-86AF-70F65F2BECFC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r-HR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4663" y="65881"/>
            <a:ext cx="8229600" cy="1399033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Povijest knjižnica</a:t>
            </a:r>
          </a:p>
        </p:txBody>
      </p:sp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28596" y="1714488"/>
            <a:ext cx="8715404" cy="550072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dirty="0"/>
              <a:t>Tisuće takvih pločica raspoređenih prema područjima </a:t>
            </a:r>
            <a:r>
              <a:rPr lang="hr-HR" dirty="0">
                <a:hlinkClick r:id="rId2" tooltip="Znanost"/>
              </a:rPr>
              <a:t>znanosti</a:t>
            </a:r>
            <a:r>
              <a:rPr lang="hr-HR" dirty="0"/>
              <a:t>, činile su zbirke koje su predstavljale prve prave knjižnice.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dirty="0"/>
              <a:t>Jedna od njih je i knjižnica asirskog kralja </a:t>
            </a:r>
            <a:r>
              <a:rPr lang="hr-HR" dirty="0" err="1"/>
              <a:t>Ašurbanipala</a:t>
            </a:r>
            <a:endParaRPr lang="hr-HR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hr-HR" dirty="0" err="1">
                <a:hlinkClick r:id="rId3" tooltip="Asurbanipal"/>
              </a:rPr>
              <a:t>Ašurbanipalova</a:t>
            </a:r>
            <a:r>
              <a:rPr lang="hr-HR" dirty="0"/>
              <a:t> </a:t>
            </a:r>
            <a:r>
              <a:rPr lang="hr-HR" dirty="0">
                <a:hlinkClick r:id="rId4" tooltip="Asurbanipalova knjižnica"/>
              </a:rPr>
              <a:t>knjižnica</a:t>
            </a:r>
            <a:r>
              <a:rPr lang="hr-HR" dirty="0"/>
              <a:t> ima oko 22.000 glinenih pločica, koje se danas čuvaju u </a:t>
            </a:r>
            <a:r>
              <a:rPr lang="hr-HR" dirty="0">
                <a:hlinkClick r:id="rId5" tooltip="Britanski muzej"/>
              </a:rPr>
              <a:t>Britanskom muzeju</a:t>
            </a:r>
            <a:r>
              <a:rPr lang="hr-HR" dirty="0"/>
              <a:t> u </a:t>
            </a:r>
            <a:r>
              <a:rPr lang="hr-HR" dirty="0">
                <a:hlinkClick r:id="rId6" tooltip="London"/>
              </a:rPr>
              <a:t>Londonu</a:t>
            </a:r>
            <a:r>
              <a:rPr lang="hr-HR" dirty="0"/>
              <a:t>.</a:t>
            </a:r>
            <a:r>
              <a:rPr lang="hr-HR" sz="2000" dirty="0">
                <a:solidFill>
                  <a:schemeClr val="bg1"/>
                </a:solidFill>
                <a:latin typeface="Arial" charset="0"/>
              </a:rPr>
              <a:t>   </a:t>
            </a:r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</p:txBody>
      </p:sp>
      <p:sp>
        <p:nvSpPr>
          <p:cNvPr id="17411" name="Slide Number Placeholder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19867-8EB4-464D-983E-E10661930593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0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je najveća knjižnica na svijetu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Congress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Kongresna knjižnica u Washingtonu (110 milijuna dokumenata)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SAD postoji više javnih knjižnica, nego McDonaldsa (16.000), ali Amerikanci svejedno više novaca potroše na čips i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negoli na javne knjižnice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 jednog neobičnog načina kako natjerati nemarne čitatelje da vrate knjige - jedna kanadska knjižnica obećala je novčanu nagradu onom čitatelju, koji je najduže zadržao posuđenu knjigu i nije ju vratio knjižnici. Akcija je imala izuzetan uspjeh - u roku od mjesec dana u knjižnicu je vraćeno 5000 uzaludno potraživanih knjiga, a nagradu je osvojio određeni gospodin Walter koji je vratio knjigu posuđenu prije 50 godina </a:t>
            </a:r>
          </a:p>
          <a:p>
            <a:pPr eaLnBrk="1" hangingPunct="1">
              <a:lnSpc>
                <a:spcPct val="80000"/>
              </a:lnSpc>
            </a:pPr>
            <a:endParaRPr lang="hr-HR" sz="21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hr-HR" sz="21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D9F0C-4CA4-45F5-8B21-3845584B49A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Evo kako izgledaju knjižnice budućnos</a:t>
            </a: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ti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0" y="1844675"/>
            <a:ext cx="8686800" cy="4525963"/>
          </a:xfrm>
        </p:spPr>
        <p:txBody>
          <a:bodyPr/>
          <a:lstStyle/>
          <a:p>
            <a:pPr marL="65087" indent="0" eaLnBrk="1" hangingPunct="1">
              <a:buNone/>
            </a:pPr>
            <a:r>
              <a:rPr lang="hr-HR" dirty="0">
                <a:latin typeface="Comic Sans MS" pitchFamily="66" charset="0"/>
              </a:rPr>
              <a:t>     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Vennesla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Švedskoj, najljepša knjižnica na svijetu</a:t>
            </a:r>
          </a:p>
          <a:p>
            <a:pPr eaLnBrk="1" hangingPunct="1">
              <a:buFont typeface="Wingdings 2" pitchFamily="18" charset="2"/>
              <a:buNone/>
            </a:pPr>
            <a:endParaRPr lang="hr-HR" dirty="0"/>
          </a:p>
        </p:txBody>
      </p:sp>
      <p:sp>
        <p:nvSpPr>
          <p:cNvPr id="38916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B9D69-28AC-4DCC-8962-B3A039D3180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r-HR"/>
          </a:p>
        </p:txBody>
      </p:sp>
      <p:sp>
        <p:nvSpPr>
          <p:cNvPr id="38917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pic>
        <p:nvPicPr>
          <p:cNvPr id="36869" name="Picture 7" descr="2367-Vennesla-Library-Emile-Ashley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49" y="2564904"/>
            <a:ext cx="7121525" cy="39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7239000" cy="1362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0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Nova knjižnica Sveučilišta u Chicagu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  <p:pic>
        <p:nvPicPr>
          <p:cNvPr id="37891" name="Picture 3" descr="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8286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09572-CD9A-48A2-B430-CB94E7D3C8B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r-HR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6557963"/>
            <a:ext cx="4259263" cy="3000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33" y="1988839"/>
            <a:ext cx="8229600" cy="3024337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Knjiga je vrijednija od svih spomenika i duboreza, jer ona stvara spomenike u srcu onoga koji je čita</a:t>
            </a:r>
            <a:br>
              <a:rPr lang="hr-HR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br>
              <a:rPr lang="hr-HR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hr-HR" sz="4000" b="1" dirty="0">
                <a:solidFill>
                  <a:schemeClr val="tx1"/>
                </a:solidFill>
              </a:rPr>
              <a:t>Egipatska poslovica</a:t>
            </a:r>
            <a:br>
              <a:rPr lang="hr-HR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hr-HR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37136-7919-4585-AE39-3F4856A599FA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3334D9-97CB-DB6E-F045-56B02A86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5589240"/>
            <a:ext cx="4834880" cy="865567"/>
          </a:xfrm>
        </p:spPr>
        <p:txBody>
          <a:bodyPr/>
          <a:lstStyle/>
          <a:p>
            <a:pPr marL="65087" indent="0" algn="ctr">
              <a:buNone/>
            </a:pPr>
            <a:r>
              <a:rPr lang="hr-HR" b="1" dirty="0"/>
              <a:t>                     Ružica Belić</a:t>
            </a: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hr-H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0" y="17145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sz="1600" dirty="0"/>
              <a:t>      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929188" y="17145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sz="1600" dirty="0"/>
              <a:t> </a:t>
            </a:r>
            <a:endParaRPr lang="hr-HR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sz="1600" dirty="0"/>
              <a:t>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hr-HR" sz="1600" dirty="0"/>
              <a:t>          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9C538-BA54-48B3-B3A3-D182DD3CE3B9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187623" y="789362"/>
            <a:ext cx="6905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000" dirty="0">
                <a:latin typeface="+mn-lt"/>
                <a:hlinkClick r:id="rId3" tooltip="Drevni Egipat"/>
              </a:rPr>
              <a:t>Egipćani</a:t>
            </a:r>
            <a:r>
              <a:rPr lang="hr-HR" sz="3000" dirty="0">
                <a:latin typeface="+mn-lt"/>
              </a:rPr>
              <a:t> su također imali knjižnice koje su čuvali svećenici po hramovima. Knjige su bile napravljene u obliku svitaka od papirusa.</a:t>
            </a: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000" dirty="0">
                <a:latin typeface="+mn-lt"/>
              </a:rPr>
              <a:t>Zasigurno najpoznatija knjižnica svih vremena bila je u </a:t>
            </a:r>
            <a:r>
              <a:rPr lang="hr-HR" sz="3000" dirty="0" err="1">
                <a:latin typeface="+mn-lt"/>
                <a:hlinkClick r:id="rId4" tooltip="Aleksandrija"/>
              </a:rPr>
              <a:t>Aleksandriji</a:t>
            </a:r>
            <a:r>
              <a:rPr lang="hr-HR" sz="3000" dirty="0" err="1">
                <a:latin typeface="+mn-lt"/>
              </a:rPr>
              <a:t>,a</a:t>
            </a:r>
            <a:r>
              <a:rPr lang="hr-HR" sz="3000" dirty="0">
                <a:latin typeface="+mn-lt"/>
              </a:rPr>
              <a:t> osnovana je </a:t>
            </a:r>
            <a:r>
              <a:rPr lang="hr-HR" sz="3000" dirty="0">
                <a:latin typeface="+mn-lt"/>
                <a:hlinkClick r:id="rId5" tooltip="300. pr. Kr."/>
              </a:rPr>
              <a:t>300. g pr. Kr.</a:t>
            </a:r>
            <a:r>
              <a:rPr lang="hr-HR" sz="3000" dirty="0">
                <a:latin typeface="+mn-lt"/>
              </a:rPr>
              <a:t> i imala je najmanje 70.000 svitaka od </a:t>
            </a:r>
            <a:r>
              <a:rPr lang="hr-HR" sz="3000" dirty="0">
                <a:latin typeface="+mn-lt"/>
                <a:hlinkClick r:id="rId6" tooltip="Papirus"/>
              </a:rPr>
              <a:t>papirusa</a:t>
            </a:r>
            <a:r>
              <a:rPr lang="hr-HR" sz="3000" dirty="0">
                <a:latin typeface="+mn-lt"/>
              </a:rPr>
              <a:t>.</a:t>
            </a:r>
          </a:p>
          <a:p>
            <a:pPr eaLnBrk="1" hangingPunct="1">
              <a:buClr>
                <a:schemeClr val="accent1"/>
              </a:buClr>
            </a:pPr>
            <a:endParaRPr lang="hr-HR" sz="3000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5556"/>
            <a:ext cx="8229600" cy="139903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075240" cy="60597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rgbClr val="00B0F0"/>
                </a:solidFill>
              </a:rPr>
              <a:t>U Grčkoj </a:t>
            </a:r>
            <a:r>
              <a:rPr lang="hr-HR" sz="3000" dirty="0"/>
              <a:t>su se knjižnice javile razmjerno kasno, tek u </a:t>
            </a:r>
            <a:r>
              <a:rPr lang="hr-HR" sz="3000" dirty="0">
                <a:solidFill>
                  <a:srgbClr val="00B0F0"/>
                </a:solidFill>
              </a:rPr>
              <a:t>V. i IV. st. pr. Kr</a:t>
            </a:r>
            <a:r>
              <a:rPr lang="hr-HR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r>
              <a:rPr lang="hr-HR" sz="3000" dirty="0"/>
              <a:t>, kada su dobile šire značenje i utjecale su na  procvat znanosti i umjetnosti.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3000" dirty="0"/>
              <a:t>Mnogi su filozofi i književnici, poput </a:t>
            </a:r>
            <a:r>
              <a:rPr lang="hr-HR" sz="3000" dirty="0">
                <a:solidFill>
                  <a:srgbClr val="00B0F0"/>
                </a:solidFill>
              </a:rPr>
              <a:t>Euripida i Aristotela</a:t>
            </a:r>
            <a:r>
              <a:rPr lang="hr-HR" sz="3000" dirty="0"/>
              <a:t>, imali velike knjižnice.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3000" dirty="0"/>
              <a:t>Najveće knjižnice helenističkoga doba bile su </a:t>
            </a:r>
            <a:r>
              <a:rPr lang="hr-HR" sz="3000" dirty="0">
                <a:solidFill>
                  <a:srgbClr val="00B0F0"/>
                </a:solidFill>
              </a:rPr>
              <a:t>Aleksandrijska knjižnica </a:t>
            </a:r>
            <a:r>
              <a:rPr lang="hr-HR" sz="3000" dirty="0"/>
              <a:t>(osnovana u III. st. pr. Kr.) i </a:t>
            </a:r>
            <a:r>
              <a:rPr lang="hr-HR" sz="3000" dirty="0" err="1">
                <a:solidFill>
                  <a:srgbClr val="00B0F0"/>
                </a:solidFill>
              </a:rPr>
              <a:t>Pergamska</a:t>
            </a:r>
            <a:r>
              <a:rPr lang="hr-HR" sz="3000" dirty="0">
                <a:solidFill>
                  <a:srgbClr val="00B0F0"/>
                </a:solidFill>
              </a:rPr>
              <a:t> knjižnica</a:t>
            </a:r>
            <a:r>
              <a:rPr lang="hr-HR" sz="3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3000" dirty="0"/>
              <a:t>(osnovana u III. ili II. st. pr. Kr.). </a:t>
            </a:r>
          </a:p>
          <a:p>
            <a:pPr marL="65087" indent="0" eaLnBrk="1" hangingPunct="1">
              <a:lnSpc>
                <a:spcPct val="90000"/>
              </a:lnSpc>
              <a:buNone/>
            </a:pPr>
            <a:endParaRPr lang="hr-H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3074" y="5445224"/>
            <a:ext cx="593725" cy="803176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dirty="0"/>
              <a:t> 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0C74F-E442-429D-A98E-B62AD2C79A8B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83568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rgbClr val="00B0F0"/>
                </a:solidFill>
                <a:latin typeface="+mj-lt"/>
              </a:rPr>
              <a:t>U</a:t>
            </a:r>
            <a:r>
              <a:rPr lang="hr-HR" sz="3000" dirty="0">
                <a:latin typeface="+mj-lt"/>
              </a:rPr>
              <a:t> </a:t>
            </a:r>
            <a:r>
              <a:rPr lang="hr-HR" sz="3000" dirty="0">
                <a:solidFill>
                  <a:srgbClr val="00B0F0"/>
                </a:solidFill>
                <a:latin typeface="+mj-lt"/>
              </a:rPr>
              <a:t>knjižnicama</a:t>
            </a:r>
            <a:r>
              <a:rPr lang="hr-HR" sz="3000" dirty="0">
                <a:latin typeface="+mj-lt"/>
              </a:rPr>
              <a:t> su se okupljali najistaknutiji učenjaci, a u skriptorijima su se prepisivale knjige. Vrela svjedoče da je knjižnica posjedovala od </a:t>
            </a:r>
            <a:r>
              <a:rPr lang="hr-HR" sz="3000" dirty="0">
                <a:solidFill>
                  <a:srgbClr val="00B0F0"/>
                </a:solidFill>
                <a:latin typeface="+mj-lt"/>
              </a:rPr>
              <a:t>400 000 do 700 000 svitaka,</a:t>
            </a:r>
            <a:r>
              <a:rPr lang="hr-HR" sz="3000" dirty="0">
                <a:latin typeface="+mj-lt"/>
              </a:rPr>
              <a:t> koji su nažalost uništeni u požarima.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rgbClr val="00B0F0"/>
                </a:solidFill>
                <a:latin typeface="+mj-lt"/>
              </a:rPr>
              <a:t>Aleksandrijska knjižnica </a:t>
            </a:r>
            <a:r>
              <a:rPr lang="hr-HR" sz="3000" dirty="0">
                <a:latin typeface="+mj-lt"/>
              </a:rPr>
              <a:t>utjecala je na razvoj znanosti i kulture (filologije, gramatike, komentiranja starijih grčkih pisaca, osobito Homera, zatim matematike, historiografije i geografije).</a:t>
            </a:r>
          </a:p>
        </p:txBody>
      </p:sp>
    </p:spTree>
    <p:extLst>
      <p:ext uri="{BB962C8B-B14F-4D97-AF65-F5344CB8AC3E}">
        <p14:creationId xmlns:p14="http://schemas.microsoft.com/office/powerpoint/2010/main" val="3120954729"/>
      </p:ext>
    </p:extLst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95536" y="1124743"/>
            <a:ext cx="8208912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000" dirty="0">
                <a:solidFill>
                  <a:srgbClr val="00B0F0"/>
                </a:solidFill>
                <a:latin typeface="+mj-lt"/>
              </a:rPr>
              <a:t>U Rim</a:t>
            </a:r>
            <a:r>
              <a:rPr lang="hr-HR" sz="3000" dirty="0">
                <a:latin typeface="+mj-lt"/>
              </a:rPr>
              <a:t> su prve knjižnice stigle kao ratni plijen iz Grčke i s istoka (II. i </a:t>
            </a:r>
            <a:r>
              <a:rPr lang="hr-HR" sz="3000" dirty="0" err="1">
                <a:latin typeface="+mj-lt"/>
              </a:rPr>
              <a:t>I</a:t>
            </a:r>
            <a:r>
              <a:rPr lang="hr-HR" sz="3000" dirty="0">
                <a:latin typeface="+mj-lt"/>
              </a:rPr>
              <a:t>. st. pr. Kr.). Velike privatne knjižnice imali su </a:t>
            </a:r>
            <a:r>
              <a:rPr lang="hr-HR" sz="3200" dirty="0">
                <a:solidFill>
                  <a:srgbClr val="00B0F0"/>
                </a:solidFill>
              </a:rPr>
              <a:t>Ciceron</a:t>
            </a:r>
            <a:r>
              <a:rPr lang="hr-HR" sz="3200" dirty="0"/>
              <a:t> i mnogi drugi uglednici.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200" dirty="0">
                <a:solidFill>
                  <a:srgbClr val="00B0F0"/>
                </a:solidFill>
                <a:latin typeface="+mj-lt"/>
              </a:rPr>
              <a:t>Prvu javnu knjižnicu </a:t>
            </a:r>
            <a:r>
              <a:rPr lang="hr-HR" sz="3200" dirty="0">
                <a:latin typeface="+mj-lt"/>
              </a:rPr>
              <a:t>osnovao je </a:t>
            </a:r>
            <a:r>
              <a:rPr lang="hr-HR" sz="3200" dirty="0">
                <a:solidFill>
                  <a:srgbClr val="00B0F0"/>
                </a:solidFill>
                <a:latin typeface="+mj-lt"/>
              </a:rPr>
              <a:t>Gaj </a:t>
            </a:r>
            <a:r>
              <a:rPr lang="hr-HR" sz="3200" dirty="0" err="1">
                <a:solidFill>
                  <a:srgbClr val="00B0F0"/>
                </a:solidFill>
                <a:latin typeface="+mj-lt"/>
              </a:rPr>
              <a:t>Azinije</a:t>
            </a:r>
            <a:r>
              <a:rPr lang="hr-HR" sz="3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00B0F0"/>
                </a:solidFill>
                <a:latin typeface="+mj-lt"/>
              </a:rPr>
              <a:t>Polion</a:t>
            </a:r>
            <a:r>
              <a:rPr lang="hr-HR" sz="3200" dirty="0">
                <a:latin typeface="+mj-lt"/>
              </a:rPr>
              <a:t> (oko 39. pr. Kr.)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200" dirty="0">
                <a:latin typeface="+mj-lt"/>
              </a:rPr>
              <a:t>Najveća je bila </a:t>
            </a:r>
            <a:r>
              <a:rPr lang="hr-HR" sz="3200" dirty="0" err="1">
                <a:solidFill>
                  <a:srgbClr val="00B0F0"/>
                </a:solidFill>
                <a:latin typeface="+mj-lt"/>
              </a:rPr>
              <a:t>Bibliotheca</a:t>
            </a:r>
            <a:r>
              <a:rPr lang="hr-HR" sz="3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rgbClr val="00B0F0"/>
                </a:solidFill>
                <a:latin typeface="+mj-lt"/>
              </a:rPr>
              <a:t>Ulpia</a:t>
            </a:r>
            <a:r>
              <a:rPr lang="hr-HR" sz="3200" dirty="0">
                <a:latin typeface="+mj-lt"/>
              </a:rPr>
              <a:t>, koju je 100. godine osnovao </a:t>
            </a:r>
            <a:r>
              <a:rPr lang="hr-HR" sz="3200" dirty="0">
                <a:solidFill>
                  <a:srgbClr val="00B0F0"/>
                </a:solidFill>
                <a:latin typeface="+mj-lt"/>
              </a:rPr>
              <a:t>car Trajan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3200" dirty="0">
                <a:solidFill>
                  <a:srgbClr val="00B0F0"/>
                </a:solidFill>
                <a:latin typeface="+mj-lt"/>
              </a:rPr>
              <a:t>Kineska </a:t>
            </a:r>
            <a:r>
              <a:rPr lang="hr-HR" sz="3200" dirty="0">
                <a:latin typeface="+mj-lt"/>
              </a:rPr>
              <a:t>knjižnična tradicija datira iz VI. st. pr. Kr., a oko 220. pr. Kr. utemeljena je nacionalna zbirka.</a:t>
            </a:r>
          </a:p>
          <a:p>
            <a:pPr>
              <a:buClr>
                <a:schemeClr val="accent1"/>
              </a:buClr>
            </a:pPr>
            <a:endParaRPr lang="hr-HR" sz="32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hr-HR" sz="3200" dirty="0">
              <a:solidFill>
                <a:srgbClr val="00B0F0"/>
              </a:solidFill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hr-HR" sz="3200" dirty="0">
              <a:latin typeface="+mj-lt"/>
            </a:endParaRPr>
          </a:p>
          <a:p>
            <a:pPr>
              <a:buClr>
                <a:schemeClr val="accent1"/>
              </a:buClr>
            </a:pPr>
            <a:endParaRPr lang="hr-HR" sz="3200" dirty="0">
              <a:latin typeface="+mj-lt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hr-HR" sz="32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hr-HR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475632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95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Aleksandrijska knjižnica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96752"/>
            <a:ext cx="4038600" cy="5586636"/>
          </a:xfrm>
        </p:spPr>
        <p:txBody>
          <a:bodyPr/>
          <a:lstStyle/>
          <a:p>
            <a:pPr marL="65087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Aleksandrijska knjižnica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najveća i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najznamenitija knjižnica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Staroga vijeka. Bila je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smještena u gradu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Aleksandriji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području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Egipta, koji je bio središte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helenističke kulture i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znanosti. Knjižnicu je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osnovao egipatski </a:t>
            </a: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faraon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hr-H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Ptolemej I. </a:t>
            </a:r>
            <a:r>
              <a:rPr lang="hr-H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Soter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(367.- 283. pr. Krista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E6B23-1444-4F86-B8B9-36EADD888356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/>
          </a:p>
        </p:txBody>
      </p:sp>
      <p:pic>
        <p:nvPicPr>
          <p:cNvPr id="23557" name="Picture 7" descr="foto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60432"/>
            <a:ext cx="4356100" cy="46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237177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95536" y="116632"/>
            <a:ext cx="8147248" cy="775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Knjižnica se nalazila u okviru kraljevske palače, u tzv. </a:t>
            </a:r>
            <a:r>
              <a:rPr lang="hr-HR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Brukheju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koji je bio u sastavu </a:t>
            </a: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Muze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muzej</a:t>
            </a:r>
            <a:r>
              <a:rPr lang="hr-HR" sz="2800" dirty="0">
                <a:solidFill>
                  <a:srgbClr val="17BBF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Muze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hr-H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Museion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500.000 do 700.000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papirusnih svitaka.</a:t>
            </a:r>
          </a:p>
          <a:p>
            <a:pPr>
              <a:buClr>
                <a:schemeClr val="accent1"/>
              </a:buClr>
            </a:pPr>
            <a:endParaRPr lang="hr-HR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Knjižnica nije bila otvorena za javnost nego samo za studente i znanstvenike i vjeruje se da je sadržavala većinu cjelokupnog znanja antičkog svijeta. 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Upravitelji knjižnice bili su geograf i matematičar 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Eratos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Eratosten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filolog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Aristofan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Bizanta, astronom </a:t>
            </a:r>
            <a:r>
              <a:rPr lang="hr-HR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Aristar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Aristarh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 gramatičar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Zenodot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Efeza.</a:t>
            </a:r>
          </a:p>
          <a:p>
            <a:pPr>
              <a:buClr>
                <a:schemeClr val="accent1"/>
              </a:buClr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moderna knjižnica otvorena je u Aleksandriji 2002. godine.</a:t>
            </a:r>
          </a:p>
          <a:p>
            <a:br>
              <a:rPr lang="hr-HR" sz="3000" dirty="0">
                <a:latin typeface="+mj-lt"/>
              </a:rPr>
            </a:br>
            <a:endParaRPr lang="hr-HR" sz="3000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hr-HR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004101"/>
      </p:ext>
    </p:extLst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1123</TotalTime>
  <Words>2006</Words>
  <Application>Microsoft Office PowerPoint</Application>
  <PresentationFormat>Prikaz na zaslonu (4:3)</PresentationFormat>
  <Paragraphs>160</Paragraphs>
  <Slides>33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3" baseType="lpstr">
      <vt:lpstr>Algerian</vt:lpstr>
      <vt:lpstr>Arial</vt:lpstr>
      <vt:lpstr>Calibri</vt:lpstr>
      <vt:lpstr>Century Gothic</vt:lpstr>
      <vt:lpstr>Comic Sans MS</vt:lpstr>
      <vt:lpstr>Times New Roman</vt:lpstr>
      <vt:lpstr>Verdana</vt:lpstr>
      <vt:lpstr>Wingdings</vt:lpstr>
      <vt:lpstr>Wingdings 2</vt:lpstr>
      <vt:lpstr>Verve</vt:lpstr>
      <vt:lpstr>Povijest i budućnost knjižnica </vt:lpstr>
      <vt:lpstr>Povijest knjižnica                  </vt:lpstr>
      <vt:lpstr>Povijest knjižnica</vt:lpstr>
      <vt:lpstr> </vt:lpstr>
      <vt:lpstr>  </vt:lpstr>
      <vt:lpstr>PowerPoint prezentacija</vt:lpstr>
      <vt:lpstr>PowerPoint prezentacija</vt:lpstr>
      <vt:lpstr>Aleksandrijska knjižnica</vt:lpstr>
      <vt:lpstr>PowerPoint prezentacija</vt:lpstr>
      <vt:lpstr>PowerPoint prezentacija</vt:lpstr>
      <vt:lpstr>PowerPoint prezentacija</vt:lpstr>
      <vt:lpstr>Vatikanska knjižnica</vt:lpstr>
      <vt:lpstr>  Vatikanski tajni arhivi </vt:lpstr>
      <vt:lpstr>Metropolitana</vt:lpstr>
      <vt:lpstr>PowerPoint prezentacija</vt:lpstr>
      <vt:lpstr>PowerPoint prezentacija</vt:lpstr>
      <vt:lpstr>PowerPoint prezentacija</vt:lpstr>
      <vt:lpstr>Kongresna knjižnica</vt:lpstr>
      <vt:lpstr>PowerPoint prezentacija</vt:lpstr>
      <vt:lpstr>PowerPoint prezentacija</vt:lpstr>
      <vt:lpstr>PowerPoint prezentacija</vt:lpstr>
      <vt:lpstr>PowerPoint prezentacija</vt:lpstr>
      <vt:lpstr> Knjižnica HAZU</vt:lpstr>
      <vt:lpstr>Hrvatska Akademija znanosti i umjetnosti</vt:lpstr>
      <vt:lpstr>HAZU - Zbirke</vt:lpstr>
      <vt:lpstr>Nacionalna sveučilišna knjižnica</vt:lpstr>
      <vt:lpstr> NSK - djelatnost</vt:lpstr>
      <vt:lpstr>  NSK</vt:lpstr>
      <vt:lpstr>Povijesne zanimljivosti</vt:lpstr>
      <vt:lpstr>PowerPoint prezentacija</vt:lpstr>
      <vt:lpstr>Evo kako izgledaju knjižnice budućnosti</vt:lpstr>
      <vt:lpstr>Nova knjižnica Sveučilišta u Chicagu </vt:lpstr>
      <vt:lpstr>Knjiga je vrijednija od svih spomenika i duboreza, jer ona stvara spomenike u srcu onoga koji je čita  Egipatska poslovica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KNJIŽNICA VETERINARSKE ŠKOLE</dc:title>
  <dc:creator>User</dc:creator>
  <cp:lastModifiedBy>Ružica Belić</cp:lastModifiedBy>
  <cp:revision>88</cp:revision>
  <dcterms:created xsi:type="dcterms:W3CDTF">2013-03-08T11:44:07Z</dcterms:created>
  <dcterms:modified xsi:type="dcterms:W3CDTF">2024-02-12T11:13:17Z</dcterms:modified>
</cp:coreProperties>
</file>