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5" r:id="rId2"/>
    <p:sldId id="279" r:id="rId3"/>
    <p:sldId id="274" r:id="rId4"/>
    <p:sldId id="278" r:id="rId5"/>
    <p:sldId id="271" r:id="rId6"/>
    <p:sldId id="276" r:id="rId7"/>
    <p:sldId id="269" r:id="rId8"/>
    <p:sldId id="277" r:id="rId9"/>
    <p:sldId id="270" r:id="rId10"/>
    <p:sldId id="272" r:id="rId11"/>
    <p:sldId id="273" r:id="rId12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14"/>
    <a:srgbClr val="F9F8ED"/>
    <a:srgbClr val="500000"/>
    <a:srgbClr val="DE814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til 4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96" autoAdjust="0"/>
  </p:normalViewPr>
  <p:slideViewPr>
    <p:cSldViewPr>
      <p:cViewPr>
        <p:scale>
          <a:sx n="60" d="100"/>
          <a:sy n="60" d="100"/>
        </p:scale>
        <p:origin x="1853" y="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AA72CF47-2941-4CFE-806B-9117258F70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C682147-6405-45AC-9A3D-30476B269EA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EDC714-8CD8-4937-B14B-845A00FE5D96}" type="datetimeFigureOut">
              <a:rPr lang="hr-HR"/>
              <a:pPr>
                <a:defRPr/>
              </a:pPr>
              <a:t>20.9.2023.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B8863778-F439-485F-B42C-C41A0111E7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4027D415-571B-4179-BA1C-1BB046FF1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07250E-0174-4213-B228-E31C294759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33EB71B-19D1-4563-B697-179BD6757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F136F43-7DEB-4B9E-A1A9-0849BB471F9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87636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/>
              <a:t>https://www.youtube.com/watch?v=iBQ6ePggGIU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136F43-7DEB-4B9E-A1A9-0849BB471F97}" type="slidenum">
              <a:rPr lang="hr-HR" altLang="sr-Latn-RS" smtClean="0"/>
              <a:pPr>
                <a:defRPr/>
              </a:pPr>
              <a:t>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473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9D4955-54D9-4346-88B4-503CD126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0BD92D2-E46C-4DB3-A206-161CA4A635C6}" type="datetimeFigureOut">
              <a:rPr lang="sr-Latn-CS"/>
              <a:pPr>
                <a:defRPr/>
              </a:pPr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C459900-2EDC-404C-8DC2-19DB03D6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AFD3BB-AD89-434A-BFA8-9E7B11B5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2B3587-F37F-4A72-B529-13A993198C1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4968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EA37981-A02F-4C82-8057-02CA0DC5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17AE346-A631-4CEE-8E3B-2060206CFB4F}" type="datetimeFigureOut">
              <a:rPr lang="sr-Latn-CS"/>
              <a:pPr>
                <a:defRPr/>
              </a:pPr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977AED-56AB-4830-9B14-93BEDF20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4F3B4E-D367-41F9-BD75-45552469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380B4E-257F-47DA-A635-8A6356CD910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0163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60BDA0-3083-44B7-B384-F4B42BCC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B80D1A2-3922-4E8A-95BC-67417C1A42E7}" type="datetimeFigureOut">
              <a:rPr lang="sr-Latn-CS"/>
              <a:pPr>
                <a:defRPr/>
              </a:pPr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80E5FB-D1D3-4D86-B60E-05F420EB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28192A-BBE0-43C5-8E50-647C97C0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E579E7-B839-4B22-B215-6195EE0735B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5692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839454-DA66-4DC2-972B-B17E6323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FBCE5A-FE73-4357-837A-BE61F9C8E4E8}" type="datetimeFigureOut">
              <a:rPr lang="sr-Latn-CS"/>
              <a:pPr>
                <a:defRPr/>
              </a:pPr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E09F695-F57A-458D-B035-48227117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061AF7E-73CF-4AA1-973F-1DB6708C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823011-468E-4DB6-A5A9-11BA1914FEB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1476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1EACDB0-44F0-478D-A09E-A236858B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DFFDCA-4E13-4626-88DE-A033026F5862}" type="datetimeFigureOut">
              <a:rPr lang="sr-Latn-CS"/>
              <a:pPr>
                <a:defRPr/>
              </a:pPr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920EBCD-2817-43E5-A379-6F9AB38B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B77D2D2-435B-40C6-8813-9699CF7F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93BCD7-1257-4875-B431-C6F1C5471B9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8923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ABFE24F3-8805-4527-B441-36A899AF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5085B5-3855-435F-B63C-A07FC02FCA4B}" type="datetimeFigureOut">
              <a:rPr lang="sr-Latn-CS"/>
              <a:pPr>
                <a:defRPr/>
              </a:pPr>
              <a:t>20.9.2023.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959D2923-64B3-4663-8816-F0DA4E3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26B49F06-9082-48A0-89B8-6C0ED34C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6988D3-67DF-482D-9B51-6F31961D0AD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0338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58DA6868-31CD-4C64-B5A7-83549EAF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2D24B9-7D3C-4F61-A889-C0AD687A090E}" type="datetimeFigureOut">
              <a:rPr lang="sr-Latn-CS"/>
              <a:pPr>
                <a:defRPr/>
              </a:pPr>
              <a:t>20.9.2023.</a:t>
            </a:fld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FACA49D8-9620-4D00-B51F-36EE35CB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BF0BF49C-69AA-42A8-A760-8C6E7A38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3526F-09C5-4AEA-8E95-3B9DC58DE21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8792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404F687E-BC5D-4B43-8EA2-B508F1CF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22CD2E6-56F4-4E90-BA68-E3A081A796CE}" type="datetimeFigureOut">
              <a:rPr lang="sr-Latn-CS"/>
              <a:pPr>
                <a:defRPr/>
              </a:pPr>
              <a:t>20.9.2023.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F370B00B-ED05-4273-9A4C-DF9D1826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FBFADC85-AA7C-49CF-8A5E-625E4E97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1100E-2D3C-4EB7-923F-560F3260D82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8997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0371E514-07EB-46CC-B2F0-FECC1426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0811EF2-7BF0-4385-9F8A-BF690E8F208C}" type="datetimeFigureOut">
              <a:rPr lang="sr-Latn-CS"/>
              <a:pPr>
                <a:defRPr/>
              </a:pPr>
              <a:t>20.9.2023.</a:t>
            </a:fld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70756D16-E977-4F39-BCCB-8ACDB03A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6B5BD9F2-3514-44FC-ABCD-65941767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681078-1989-4554-B8AD-C8F3A14C6A1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8153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FA3FE42F-E16E-4536-81D7-DC897977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762FF22-4C63-438B-B76A-31177BDB6BFE}" type="datetimeFigureOut">
              <a:rPr lang="sr-Latn-CS"/>
              <a:pPr>
                <a:defRPr/>
              </a:pPr>
              <a:t>20.9.2023.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D49C505F-7F70-4B5D-BEDE-9DAD2526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3FC9907C-70A3-47B0-AF29-3D09DA2C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4BD370-8D9E-4E28-96EB-D629FD0C3B7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5943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CFBB05E5-A679-4F22-ABE9-6A55FD44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EE4BD5-9CBC-4620-BF31-FDC6E30084D3}" type="datetimeFigureOut">
              <a:rPr lang="sr-Latn-CS"/>
              <a:pPr>
                <a:defRPr/>
              </a:pPr>
              <a:t>20.9.2023.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4343752E-6196-4112-8274-8C42B975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F3B8B976-0D20-4FB3-BD64-8E040848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5621B8-5680-4B97-97BC-4CE66AA483B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7641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zervirano mjesto naslova 1">
            <a:extLst>
              <a:ext uri="{FF2B5EF4-FFF2-40B4-BE49-F238E27FC236}">
                <a16:creationId xmlns:a16="http://schemas.microsoft.com/office/drawing/2014/main" id="{CCE0017F-2653-4FB7-A1A5-09F9CF272E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3075" name="Rezervirano mjesto teksta 2">
            <a:extLst>
              <a:ext uri="{FF2B5EF4-FFF2-40B4-BE49-F238E27FC236}">
                <a16:creationId xmlns:a16="http://schemas.microsoft.com/office/drawing/2014/main" id="{6D428512-21F5-467B-B3EF-1EDC0FF354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AE865B-93E8-47FF-BF7B-80F584586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22ACC9-4CC9-4BFD-9ABA-DE0063B85D03}" type="datetimeFigureOut">
              <a:rPr lang="sr-Latn-CS"/>
              <a:pPr>
                <a:defRPr/>
              </a:pPr>
              <a:t>20.9.2023.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87FB7A-5A6D-4C5C-99A1-2EF472FD2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91D053-AF17-4F95-B74A-FAA63FA9F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DE7CC2-82F8-468C-8D47-91D59CF3516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3302B-65C0-4C16-B86E-7FF954B0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8" y="-2569"/>
            <a:ext cx="9160456" cy="68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jeni pravokutni oblačić 1">
            <a:extLst>
              <a:ext uri="{FF2B5EF4-FFF2-40B4-BE49-F238E27FC236}">
                <a16:creationId xmlns:a16="http://schemas.microsoft.com/office/drawing/2014/main" id="{48C2AFB6-2AFF-4836-B32A-BD0273C750B8}"/>
              </a:ext>
            </a:extLst>
          </p:cNvPr>
          <p:cNvSpPr/>
          <p:nvPr/>
        </p:nvSpPr>
        <p:spPr>
          <a:xfrm>
            <a:off x="3887924" y="3212976"/>
            <a:ext cx="1368152" cy="704438"/>
          </a:xfrm>
          <a:prstGeom prst="wedgeRoundRectCallout">
            <a:avLst>
              <a:gd name="adj1" fmla="val -225926"/>
              <a:gd name="adj2" fmla="val -587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altLang="sr-Latn-RS" sz="3600" dirty="0"/>
              <a:t>U 11</a:t>
            </a:r>
            <a:endParaRPr lang="hr-HR" altLang="sr-Latn-R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vezana slika">
            <a:extLst>
              <a:ext uri="{FF2B5EF4-FFF2-40B4-BE49-F238E27FC236}">
                <a16:creationId xmlns:a16="http://schemas.microsoft.com/office/drawing/2014/main" id="{CCC94CD4-5D15-4876-97A1-BF0105B4A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12037"/>
          <a:stretch/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81A5934-C2C1-44D3-BFC8-D0ED0E6E6660}"/>
              </a:ext>
            </a:extLst>
          </p:cNvPr>
          <p:cNvSpPr txBox="1"/>
          <p:nvPr/>
        </p:nvSpPr>
        <p:spPr>
          <a:xfrm>
            <a:off x="738031" y="1152614"/>
            <a:ext cx="35283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hr-HR" sz="2400" dirty="0"/>
              <a:t>Zašto je zajedništvo važno?</a:t>
            </a:r>
          </a:p>
          <a:p>
            <a:pPr marL="342900" indent="-3429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hr-HR" sz="2400" dirty="0"/>
              <a:t>Zašto nas vjera potiče da poštujemo i volimo druge ljude?</a:t>
            </a:r>
          </a:p>
        </p:txBody>
      </p:sp>
      <p:pic>
        <p:nvPicPr>
          <p:cNvPr id="8" name="Slika 7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CEE20E18-BD48-487C-B10B-17CCB0A86F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4501415" cy="245132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37FA479C-BBB4-4D3C-8240-3C28192B76BB}"/>
              </a:ext>
            </a:extLst>
          </p:cNvPr>
          <p:cNvSpPr/>
          <p:nvPr/>
        </p:nvSpPr>
        <p:spPr>
          <a:xfrm>
            <a:off x="611560" y="3789040"/>
            <a:ext cx="3816424" cy="2448272"/>
          </a:xfrm>
          <a:prstGeom prst="rect">
            <a:avLst/>
          </a:prstGeom>
          <a:solidFill>
            <a:srgbClr val="F9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35" y="692696"/>
            <a:ext cx="359092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4604181" y="5750616"/>
            <a:ext cx="3888432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68F70C9-9E9F-2C72-AE71-9B12315136CA}"/>
              </a:ext>
            </a:extLst>
          </p:cNvPr>
          <p:cNvSpPr txBox="1"/>
          <p:nvPr/>
        </p:nvSpPr>
        <p:spPr>
          <a:xfrm>
            <a:off x="849326" y="810253"/>
            <a:ext cx="349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Odgovori na pitanja:</a:t>
            </a:r>
          </a:p>
        </p:txBody>
      </p:sp>
    </p:spTree>
    <p:extLst>
      <p:ext uri="{BB962C8B-B14F-4D97-AF65-F5344CB8AC3E}">
        <p14:creationId xmlns:p14="http://schemas.microsoft.com/office/powerpoint/2010/main" val="4159446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11521"/>
              </p:ext>
            </p:extLst>
          </p:nvPr>
        </p:nvGraphicFramePr>
        <p:xfrm>
          <a:off x="1524000" y="1397000"/>
          <a:ext cx="6096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Bodova: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Ocjena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C780C874-0C79-2CFE-6842-31E7DD9B1AE3}"/>
              </a:ext>
            </a:extLst>
          </p:cNvPr>
          <p:cNvSpPr txBox="1"/>
          <p:nvPr/>
        </p:nvSpPr>
        <p:spPr>
          <a:xfrm>
            <a:off x="1524000" y="90872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Kad bi se to ocjenjivalo, to bi onda bila ocjena…:</a:t>
            </a:r>
          </a:p>
        </p:txBody>
      </p:sp>
    </p:spTree>
    <p:extLst>
      <p:ext uri="{BB962C8B-B14F-4D97-AF65-F5344CB8AC3E}">
        <p14:creationId xmlns:p14="http://schemas.microsoft.com/office/powerpoint/2010/main" val="28120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9E81611-A0D7-EDD6-B57A-EF97C87AB804}"/>
              </a:ext>
            </a:extLst>
          </p:cNvPr>
          <p:cNvSpPr txBox="1"/>
          <p:nvPr/>
        </p:nvSpPr>
        <p:spPr>
          <a:xfrm>
            <a:off x="2733234" y="870317"/>
            <a:ext cx="607478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+mj-lt"/>
              <a:buAutoNum type="alphaLcParenR"/>
            </a:pPr>
            <a:r>
              <a:rPr lang="hr-HR" sz="2500" dirty="0">
                <a:solidFill>
                  <a:srgbClr val="00B050"/>
                </a:solidFill>
              </a:rPr>
              <a:t>(Jesmo li mi svi „isti” ili smo ipak „različiti”?) Po čemu su ljudi međusobno različiti?</a:t>
            </a:r>
          </a:p>
          <a:p>
            <a:pPr marL="355600" indent="-355600">
              <a:buFont typeface="+mj-lt"/>
              <a:buAutoNum type="alphaLcParenR"/>
            </a:pPr>
            <a:r>
              <a:rPr lang="hr-HR" sz="2500" dirty="0">
                <a:solidFill>
                  <a:srgbClr val="00B050"/>
                </a:solidFill>
              </a:rPr>
              <a:t>Zašto nas je Bog stvorio različitima?</a:t>
            </a:r>
          </a:p>
          <a:p>
            <a:pPr marL="355600" indent="-355600">
              <a:buFont typeface="+mj-lt"/>
              <a:buAutoNum type="alphaLcParenR"/>
            </a:pPr>
            <a:r>
              <a:rPr lang="hr-HR" sz="2500" dirty="0">
                <a:solidFill>
                  <a:srgbClr val="00B050"/>
                </a:solidFill>
              </a:rPr>
              <a:t>Zašto (kažemo da) su različitosti među ljudima (uglavnom) dobre i korisne?</a:t>
            </a:r>
          </a:p>
          <a:p>
            <a:pPr marL="355600" indent="-355600">
              <a:buFont typeface="+mj-lt"/>
              <a:buAutoNum type="alphaLcParenR"/>
            </a:pPr>
            <a:r>
              <a:rPr lang="hr-HR" sz="2500" dirty="0">
                <a:solidFill>
                  <a:srgbClr val="00B050"/>
                </a:solidFill>
              </a:rPr>
              <a:t>Mogu li različitosti među ljudima donijeti i probleme? Kako? Zašto?</a:t>
            </a:r>
          </a:p>
          <a:p>
            <a:pPr marL="355600" indent="-355600">
              <a:buFont typeface="+mj-lt"/>
              <a:buAutoNum type="alphaLcParenR"/>
            </a:pPr>
            <a:r>
              <a:rPr lang="hr-HR" sz="2500" dirty="0">
                <a:solidFill>
                  <a:srgbClr val="00B050"/>
                </a:solidFill>
              </a:rPr>
              <a:t>Zašto se neki ljudi boje „drukčijih” ljudi?</a:t>
            </a:r>
          </a:p>
          <a:p>
            <a:pPr marL="355600" indent="-355600">
              <a:buFont typeface="+mj-lt"/>
              <a:buAutoNum type="arabicParenR"/>
            </a:pPr>
            <a:r>
              <a:rPr lang="hr-HR" sz="2500" dirty="0">
                <a:solidFill>
                  <a:srgbClr val="C00000"/>
                </a:solidFill>
              </a:rPr>
              <a:t>Objasni zašto je dijalog bolji od diskriminacije.</a:t>
            </a:r>
          </a:p>
          <a:p>
            <a:pPr marL="355600" indent="-355600">
              <a:buFont typeface="+mj-lt"/>
              <a:buAutoNum type="arabicParenR"/>
            </a:pPr>
            <a:r>
              <a:rPr lang="hr-HR" sz="2500" dirty="0">
                <a:solidFill>
                  <a:srgbClr val="C00000"/>
                </a:solidFill>
              </a:rPr>
              <a:t>Što Bog očekuje od nas kako se trebamo ponašati prema našim bližnjima (koji su često „drukčiji” od nas)?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4D4E42F-84AA-5277-CBC4-684DEBAA5131}"/>
              </a:ext>
            </a:extLst>
          </p:cNvPr>
          <p:cNvSpPr txBox="1"/>
          <p:nvPr/>
        </p:nvSpPr>
        <p:spPr>
          <a:xfrm>
            <a:off x="2745686" y="124539"/>
            <a:ext cx="5817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3600" b="1" dirty="0">
                <a:latin typeface="Segoe Script" panose="030B0504020000000003" pitchFamily="66" charset="0"/>
                <a:cs typeface="Arial" charset="0"/>
              </a:rPr>
              <a:t>Različitost</a:t>
            </a:r>
            <a:r>
              <a:rPr lang="hr-HR" sz="3600" b="1" dirty="0">
                <a:latin typeface="Arial" charset="0"/>
                <a:cs typeface="Arial" charset="0"/>
              </a:rPr>
              <a:t> </a:t>
            </a:r>
            <a:r>
              <a:rPr lang="hr-HR" sz="3200" b="1" dirty="0">
                <a:latin typeface="Arial" charset="0"/>
                <a:cs typeface="Arial" charset="0"/>
              </a:rPr>
              <a:t>i prihvaćanje</a:t>
            </a:r>
            <a:endParaRPr lang="hr-HR" sz="3600" b="1" dirty="0">
              <a:solidFill>
                <a:srgbClr val="1F497D">
                  <a:lumMod val="75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5C70F0C4-5911-481F-33CB-4B59A0B72BC7}"/>
              </a:ext>
            </a:extLst>
          </p:cNvPr>
          <p:cNvSpPr/>
          <p:nvPr/>
        </p:nvSpPr>
        <p:spPr>
          <a:xfrm>
            <a:off x="0" y="0"/>
            <a:ext cx="24837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esna vitičasta zagrada 4">
            <a:extLst>
              <a:ext uri="{FF2B5EF4-FFF2-40B4-BE49-F238E27FC236}">
                <a16:creationId xmlns:a16="http://schemas.microsoft.com/office/drawing/2014/main" id="{4007C57C-7BF0-BB22-8006-E95259B72E75}"/>
              </a:ext>
            </a:extLst>
          </p:cNvPr>
          <p:cNvSpPr/>
          <p:nvPr/>
        </p:nvSpPr>
        <p:spPr>
          <a:xfrm rot="10800000">
            <a:off x="1453393" y="920485"/>
            <a:ext cx="749206" cy="5760119"/>
          </a:xfrm>
          <a:prstGeom prst="rightBrace">
            <a:avLst>
              <a:gd name="adj1" fmla="val 43665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19D57C1-86F8-A36A-2687-0A3B32B22128}"/>
              </a:ext>
            </a:extLst>
          </p:cNvPr>
          <p:cNvSpPr txBox="1"/>
          <p:nvPr/>
        </p:nvSpPr>
        <p:spPr>
          <a:xfrm>
            <a:off x="119735" y="0"/>
            <a:ext cx="151216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chemeClr val="bg1"/>
                </a:solidFill>
              </a:rPr>
              <a:t>U bilježnicu odgovori samo na  </a:t>
            </a:r>
            <a:br>
              <a:rPr lang="hr-HR" sz="2000" i="1" dirty="0">
                <a:solidFill>
                  <a:schemeClr val="bg1"/>
                </a:solidFill>
              </a:rPr>
            </a:br>
            <a:r>
              <a:rPr lang="hr-HR" sz="2000" i="1" u="sng" dirty="0">
                <a:solidFill>
                  <a:schemeClr val="bg1"/>
                </a:solidFill>
              </a:rPr>
              <a:t>2 zelena pitanja po izboru</a:t>
            </a:r>
            <a:br>
              <a:rPr lang="hr-HR" sz="2000" i="1" dirty="0">
                <a:solidFill>
                  <a:schemeClr val="bg1"/>
                </a:solidFill>
              </a:rPr>
            </a:br>
            <a:r>
              <a:rPr lang="hr-HR" sz="2000" i="1" dirty="0">
                <a:solidFill>
                  <a:schemeClr val="bg1"/>
                </a:solidFill>
              </a:rPr>
              <a:t>i </a:t>
            </a:r>
            <a:r>
              <a:rPr lang="hr-HR" sz="2000" i="1" u="sng" dirty="0">
                <a:solidFill>
                  <a:schemeClr val="bg1"/>
                </a:solidFill>
              </a:rPr>
              <a:t>obavezno</a:t>
            </a:r>
            <a:r>
              <a:rPr lang="hr-HR" sz="2000" i="1" dirty="0">
                <a:solidFill>
                  <a:schemeClr val="bg1"/>
                </a:solidFill>
              </a:rPr>
              <a:t> </a:t>
            </a:r>
            <a:r>
              <a:rPr lang="hr-HR" sz="2000" i="1" u="sng" dirty="0">
                <a:solidFill>
                  <a:schemeClr val="bg1"/>
                </a:solidFill>
              </a:rPr>
              <a:t>na obadva crvena</a:t>
            </a:r>
            <a:r>
              <a:rPr lang="hr-HR" sz="2000" i="1" dirty="0">
                <a:solidFill>
                  <a:schemeClr val="bg1"/>
                </a:solidFill>
              </a:rPr>
              <a:t> pitanja.</a:t>
            </a:r>
          </a:p>
          <a:p>
            <a:r>
              <a:rPr lang="hr-HR" sz="2000" i="1" dirty="0">
                <a:solidFill>
                  <a:schemeClr val="bg1"/>
                </a:solidFill>
              </a:rPr>
              <a:t>Prepiši pitanja i odgovori. </a:t>
            </a:r>
            <a:br>
              <a:rPr lang="hr-HR" sz="2000" i="1" dirty="0">
                <a:solidFill>
                  <a:schemeClr val="bg1"/>
                </a:solidFill>
              </a:rPr>
            </a:br>
            <a:r>
              <a:rPr lang="hr-HR" sz="2000" i="1" dirty="0">
                <a:solidFill>
                  <a:schemeClr val="bg1"/>
                </a:solidFill>
              </a:rPr>
              <a:t>A ako ne prepišeš pitanja, onda trebaš odgovoriti na pitanja  „cjelovitom rečenicom”.</a:t>
            </a:r>
          </a:p>
        </p:txBody>
      </p:sp>
    </p:spTree>
    <p:extLst>
      <p:ext uri="{BB962C8B-B14F-4D97-AF65-F5344CB8AC3E}">
        <p14:creationId xmlns:p14="http://schemas.microsoft.com/office/powerpoint/2010/main" val="3906463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E4063B-09F4-4BCA-ABF8-F06959C80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34645"/>
            <a:ext cx="8413750" cy="158345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sz="4800" b="1" dirty="0">
                <a:solidFill>
                  <a:schemeClr val="accent3">
                    <a:lumMod val="50000"/>
                  </a:schemeClr>
                </a:solidFill>
              </a:rPr>
              <a:t>DZ+: </a:t>
            </a:r>
            <a:r>
              <a:rPr lang="pl-PL" sz="4400" dirty="0"/>
              <a:t>za sljedeći sat vjeronauka: </a:t>
            </a:r>
            <a:br>
              <a:rPr lang="pl-PL" sz="4400" dirty="0"/>
            </a:br>
            <a:r>
              <a:rPr lang="pl-PL" sz="4400" dirty="0"/>
              <a:t>donijeti </a:t>
            </a:r>
            <a:r>
              <a:rPr lang="pl-PL" sz="4400" b="1" dirty="0">
                <a:solidFill>
                  <a:schemeClr val="tx2">
                    <a:lumMod val="75000"/>
                  </a:schemeClr>
                </a:solidFill>
              </a:rPr>
              <a:t>Bonton</a:t>
            </a:r>
            <a:r>
              <a:rPr lang="pl-PL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4400" dirty="0"/>
              <a:t>i pokazati u razredu</a:t>
            </a:r>
            <a:endParaRPr lang="en-US" sz="4800" dirty="0"/>
          </a:p>
        </p:txBody>
      </p:sp>
      <p:pic>
        <p:nvPicPr>
          <p:cNvPr id="20483" name="Picture 2" descr="Slikovni rezultat za bonton knjiga">
            <a:extLst>
              <a:ext uri="{FF2B5EF4-FFF2-40B4-BE49-F238E27FC236}">
                <a16:creationId xmlns:a16="http://schemas.microsoft.com/office/drawing/2014/main" id="{A7EBA16E-B862-4A52-A85E-4F55DD21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19" y="1657543"/>
            <a:ext cx="3498065" cy="50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Bonton engl by Kreativni centar - Issuu">
            <a:extLst>
              <a:ext uri="{FF2B5EF4-FFF2-40B4-BE49-F238E27FC236}">
                <a16:creationId xmlns:a16="http://schemas.microsoft.com/office/drawing/2014/main" id="{F05371C4-7341-8F2D-3AA3-568EEF797E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57EB7C1-E683-B5F8-2201-B13777E57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31" y="1628447"/>
            <a:ext cx="3504110" cy="50313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7AF8821F-015A-4D45-A508-83E1F72AB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5" y="404664"/>
            <a:ext cx="8784463" cy="4176708"/>
          </a:xfrm>
          <a:prstGeom prst="rect">
            <a:avLst/>
          </a:prstGeom>
        </p:spPr>
      </p:pic>
      <p:pic>
        <p:nvPicPr>
          <p:cNvPr id="8" name="Hosana - 06 - Mir bio s tobom">
            <a:hlinkClick r:id="" action="ppaction://media"/>
            <a:extLst>
              <a:ext uri="{FF2B5EF4-FFF2-40B4-BE49-F238E27FC236}">
                <a16:creationId xmlns:a16="http://schemas.microsoft.com/office/drawing/2014/main" id="{4D46407B-A63E-4AEA-8660-95BEAA2C5C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84638" y="5157192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721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vezana slika">
            <a:extLst>
              <a:ext uri="{FF2B5EF4-FFF2-40B4-BE49-F238E27FC236}">
                <a16:creationId xmlns:a16="http://schemas.microsoft.com/office/drawing/2014/main" id="{01C28CAA-E3E5-488D-ADED-BFB344D9D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12037"/>
          <a:stretch/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E2574B3-77C3-404D-8D4B-A36AAD129F65}"/>
              </a:ext>
            </a:extLst>
          </p:cNvPr>
          <p:cNvSpPr txBox="1"/>
          <p:nvPr/>
        </p:nvSpPr>
        <p:spPr>
          <a:xfrm>
            <a:off x="2987824" y="263691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sr-Latn-RS" sz="1800" dirty="0">
                <a:solidFill>
                  <a:srgbClr val="FF0000"/>
                </a:solidFill>
              </a:rPr>
              <a:t>Otvori u bilježnici </a:t>
            </a:r>
            <a:br>
              <a:rPr lang="hr-HR" altLang="sr-Latn-RS" sz="1800" dirty="0">
                <a:solidFill>
                  <a:srgbClr val="FF0000"/>
                </a:solidFill>
              </a:rPr>
            </a:br>
            <a:r>
              <a:rPr lang="hr-HR" altLang="sr-Latn-RS" sz="1800" dirty="0">
                <a:solidFill>
                  <a:srgbClr val="FF0000"/>
                </a:solidFill>
              </a:rPr>
              <a:t>gdje imaš </a:t>
            </a:r>
            <a:br>
              <a:rPr lang="hr-HR" altLang="sr-Latn-RS" sz="1800" dirty="0">
                <a:solidFill>
                  <a:srgbClr val="FF0000"/>
                </a:solidFill>
              </a:rPr>
            </a:br>
            <a:r>
              <a:rPr lang="hr-HR" altLang="sr-Latn-RS" sz="1800" dirty="0">
                <a:solidFill>
                  <a:srgbClr val="FF0000"/>
                </a:solidFill>
              </a:rPr>
              <a:t>2 prazne strane!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2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Povezana slika">
            <a:extLst>
              <a:ext uri="{FF2B5EF4-FFF2-40B4-BE49-F238E27FC236}">
                <a16:creationId xmlns:a16="http://schemas.microsoft.com/office/drawing/2014/main" id="{02C470E2-285B-4E70-BD32-91546BB81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12037"/>
          <a:stretch/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</p:spPr>
      </p:pic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6DEF3F19-D9D9-401C-891F-9BFE48EFC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063768"/>
              </p:ext>
            </p:extLst>
          </p:nvPr>
        </p:nvGraphicFramePr>
        <p:xfrm>
          <a:off x="791580" y="1844824"/>
          <a:ext cx="7560840" cy="3097270"/>
        </p:xfrm>
        <a:graphic>
          <a:graphicData uri="http://schemas.openxmlformats.org/drawingml/2006/table">
            <a:tbl>
              <a:tblPr/>
              <a:tblGrid>
                <a:gridCol w="236781">
                  <a:extLst>
                    <a:ext uri="{9D8B030D-6E8A-4147-A177-3AD203B41FA5}">
                      <a16:colId xmlns:a16="http://schemas.microsoft.com/office/drawing/2014/main" val="2796889101"/>
                    </a:ext>
                  </a:extLst>
                </a:gridCol>
                <a:gridCol w="3422558">
                  <a:extLst>
                    <a:ext uri="{9D8B030D-6E8A-4147-A177-3AD203B41FA5}">
                      <a16:colId xmlns:a16="http://schemas.microsoft.com/office/drawing/2014/main" val="793289644"/>
                    </a:ext>
                  </a:extLst>
                </a:gridCol>
                <a:gridCol w="242162">
                  <a:extLst>
                    <a:ext uri="{9D8B030D-6E8A-4147-A177-3AD203B41FA5}">
                      <a16:colId xmlns:a16="http://schemas.microsoft.com/office/drawing/2014/main" val="2681229812"/>
                    </a:ext>
                  </a:extLst>
                </a:gridCol>
                <a:gridCol w="236781">
                  <a:extLst>
                    <a:ext uri="{9D8B030D-6E8A-4147-A177-3AD203B41FA5}">
                      <a16:colId xmlns:a16="http://schemas.microsoft.com/office/drawing/2014/main" val="2322061362"/>
                    </a:ext>
                  </a:extLst>
                </a:gridCol>
                <a:gridCol w="3422558">
                  <a:extLst>
                    <a:ext uri="{9D8B030D-6E8A-4147-A177-3AD203B41FA5}">
                      <a16:colId xmlns:a16="http://schemas.microsoft.com/office/drawing/2014/main" val="2616187085"/>
                    </a:ext>
                  </a:extLst>
                </a:gridCol>
              </a:tblGrid>
              <a:tr h="83599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čemu sam ja „poseban/na”, različit/a od drugih?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 li ta „posebnost” dobra? Zašto? Treba li što mijenjati?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438115"/>
                  </a:ext>
                </a:extLst>
              </a:tr>
              <a:tr h="398093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025133"/>
                  </a:ext>
                </a:extLst>
              </a:tr>
              <a:tr h="398093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441493"/>
                  </a:ext>
                </a:extLst>
              </a:tr>
              <a:tr h="398093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226389"/>
                  </a:ext>
                </a:extLst>
              </a:tr>
              <a:tr h="398093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574311"/>
                  </a:ext>
                </a:extLst>
              </a:tr>
              <a:tr h="398093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23123"/>
                  </a:ext>
                </a:extLst>
              </a:tr>
            </a:tbl>
          </a:graphicData>
        </a:graphic>
      </p:graphicFrame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775368C7-9A7D-4615-BDE4-31D146F507CD}"/>
              </a:ext>
            </a:extLst>
          </p:cNvPr>
          <p:cNvGraphicFramePr>
            <a:graphicFrameLocks noGrp="1"/>
          </p:cNvGraphicFramePr>
          <p:nvPr/>
        </p:nvGraphicFramePr>
        <p:xfrm>
          <a:off x="755576" y="5157192"/>
          <a:ext cx="7560840" cy="1106805"/>
        </p:xfrm>
        <a:graphic>
          <a:graphicData uri="http://schemas.openxmlformats.org/drawingml/2006/table">
            <a:tbl>
              <a:tblPr/>
              <a:tblGrid>
                <a:gridCol w="3659339">
                  <a:extLst>
                    <a:ext uri="{9D8B030D-6E8A-4147-A177-3AD203B41FA5}">
                      <a16:colId xmlns:a16="http://schemas.microsoft.com/office/drawing/2014/main" val="2586820608"/>
                    </a:ext>
                  </a:extLst>
                </a:gridCol>
                <a:gridCol w="242162">
                  <a:extLst>
                    <a:ext uri="{9D8B030D-6E8A-4147-A177-3AD203B41FA5}">
                      <a16:colId xmlns:a16="http://schemas.microsoft.com/office/drawing/2014/main" val="2214025634"/>
                    </a:ext>
                  </a:extLst>
                </a:gridCol>
                <a:gridCol w="3659339">
                  <a:extLst>
                    <a:ext uri="{9D8B030D-6E8A-4147-A177-3AD203B41FA5}">
                      <a16:colId xmlns:a16="http://schemas.microsoft.com/office/drawing/2014/main" val="300038094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Ovo pišeš na LIJEVOJ stranici otvorene bilježnice. Ovo popunjava vlasnik bilježnice!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 DESNOJ stranici otvorene bilježnice ovo popunjava prijatelj-</a:t>
                      </a:r>
                      <a:r>
                        <a:rPr lang="hr-HR" sz="2400" b="0" i="1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!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110"/>
                  </a:ext>
                </a:extLst>
              </a:tr>
            </a:tbl>
          </a:graphicData>
        </a:graphic>
      </p:graphicFrame>
      <p:sp>
        <p:nvSpPr>
          <p:cNvPr id="5" name="Pravokutnik 4">
            <a:extLst>
              <a:ext uri="{FF2B5EF4-FFF2-40B4-BE49-F238E27FC236}">
                <a16:creationId xmlns:a16="http://schemas.microsoft.com/office/drawing/2014/main" id="{C85938D2-CBF5-4D30-827F-982A4B02C723}"/>
              </a:ext>
            </a:extLst>
          </p:cNvPr>
          <p:cNvSpPr/>
          <p:nvPr/>
        </p:nvSpPr>
        <p:spPr>
          <a:xfrm>
            <a:off x="4572000" y="1700808"/>
            <a:ext cx="3816424" cy="4608512"/>
          </a:xfrm>
          <a:prstGeom prst="rect">
            <a:avLst/>
          </a:prstGeom>
          <a:solidFill>
            <a:srgbClr val="F9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BB2B374-9EDE-41CF-A56E-905121CE6E40}"/>
              </a:ext>
            </a:extLst>
          </p:cNvPr>
          <p:cNvSpPr txBox="1"/>
          <p:nvPr/>
        </p:nvSpPr>
        <p:spPr>
          <a:xfrm>
            <a:off x="780145" y="836712"/>
            <a:ext cx="7344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3200" dirty="0">
                <a:latin typeface="Arial" charset="0"/>
                <a:cs typeface="Arial" charset="0"/>
              </a:rPr>
              <a:t>Različitost i prihvaćanje</a:t>
            </a:r>
            <a:endParaRPr lang="hr-HR" sz="3200" b="1" dirty="0">
              <a:solidFill>
                <a:srgbClr val="1F497D">
                  <a:lumMod val="75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9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Povezana slika">
            <a:extLst>
              <a:ext uri="{FF2B5EF4-FFF2-40B4-BE49-F238E27FC236}">
                <a16:creationId xmlns:a16="http://schemas.microsoft.com/office/drawing/2014/main" id="{02C470E2-285B-4E70-BD32-91546BB81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12037"/>
          <a:stretch/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</p:spPr>
      </p:pic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6DEF3F19-D9D9-401C-891F-9BFE48EFC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47078"/>
              </p:ext>
            </p:extLst>
          </p:nvPr>
        </p:nvGraphicFramePr>
        <p:xfrm>
          <a:off x="791580" y="1844824"/>
          <a:ext cx="7560840" cy="3097270"/>
        </p:xfrm>
        <a:graphic>
          <a:graphicData uri="http://schemas.openxmlformats.org/drawingml/2006/table">
            <a:tbl>
              <a:tblPr/>
              <a:tblGrid>
                <a:gridCol w="236781">
                  <a:extLst>
                    <a:ext uri="{9D8B030D-6E8A-4147-A177-3AD203B41FA5}">
                      <a16:colId xmlns:a16="http://schemas.microsoft.com/office/drawing/2014/main" val="2796889101"/>
                    </a:ext>
                  </a:extLst>
                </a:gridCol>
                <a:gridCol w="3422558">
                  <a:extLst>
                    <a:ext uri="{9D8B030D-6E8A-4147-A177-3AD203B41FA5}">
                      <a16:colId xmlns:a16="http://schemas.microsoft.com/office/drawing/2014/main" val="793289644"/>
                    </a:ext>
                  </a:extLst>
                </a:gridCol>
                <a:gridCol w="242162">
                  <a:extLst>
                    <a:ext uri="{9D8B030D-6E8A-4147-A177-3AD203B41FA5}">
                      <a16:colId xmlns:a16="http://schemas.microsoft.com/office/drawing/2014/main" val="2681229812"/>
                    </a:ext>
                  </a:extLst>
                </a:gridCol>
                <a:gridCol w="236781">
                  <a:extLst>
                    <a:ext uri="{9D8B030D-6E8A-4147-A177-3AD203B41FA5}">
                      <a16:colId xmlns:a16="http://schemas.microsoft.com/office/drawing/2014/main" val="2322061362"/>
                    </a:ext>
                  </a:extLst>
                </a:gridCol>
                <a:gridCol w="3422558">
                  <a:extLst>
                    <a:ext uri="{9D8B030D-6E8A-4147-A177-3AD203B41FA5}">
                      <a16:colId xmlns:a16="http://schemas.microsoft.com/office/drawing/2014/main" val="2616187085"/>
                    </a:ext>
                  </a:extLst>
                </a:gridCol>
              </a:tblGrid>
              <a:tr h="83599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čemu sam ja „poseban/na”, različit/a od drugih?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 li ta „posebnost” dobra? Zašto? Treba li što mijenjati?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438115"/>
                  </a:ext>
                </a:extLst>
              </a:tr>
              <a:tr h="398093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025133"/>
                  </a:ext>
                </a:extLst>
              </a:tr>
              <a:tr h="398093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441493"/>
                  </a:ext>
                </a:extLst>
              </a:tr>
              <a:tr h="398093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226389"/>
                  </a:ext>
                </a:extLst>
              </a:tr>
              <a:tr h="398093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574311"/>
                  </a:ext>
                </a:extLst>
              </a:tr>
              <a:tr h="398093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23123"/>
                  </a:ext>
                </a:extLst>
              </a:tr>
            </a:tbl>
          </a:graphicData>
        </a:graphic>
      </p:graphicFrame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775368C7-9A7D-4615-BDE4-31D146F50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345331"/>
              </p:ext>
            </p:extLst>
          </p:nvPr>
        </p:nvGraphicFramePr>
        <p:xfrm>
          <a:off x="755576" y="5157192"/>
          <a:ext cx="7560840" cy="1106805"/>
        </p:xfrm>
        <a:graphic>
          <a:graphicData uri="http://schemas.openxmlformats.org/drawingml/2006/table">
            <a:tbl>
              <a:tblPr/>
              <a:tblGrid>
                <a:gridCol w="3659339">
                  <a:extLst>
                    <a:ext uri="{9D8B030D-6E8A-4147-A177-3AD203B41FA5}">
                      <a16:colId xmlns:a16="http://schemas.microsoft.com/office/drawing/2014/main" val="2586820608"/>
                    </a:ext>
                  </a:extLst>
                </a:gridCol>
                <a:gridCol w="242162">
                  <a:extLst>
                    <a:ext uri="{9D8B030D-6E8A-4147-A177-3AD203B41FA5}">
                      <a16:colId xmlns:a16="http://schemas.microsoft.com/office/drawing/2014/main" val="2214025634"/>
                    </a:ext>
                  </a:extLst>
                </a:gridCol>
                <a:gridCol w="3659339">
                  <a:extLst>
                    <a:ext uri="{9D8B030D-6E8A-4147-A177-3AD203B41FA5}">
                      <a16:colId xmlns:a16="http://schemas.microsoft.com/office/drawing/2014/main" val="300038094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Ovo pišeš na LIJEVOJ stranici otvorene bilježnice. Ovo popunjava vlasnik bilježnice!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 DESNOJ stranici otvorene bilježnice ovo popunjava prijatelj-</a:t>
                      </a:r>
                      <a:r>
                        <a:rPr lang="hr-HR" sz="2400" b="0" i="1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!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110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0BB2B374-9EDE-41CF-A56E-905121CE6E40}"/>
              </a:ext>
            </a:extLst>
          </p:cNvPr>
          <p:cNvSpPr txBox="1"/>
          <p:nvPr/>
        </p:nvSpPr>
        <p:spPr>
          <a:xfrm>
            <a:off x="778024" y="836712"/>
            <a:ext cx="7344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3200" dirty="0">
                <a:latin typeface="Arial" charset="0"/>
                <a:cs typeface="Arial" charset="0"/>
              </a:rPr>
              <a:t>Različitost i prihvaćanje</a:t>
            </a:r>
            <a:endParaRPr lang="hr-HR" sz="3200" b="1" dirty="0">
              <a:solidFill>
                <a:srgbClr val="1F497D">
                  <a:lumMod val="75000"/>
                </a:srgb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323820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vezana slika">
            <a:extLst>
              <a:ext uri="{FF2B5EF4-FFF2-40B4-BE49-F238E27FC236}">
                <a16:creationId xmlns:a16="http://schemas.microsoft.com/office/drawing/2014/main" id="{CCC94CD4-5D15-4876-97A1-BF0105B4A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12037"/>
          <a:stretch/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806F277A-E35B-4982-A031-E9FA4175D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54790"/>
              </p:ext>
            </p:extLst>
          </p:nvPr>
        </p:nvGraphicFramePr>
        <p:xfrm>
          <a:off x="755577" y="1556792"/>
          <a:ext cx="7560839" cy="3200551"/>
        </p:xfrm>
        <a:graphic>
          <a:graphicData uri="http://schemas.openxmlformats.org/drawingml/2006/table">
            <a:tbl>
              <a:tblPr firstRow="1" bandRow="1"/>
              <a:tblGrid>
                <a:gridCol w="236782">
                  <a:extLst>
                    <a:ext uri="{9D8B030D-6E8A-4147-A177-3AD203B41FA5}">
                      <a16:colId xmlns:a16="http://schemas.microsoft.com/office/drawing/2014/main" val="3342100334"/>
                    </a:ext>
                  </a:extLst>
                </a:gridCol>
                <a:gridCol w="3422557">
                  <a:extLst>
                    <a:ext uri="{9D8B030D-6E8A-4147-A177-3AD203B41FA5}">
                      <a16:colId xmlns:a16="http://schemas.microsoft.com/office/drawing/2014/main" val="2394308447"/>
                    </a:ext>
                  </a:extLst>
                </a:gridCol>
                <a:gridCol w="242161">
                  <a:extLst>
                    <a:ext uri="{9D8B030D-6E8A-4147-A177-3AD203B41FA5}">
                      <a16:colId xmlns:a16="http://schemas.microsoft.com/office/drawing/2014/main" val="2781903920"/>
                    </a:ext>
                  </a:extLst>
                </a:gridCol>
                <a:gridCol w="236782">
                  <a:extLst>
                    <a:ext uri="{9D8B030D-6E8A-4147-A177-3AD203B41FA5}">
                      <a16:colId xmlns:a16="http://schemas.microsoft.com/office/drawing/2014/main" val="1809029204"/>
                    </a:ext>
                  </a:extLst>
                </a:gridCol>
                <a:gridCol w="3422557">
                  <a:extLst>
                    <a:ext uri="{9D8B030D-6E8A-4147-A177-3AD203B41FA5}">
                      <a16:colId xmlns:a16="http://schemas.microsoft.com/office/drawing/2014/main" val="3932305280"/>
                    </a:ext>
                  </a:extLst>
                </a:gridCol>
              </a:tblGrid>
              <a:tr h="94664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čemu sam sličan/na drugim ljudima?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Može li nas ta osobina povezivati? Kako?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237657"/>
                  </a:ext>
                </a:extLst>
              </a:tr>
              <a:tr h="450782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773223"/>
                  </a:ext>
                </a:extLst>
              </a:tr>
              <a:tr h="450782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645028"/>
                  </a:ext>
                </a:extLst>
              </a:tr>
              <a:tr h="450782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354132"/>
                  </a:ext>
                </a:extLst>
              </a:tr>
              <a:tr h="450782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505447"/>
                  </a:ext>
                </a:extLst>
              </a:tr>
              <a:tr h="450782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16393"/>
                  </a:ext>
                </a:extLst>
              </a:tr>
            </a:tbl>
          </a:graphicData>
        </a:graphic>
      </p:graphicFrame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2B54D40C-F680-405C-948D-565D058E01BB}"/>
              </a:ext>
            </a:extLst>
          </p:cNvPr>
          <p:cNvGraphicFramePr>
            <a:graphicFrameLocks noGrp="1"/>
          </p:cNvGraphicFramePr>
          <p:nvPr/>
        </p:nvGraphicFramePr>
        <p:xfrm>
          <a:off x="755576" y="5157192"/>
          <a:ext cx="7560840" cy="1106805"/>
        </p:xfrm>
        <a:graphic>
          <a:graphicData uri="http://schemas.openxmlformats.org/drawingml/2006/table">
            <a:tbl>
              <a:tblPr/>
              <a:tblGrid>
                <a:gridCol w="3659339">
                  <a:extLst>
                    <a:ext uri="{9D8B030D-6E8A-4147-A177-3AD203B41FA5}">
                      <a16:colId xmlns:a16="http://schemas.microsoft.com/office/drawing/2014/main" val="2586820608"/>
                    </a:ext>
                  </a:extLst>
                </a:gridCol>
                <a:gridCol w="242162">
                  <a:extLst>
                    <a:ext uri="{9D8B030D-6E8A-4147-A177-3AD203B41FA5}">
                      <a16:colId xmlns:a16="http://schemas.microsoft.com/office/drawing/2014/main" val="2214025634"/>
                    </a:ext>
                  </a:extLst>
                </a:gridCol>
                <a:gridCol w="3659339">
                  <a:extLst>
                    <a:ext uri="{9D8B030D-6E8A-4147-A177-3AD203B41FA5}">
                      <a16:colId xmlns:a16="http://schemas.microsoft.com/office/drawing/2014/main" val="300038094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Ovo pišeš na LIJEVOJ stranici otvorene bilježnice. Ovo popunjava vlasnik bilježnice!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 DESNOJ stranici otvorene bilježnice ovo popunjava prijatelj-</a:t>
                      </a:r>
                      <a:r>
                        <a:rPr lang="hr-HR" sz="2400" b="0" i="1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!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110"/>
                  </a:ext>
                </a:extLst>
              </a:tr>
            </a:tbl>
          </a:graphicData>
        </a:graphic>
      </p:graphicFrame>
      <p:sp>
        <p:nvSpPr>
          <p:cNvPr id="5" name="Pravokutnik 4">
            <a:extLst>
              <a:ext uri="{FF2B5EF4-FFF2-40B4-BE49-F238E27FC236}">
                <a16:creationId xmlns:a16="http://schemas.microsoft.com/office/drawing/2014/main" id="{37FA479C-BBB4-4D3C-8240-3C28192B76BB}"/>
              </a:ext>
            </a:extLst>
          </p:cNvPr>
          <p:cNvSpPr/>
          <p:nvPr/>
        </p:nvSpPr>
        <p:spPr>
          <a:xfrm>
            <a:off x="4499992" y="1340768"/>
            <a:ext cx="3816424" cy="4968552"/>
          </a:xfrm>
          <a:prstGeom prst="rect">
            <a:avLst/>
          </a:prstGeom>
          <a:solidFill>
            <a:srgbClr val="F9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73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vezana slika">
            <a:extLst>
              <a:ext uri="{FF2B5EF4-FFF2-40B4-BE49-F238E27FC236}">
                <a16:creationId xmlns:a16="http://schemas.microsoft.com/office/drawing/2014/main" id="{CCC94CD4-5D15-4876-97A1-BF0105B4A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12037"/>
          <a:stretch/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806F277A-E35B-4982-A031-E9FA4175D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856439"/>
              </p:ext>
            </p:extLst>
          </p:nvPr>
        </p:nvGraphicFramePr>
        <p:xfrm>
          <a:off x="755577" y="1556792"/>
          <a:ext cx="7560839" cy="3200551"/>
        </p:xfrm>
        <a:graphic>
          <a:graphicData uri="http://schemas.openxmlformats.org/drawingml/2006/table">
            <a:tbl>
              <a:tblPr firstRow="1" bandRow="1"/>
              <a:tblGrid>
                <a:gridCol w="236782">
                  <a:extLst>
                    <a:ext uri="{9D8B030D-6E8A-4147-A177-3AD203B41FA5}">
                      <a16:colId xmlns:a16="http://schemas.microsoft.com/office/drawing/2014/main" val="3342100334"/>
                    </a:ext>
                  </a:extLst>
                </a:gridCol>
                <a:gridCol w="3422557">
                  <a:extLst>
                    <a:ext uri="{9D8B030D-6E8A-4147-A177-3AD203B41FA5}">
                      <a16:colId xmlns:a16="http://schemas.microsoft.com/office/drawing/2014/main" val="2394308447"/>
                    </a:ext>
                  </a:extLst>
                </a:gridCol>
                <a:gridCol w="242161">
                  <a:extLst>
                    <a:ext uri="{9D8B030D-6E8A-4147-A177-3AD203B41FA5}">
                      <a16:colId xmlns:a16="http://schemas.microsoft.com/office/drawing/2014/main" val="2781903920"/>
                    </a:ext>
                  </a:extLst>
                </a:gridCol>
                <a:gridCol w="236782">
                  <a:extLst>
                    <a:ext uri="{9D8B030D-6E8A-4147-A177-3AD203B41FA5}">
                      <a16:colId xmlns:a16="http://schemas.microsoft.com/office/drawing/2014/main" val="1809029204"/>
                    </a:ext>
                  </a:extLst>
                </a:gridCol>
                <a:gridCol w="3422557">
                  <a:extLst>
                    <a:ext uri="{9D8B030D-6E8A-4147-A177-3AD203B41FA5}">
                      <a16:colId xmlns:a16="http://schemas.microsoft.com/office/drawing/2014/main" val="3932305280"/>
                    </a:ext>
                  </a:extLst>
                </a:gridCol>
              </a:tblGrid>
              <a:tr h="94664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čemu sam sličan/na drugim ljudima?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Može li nas ta osobina povezivati? Kako?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237657"/>
                  </a:ext>
                </a:extLst>
              </a:tr>
              <a:tr h="450782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773223"/>
                  </a:ext>
                </a:extLst>
              </a:tr>
              <a:tr h="450782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645028"/>
                  </a:ext>
                </a:extLst>
              </a:tr>
              <a:tr h="450782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354132"/>
                  </a:ext>
                </a:extLst>
              </a:tr>
              <a:tr h="450782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505447"/>
                  </a:ext>
                </a:extLst>
              </a:tr>
              <a:tr h="450782"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16393"/>
                  </a:ext>
                </a:extLst>
              </a:tr>
            </a:tbl>
          </a:graphicData>
        </a:graphic>
      </p:graphicFrame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2B54D40C-F680-405C-948D-565D058E0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05880"/>
              </p:ext>
            </p:extLst>
          </p:nvPr>
        </p:nvGraphicFramePr>
        <p:xfrm>
          <a:off x="755576" y="5157192"/>
          <a:ext cx="7560840" cy="1106805"/>
        </p:xfrm>
        <a:graphic>
          <a:graphicData uri="http://schemas.openxmlformats.org/drawingml/2006/table">
            <a:tbl>
              <a:tblPr/>
              <a:tblGrid>
                <a:gridCol w="3659339">
                  <a:extLst>
                    <a:ext uri="{9D8B030D-6E8A-4147-A177-3AD203B41FA5}">
                      <a16:colId xmlns:a16="http://schemas.microsoft.com/office/drawing/2014/main" val="2586820608"/>
                    </a:ext>
                  </a:extLst>
                </a:gridCol>
                <a:gridCol w="242162">
                  <a:extLst>
                    <a:ext uri="{9D8B030D-6E8A-4147-A177-3AD203B41FA5}">
                      <a16:colId xmlns:a16="http://schemas.microsoft.com/office/drawing/2014/main" val="2214025634"/>
                    </a:ext>
                  </a:extLst>
                </a:gridCol>
                <a:gridCol w="3659339">
                  <a:extLst>
                    <a:ext uri="{9D8B030D-6E8A-4147-A177-3AD203B41FA5}">
                      <a16:colId xmlns:a16="http://schemas.microsoft.com/office/drawing/2014/main" val="300038094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Ovo pišeš na LIJEVOJ stranici otvorene bilježnice. Ovo popunjava vlasnik bilježnice!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 DESNOJ stranici otvorene bilježnice ovo popunjava prijatelj-</a:t>
                      </a:r>
                      <a:r>
                        <a:rPr lang="hr-HR" sz="2400" b="0" i="1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  <a:r>
                        <a:rPr lang="hr-HR" sz="2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!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865569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524</Words>
  <Application>Microsoft Office PowerPoint</Application>
  <PresentationFormat>Prikaz na zaslonu (4:3)</PresentationFormat>
  <Paragraphs>157</Paragraphs>
  <Slides>11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Segoe Script</vt:lpstr>
      <vt:lpstr>1_Office tema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Smislit ćemo 2 zakona po kojima bi u društvu zavladao red i mir</dc:title>
  <dc:creator>Korisnik</dc:creator>
  <cp:lastModifiedBy>Krešimir Hublin</cp:lastModifiedBy>
  <cp:revision>67</cp:revision>
  <dcterms:created xsi:type="dcterms:W3CDTF">2012-09-14T10:14:20Z</dcterms:created>
  <dcterms:modified xsi:type="dcterms:W3CDTF">2023-09-20T07:35:08Z</dcterms:modified>
</cp:coreProperties>
</file>