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8"/>
  </p:notesMasterIdLst>
  <p:sldIdLst>
    <p:sldId id="284" r:id="rId3"/>
    <p:sldId id="272" r:id="rId4"/>
    <p:sldId id="287" r:id="rId5"/>
    <p:sldId id="257" r:id="rId6"/>
    <p:sldId id="300" r:id="rId7"/>
    <p:sldId id="301" r:id="rId8"/>
    <p:sldId id="296" r:id="rId9"/>
    <p:sldId id="292" r:id="rId10"/>
    <p:sldId id="286" r:id="rId11"/>
    <p:sldId id="270" r:id="rId12"/>
    <p:sldId id="298" r:id="rId13"/>
    <p:sldId id="263" r:id="rId14"/>
    <p:sldId id="271" r:id="rId15"/>
    <p:sldId id="275" r:id="rId16"/>
    <p:sldId id="29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4D31"/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91479" autoAdjust="0"/>
  </p:normalViewPr>
  <p:slideViewPr>
    <p:cSldViewPr snapToGrid="0">
      <p:cViewPr varScale="1">
        <p:scale>
          <a:sx n="80" d="100"/>
          <a:sy n="80" d="100"/>
        </p:scale>
        <p:origin x="10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A2C85-1E88-4F4D-9047-78F256570395}" type="datetimeFigureOut">
              <a:rPr lang="hr-HR" smtClean="0"/>
              <a:t>21.2.2024.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A4302-F92B-4AF7-AE70-99F3723DAB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47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Ljudi kroz molitvu </a:t>
            </a:r>
            <a:r>
              <a:rPr kumimoji="0" lang="hr-HR" altLang="sr-Latn-R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razgovar</a:t>
            </a:r>
            <a:r>
              <a:rPr kumimoji="0" lang="hr-HR" altLang="sr-Latn-R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aju </a:t>
            </a:r>
            <a:r>
              <a:rPr kumimoji="0" lang="hr-HR" altLang="sr-Latn-R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  <a:r>
              <a:rPr kumimoji="0" lang="hr-HR" altLang="sr-Latn-R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svojim dobrim </a:t>
            </a:r>
            <a:r>
              <a:rPr kumimoji="0" lang="hr-HR" altLang="sr-Latn-R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Bogom</a:t>
            </a:r>
            <a:r>
              <a:rPr kumimoji="0" lang="hr-HR" altLang="sr-Latn-R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A4302-F92B-4AF7-AE70-99F3723DABB3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6314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A4302-F92B-4AF7-AE70-99F3723DABB3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6516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A4302-F92B-4AF7-AE70-99F3723DABB3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1030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A4302-F92B-4AF7-AE70-99F3723DABB3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964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popravi vic… dodaj </a:t>
            </a:r>
            <a:r>
              <a:rPr lang="hr-HR" dirty="0" err="1"/>
              <a:t>txt</a:t>
            </a:r>
            <a:r>
              <a:rPr lang="hr-HR"/>
              <a:t> i sliku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A4302-F92B-4AF7-AE70-99F3723DABB3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7016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D1F022F-3F83-439D-B9C1-622392ADC50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C3DE8A9A-ECB0-4B48-87FB-0504B224D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sr-Latn-RS" altLang="sr-Latn-RS" sz="2400">
                <a:latin typeface="Times New Roman" pitchFamily="18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37100F79-A5D1-4A8E-89F3-45438D8F511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>
                <a:extLst>
                  <a:ext uri="{FF2B5EF4-FFF2-40B4-BE49-F238E27FC236}">
                    <a16:creationId xmlns:a16="http://schemas.microsoft.com/office/drawing/2014/main" id="{368A3319-733E-481F-A49B-692885DE89DA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sr-Latn-RS" altLang="sr-Latn-R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>
                <a:extLst>
                  <a:ext uri="{FF2B5EF4-FFF2-40B4-BE49-F238E27FC236}">
                    <a16:creationId xmlns:a16="http://schemas.microsoft.com/office/drawing/2014/main" id="{8D82000C-16BD-42C4-BD0F-BE8AE40993F5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sr-Latn-RS" altLang="sr-Latn-RS" sz="2400">
                  <a:latin typeface="Times New Roman" pitchFamily="18" charset="0"/>
                </a:endParaRPr>
              </a:p>
            </p:txBody>
          </p:sp>
          <p:sp>
            <p:nvSpPr>
              <p:cNvPr id="12" name="Line 7">
                <a:extLst>
                  <a:ext uri="{FF2B5EF4-FFF2-40B4-BE49-F238E27FC236}">
                    <a16:creationId xmlns:a16="http://schemas.microsoft.com/office/drawing/2014/main" id="{555C617E-DD6F-4F01-B08C-5AAD22A511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2C2ADBC2-DE7C-48F3-B0CD-9AE1A8AA316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>
                <a:extLst>
                  <a:ext uri="{FF2B5EF4-FFF2-40B4-BE49-F238E27FC236}">
                    <a16:creationId xmlns:a16="http://schemas.microsoft.com/office/drawing/2014/main" id="{8518AD9A-3D2E-45D4-9093-7C7F5F261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sr-Latn-RS" altLang="sr-Latn-RS" sz="2400">
                  <a:latin typeface="Times New Roman" pitchFamily="18" charset="0"/>
                </a:endParaRPr>
              </a:p>
            </p:txBody>
          </p:sp>
          <p:sp>
            <p:nvSpPr>
              <p:cNvPr id="9" name="Line 10">
                <a:extLst>
                  <a:ext uri="{FF2B5EF4-FFF2-40B4-BE49-F238E27FC236}">
                    <a16:creationId xmlns:a16="http://schemas.microsoft.com/office/drawing/2014/main" id="{96FCF84D-8B9F-4808-B8C5-E8653AF452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</p:grpSp>
      </p:grpSp>
      <p:sp>
        <p:nvSpPr>
          <p:cNvPr id="1639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hr-HR" noProof="0"/>
              <a:t>Kliknite da biste uredili stil naslova matrice</a:t>
            </a:r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hr-HR" noProof="0"/>
              <a:t>Kliknite da biste uredili stil podnaslova matrice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01F4FDA9-CE1E-40BB-98C8-B4FEB9FBA3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D01799B6-F542-4782-9F59-8BF4F4DF27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189027E7-4350-4A1F-B999-05F0F75211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E22D0-571E-4B67-AD8C-FA0855CDB60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48265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E890DC0-E167-41D8-99F3-EAC3059CEE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DDD556E6-F76F-4FBD-B118-27ED896E96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EE90488-9362-4DC6-9954-4A1FDC2612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E7F7C-70D3-4321-92A2-86D68E73086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5453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06E5AA08-6165-4EF5-9281-C75AF34775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D0ED909B-B2CE-495C-B8CE-40F4358E65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4326786C-4D85-4264-A926-FE3BC43418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BC8C4-218F-4CFE-8BE4-902F6028D52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23120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3560-AD3C-40BD-B8A4-FAA1A2873AE4}" type="datetimeFigureOut">
              <a:rPr lang="hr-HR" smtClean="0"/>
              <a:t>21.2.2024.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380B-E958-4004-8A47-12B1710748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8968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3560-AD3C-40BD-B8A4-FAA1A2873AE4}" type="datetimeFigureOut">
              <a:rPr lang="hr-HR" smtClean="0"/>
              <a:t>21.2.2024.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380B-E958-4004-8A47-12B1710748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3577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3560-AD3C-40BD-B8A4-FAA1A2873AE4}" type="datetimeFigureOut">
              <a:rPr lang="hr-HR" smtClean="0"/>
              <a:t>21.2.2024.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380B-E958-4004-8A47-12B1710748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2977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3560-AD3C-40BD-B8A4-FAA1A2873AE4}" type="datetimeFigureOut">
              <a:rPr lang="hr-HR" smtClean="0"/>
              <a:t>21.2.2024.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380B-E958-4004-8A47-12B1710748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1797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3560-AD3C-40BD-B8A4-FAA1A2873AE4}" type="datetimeFigureOut">
              <a:rPr lang="hr-HR" smtClean="0"/>
              <a:t>21.2.2024.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380B-E958-4004-8A47-12B1710748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0514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3560-AD3C-40BD-B8A4-FAA1A2873AE4}" type="datetimeFigureOut">
              <a:rPr lang="hr-HR" smtClean="0"/>
              <a:t>21.2.2024.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380B-E958-4004-8A47-12B1710748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1325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3560-AD3C-40BD-B8A4-FAA1A2873AE4}" type="datetimeFigureOut">
              <a:rPr lang="hr-HR" smtClean="0"/>
              <a:t>21.2.2024.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380B-E958-4004-8A47-12B1710748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2540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3560-AD3C-40BD-B8A4-FAA1A2873AE4}" type="datetimeFigureOut">
              <a:rPr lang="hr-HR" smtClean="0"/>
              <a:t>21.2.2024.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380B-E958-4004-8A47-12B1710748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119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9704EF1-EDE3-4797-8610-6F94A9652D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CD5784C-658F-4307-9C6D-E1F99C033C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73AD5FE0-B954-4ECE-B891-838BFEF39C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A5F77-3FFB-4EC7-B21D-9CB21C1BBBB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34664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3560-AD3C-40BD-B8A4-FAA1A2873AE4}" type="datetimeFigureOut">
              <a:rPr lang="hr-HR" smtClean="0"/>
              <a:t>21.2.2024.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380B-E958-4004-8A47-12B1710748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3257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3560-AD3C-40BD-B8A4-FAA1A2873AE4}" type="datetimeFigureOut">
              <a:rPr lang="hr-HR" smtClean="0"/>
              <a:t>21.2.2024.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380B-E958-4004-8A47-12B1710748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1238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3560-AD3C-40BD-B8A4-FAA1A2873AE4}" type="datetimeFigureOut">
              <a:rPr lang="hr-HR" smtClean="0"/>
              <a:t>21.2.2024.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380B-E958-4004-8A47-12B1710748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574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094F69EA-5758-4A84-9D16-64DCB47C91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03B3793-9BC8-46CF-B78E-3BC1454D3E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FD654D5-006E-488D-AFF6-A6732CCDE9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BA04E-6A13-4704-B705-EC25EC35A89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9287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E63F202-50ED-46DF-BCF5-A58A7172FB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CF51441-7C26-468F-9065-96370834D5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D9A88B7-CB85-4FDA-8476-699D085C8E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F7DD9-359B-43B5-A057-ECF03988034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840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96D3725-8755-43C5-A48A-804543753B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AB0FE7D8-D099-4E73-B5D8-BBD86FCAAE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D547B0C9-FECF-41BC-B40F-D10CE19A21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2C608-78F1-4C9F-BED2-55905F1E1B8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1253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5BE51530-83D1-4715-95B9-FED67B8A0C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CA0E29D3-EB65-4D25-A7B3-41D28BE7C7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08B6AB6-4058-4881-A36C-987B228332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8C082-E9C4-4A81-AD43-027922D3FA3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81088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D5C6158D-5812-475E-9EDC-47016400B7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ED33C115-7BBE-479F-83A9-5099DFCD00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D64041E-DDEA-46E7-A3D3-3F2FF0602A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4C8FC-EB6F-45BE-AB69-CBD07F681F0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1672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CF1B7B2-E1DD-448D-B81A-B1B5B5353D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B33E209-31DE-4403-AC82-7EA6C6A503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AAC457E-A662-4032-A3AA-C0E10189E9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204F1-A132-465F-B762-DDFA4F331E8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05098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AEF47C8-2E80-4B71-9082-CC1C0AB5E9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F0C5183-24EF-4266-B69B-75235902D7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04C2CC9-C987-4CB0-9930-78B95F05E3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E594F-570C-4540-9E37-F0E11D21BC1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7378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2AD5329D-3FB4-4287-A761-40DF4D5EB35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>
              <a:extLst>
                <a:ext uri="{FF2B5EF4-FFF2-40B4-BE49-F238E27FC236}">
                  <a16:creationId xmlns:a16="http://schemas.microsoft.com/office/drawing/2014/main" id="{341FDB13-9FFB-4A47-8C27-6D2CFFE57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sr-Latn-RS" altLang="sr-Latn-RS" sz="2400">
                <a:latin typeface="Times New Roman" pitchFamily="18" charset="0"/>
              </a:endParaRPr>
            </a:p>
          </p:txBody>
        </p:sp>
        <p:grpSp>
          <p:nvGrpSpPr>
            <p:cNvPr id="1034" name="Group 4">
              <a:extLst>
                <a:ext uri="{FF2B5EF4-FFF2-40B4-BE49-F238E27FC236}">
                  <a16:creationId xmlns:a16="http://schemas.microsoft.com/office/drawing/2014/main" id="{635D9421-C92A-478E-B6DA-943E78B8E4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>
                <a:extLst>
                  <a:ext uri="{FF2B5EF4-FFF2-40B4-BE49-F238E27FC236}">
                    <a16:creationId xmlns:a16="http://schemas.microsoft.com/office/drawing/2014/main" id="{4C113FD5-4D03-4C0B-8FD7-0C97612F1F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sr-Latn-RS" altLang="sr-Latn-RS" sz="2400">
                  <a:latin typeface="Times New Roman" pitchFamily="18" charset="0"/>
                </a:endParaRPr>
              </a:p>
            </p:txBody>
          </p:sp>
          <p:sp>
            <p:nvSpPr>
              <p:cNvPr id="1036" name="Line 6">
                <a:extLst>
                  <a:ext uri="{FF2B5EF4-FFF2-40B4-BE49-F238E27FC236}">
                    <a16:creationId xmlns:a16="http://schemas.microsoft.com/office/drawing/2014/main" id="{9DE5EB6B-6E75-4EDB-A897-FE5E24AEA7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</p:grpSp>
      </p:grpSp>
      <p:sp>
        <p:nvSpPr>
          <p:cNvPr id="1027" name="Rectangle 7">
            <a:extLst>
              <a:ext uri="{FF2B5EF4-FFF2-40B4-BE49-F238E27FC236}">
                <a16:creationId xmlns:a16="http://schemas.microsoft.com/office/drawing/2014/main" id="{A76CB961-DE9A-4609-A685-D00D81336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 naslova matrice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52A142C9-8C51-4751-B558-50C752C6FD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15369" name="Rectangle 9">
            <a:extLst>
              <a:ext uri="{FF2B5EF4-FFF2-40B4-BE49-F238E27FC236}">
                <a16:creationId xmlns:a16="http://schemas.microsoft.com/office/drawing/2014/main" id="{EC97BC16-854F-417A-B50D-059A49A02F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5370" name="Rectangle 10">
            <a:extLst>
              <a:ext uri="{FF2B5EF4-FFF2-40B4-BE49-F238E27FC236}">
                <a16:creationId xmlns:a16="http://schemas.microsoft.com/office/drawing/2014/main" id="{48AB8538-DA4B-4809-A281-739B435D77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5371" name="Rectangle 11">
            <a:extLst>
              <a:ext uri="{FF2B5EF4-FFF2-40B4-BE49-F238E27FC236}">
                <a16:creationId xmlns:a16="http://schemas.microsoft.com/office/drawing/2014/main" id="{3C015740-CFAE-4B95-9BDD-3555048261C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A32F5E5D-091F-415D-93C2-D7A3C3D2C65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1032" name="Line 12">
            <a:extLst>
              <a:ext uri="{FF2B5EF4-FFF2-40B4-BE49-F238E27FC236}">
                <a16:creationId xmlns:a16="http://schemas.microsoft.com/office/drawing/2014/main" id="{18D5476E-B0DA-422C-A751-E42E3482172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799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23560-AD3C-40BD-B8A4-FAA1A2873AE4}" type="datetimeFigureOut">
              <a:rPr lang="hr-HR" smtClean="0"/>
              <a:t>21.2.2024.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B380B-E958-4004-8A47-12B1710748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133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learningapps.org/watch?v=pi717wxot2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searchlabs.com/view/126665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.hublin.net/krscanskamolitv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tekst, osoba&#10;&#10;Opis je automatski generiran">
            <a:extLst>
              <a:ext uri="{FF2B5EF4-FFF2-40B4-BE49-F238E27FC236}">
                <a16:creationId xmlns:a16="http://schemas.microsoft.com/office/drawing/2014/main" id="{F3D40D5A-A236-4333-B105-25F8B2004E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" r="1" b="1"/>
          <a:stretch/>
        </p:blipFill>
        <p:spPr>
          <a:xfrm>
            <a:off x="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162D5ED7-7819-4755-AE5C-485B87811537}"/>
              </a:ext>
            </a:extLst>
          </p:cNvPr>
          <p:cNvSpPr/>
          <p:nvPr/>
        </p:nvSpPr>
        <p:spPr>
          <a:xfrm>
            <a:off x="3786692" y="1710465"/>
            <a:ext cx="4830183" cy="31835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hr-HR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      ŠTO  </a:t>
            </a:r>
            <a:r>
              <a:rPr kumimoji="0" lang="hr-HR" sz="4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je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hr-HR" sz="4800" dirty="0">
                <a:solidFill>
                  <a:srgbClr val="000000"/>
                </a:solidFill>
                <a:latin typeface="Times New Roman"/>
              </a:rPr>
              <a:t>     </a:t>
            </a:r>
            <a:r>
              <a:rPr kumimoji="0" lang="hr-HR" sz="4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molitva i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hr-HR" sz="4800" dirty="0">
                <a:solidFill>
                  <a:srgbClr val="000000"/>
                </a:solidFill>
                <a:latin typeface="Times New Roman"/>
              </a:rPr>
              <a:t>       </a:t>
            </a:r>
            <a:r>
              <a:rPr kumimoji="0" lang="hr-HR" sz="4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hr-HR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ZAŠTO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hr-HR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se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hr-HR" sz="4800" dirty="0">
                <a:solidFill>
                  <a:srgbClr val="000000"/>
                </a:solidFill>
                <a:latin typeface="Times New Roman"/>
              </a:rPr>
              <a:t>      </a:t>
            </a:r>
            <a:r>
              <a:rPr kumimoji="0" lang="hr-HR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kršćani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endParaRPr kumimoji="0" lang="hr-HR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hr-HR" sz="4800" dirty="0">
                <a:solidFill>
                  <a:srgbClr val="000000"/>
                </a:solidFill>
                <a:latin typeface="Times New Roman"/>
              </a:rPr>
              <a:t>    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mole?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E8BB8C63-A362-2FC8-71C1-90208E5C5817}"/>
              </a:ext>
            </a:extLst>
          </p:cNvPr>
          <p:cNvSpPr txBox="1"/>
          <p:nvPr/>
        </p:nvSpPr>
        <p:spPr>
          <a:xfrm>
            <a:off x="6330875" y="5787530"/>
            <a:ext cx="2286000" cy="687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</a:t>
            </a:r>
            <a:r>
              <a:rPr kumimoji="0" lang="hr-HR" sz="4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62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029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ravokutnik 3">
            <a:extLst>
              <a:ext uri="{FF2B5EF4-FFF2-40B4-BE49-F238E27FC236}">
                <a16:creationId xmlns:a16="http://schemas.microsoft.com/office/drawing/2014/main" id="{628642D3-3ED0-4C71-AA78-F62BF5191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130" y="786852"/>
            <a:ext cx="8023390" cy="37548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Bog uvijek usliša svaku našu molitvu.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Njegov odgovor na našu molitvu može biti:</a:t>
            </a:r>
          </a:p>
          <a:p>
            <a:pPr marL="895350" marR="0" lvl="0" indent="-5349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Može!</a:t>
            </a:r>
          </a:p>
          <a:p>
            <a:pPr marL="895350" marR="0" lvl="0" indent="-5349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 Može, ali malo kasnije!</a:t>
            </a:r>
          </a:p>
          <a:p>
            <a:pPr marL="895350" marR="0" lvl="0" indent="-5349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c) Ne to, nego ću ti dati nešto još bolje!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Što je praznovjerje? »Njegova definicija i značenje 2021">
            <a:extLst>
              <a:ext uri="{FF2B5EF4-FFF2-40B4-BE49-F238E27FC236}">
                <a16:creationId xmlns:a16="http://schemas.microsoft.com/office/drawing/2014/main" id="{47C039FF-D0A5-4232-9B3E-A4EDD4D337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7" b="22090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TekstniOkvir 1">
            <a:extLst>
              <a:ext uri="{FF2B5EF4-FFF2-40B4-BE49-F238E27FC236}">
                <a16:creationId xmlns:a16="http://schemas.microsoft.com/office/drawing/2014/main" id="{53119A00-F8D4-4BA1-ABC9-37B329BCC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59" y="4212798"/>
            <a:ext cx="8387310" cy="124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Praznovjerje je kad ljudi misle da mogu svojim „molitvama” </a:t>
            </a:r>
            <a:r>
              <a:rPr kumimoji="0" lang="hr-HR" altLang="sr-Latn-R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natjerati</a:t>
            </a:r>
            <a:r>
              <a:rPr kumimoji="0" lang="hr-HR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Boga da ispunjava njihove želje. 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ABB16133-BC6B-5165-2641-341BE33BAC42}"/>
              </a:ext>
            </a:extLst>
          </p:cNvPr>
          <p:cNvSpPr txBox="1"/>
          <p:nvPr/>
        </p:nvSpPr>
        <p:spPr>
          <a:xfrm>
            <a:off x="331076" y="502195"/>
            <a:ext cx="3200400" cy="94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altLang="sr-Latn-R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Što nije molitva?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altLang="sr-Latn-R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Krivi oblici molitve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u"/>
      </p:transition>
    </mc:Choice>
    <mc:Fallback xmlns="">
      <p:transition spd="slow">
        <p:pull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E0C92DE4-CEA8-46AE-AC23-BAE1284A1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" y="1751013"/>
            <a:ext cx="814228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Marko je uporno i dugo molio Boga da dobije na lutriji…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hr-HR" alt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Konačno, dojadilo je Bogu slušati Marka svaki dan da ga moli za dobitak na lutriji, pa se Bog osobno objavio Marku :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hr-HR" alt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Marko, ma dat ću ti da dobiješ na lutriji. Ali, daj već jednom barem kupi tu srećku!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hr-HR" altLang="sr-Latn-RS" sz="2400" dirty="0">
              <a:solidFill>
                <a:srgbClr val="0000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alt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Pouka: Pomozi sam sebi pa će ti i Bog pomoći.</a:t>
            </a:r>
          </a:p>
        </p:txBody>
      </p:sp>
      <p:sp>
        <p:nvSpPr>
          <p:cNvPr id="14339" name="Pravokutnik 1">
            <a:extLst>
              <a:ext uri="{FF2B5EF4-FFF2-40B4-BE49-F238E27FC236}">
                <a16:creationId xmlns:a16="http://schemas.microsoft.com/office/drawing/2014/main" id="{43403694-019E-4233-AE80-9A44998625F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209550" y="2057400"/>
            <a:ext cx="9826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VIC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lika 5">
            <a:extLst>
              <a:ext uri="{FF2B5EF4-FFF2-40B4-BE49-F238E27FC236}">
                <a16:creationId xmlns:a16="http://schemas.microsoft.com/office/drawing/2014/main" id="{3F3B8543-7134-42EC-B9C2-ED7619F83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476250"/>
            <a:ext cx="90233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EC9D3000-90EB-4B46-A0A2-A6F125A5A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5963" y="1509713"/>
            <a:ext cx="5999162" cy="4530725"/>
          </a:xfrm>
        </p:spPr>
        <p:txBody>
          <a:bodyPr/>
          <a:lstStyle/>
          <a:p>
            <a:pPr marL="457200" indent="-457200" eaLnBrk="1" hangingPunct="1">
              <a:buFont typeface="Times New Roman" panose="02020603050405020304" pitchFamily="18" charset="0"/>
              <a:buAutoNum type="arabicPeriod"/>
            </a:pPr>
            <a:r>
              <a:rPr lang="hr-HR" altLang="sr-Latn-RS" sz="2000" dirty="0"/>
              <a:t>U </a:t>
            </a:r>
            <a:r>
              <a:rPr lang="hr-HR" altLang="sr-Latn-RS" sz="2000" dirty="0" err="1"/>
              <a:t>osmosmjerci</a:t>
            </a:r>
            <a:r>
              <a:rPr lang="hr-HR" altLang="sr-Latn-RS" sz="2000" dirty="0"/>
              <a:t> na web adresi:</a:t>
            </a:r>
            <a:br>
              <a:rPr lang="hr-HR" altLang="sr-Latn-RS" sz="2000" dirty="0"/>
            </a:br>
            <a:r>
              <a:rPr lang="hr-HR" altLang="sr-Latn-RS" sz="2000" dirty="0">
                <a:hlinkClick r:id="rId2"/>
              </a:rPr>
              <a:t>https://learningapps.org/watch?v=pi717wxot20</a:t>
            </a:r>
            <a:br>
              <a:rPr lang="hr-HR" altLang="sr-Latn-RS" sz="2000" dirty="0"/>
            </a:br>
            <a:r>
              <a:rPr lang="hr-HR" altLang="sr-Latn-RS" sz="2000" dirty="0"/>
              <a:t>pronađimo riječi koje imaju veze sa kršćanskom molitvom.</a:t>
            </a:r>
          </a:p>
          <a:p>
            <a:pPr marL="457200" indent="-457200" eaLnBrk="1" hangingPunct="1">
              <a:buFont typeface="Times New Roman" panose="02020603050405020304" pitchFamily="18" charset="0"/>
              <a:buAutoNum type="arabicPeriod"/>
            </a:pPr>
            <a:r>
              <a:rPr lang="hr-HR" altLang="sr-Latn-RS" sz="2000" dirty="0"/>
              <a:t>Sa tim pronađenim riječima iz </a:t>
            </a:r>
            <a:r>
              <a:rPr lang="hr-HR" altLang="sr-Latn-RS" sz="2000" dirty="0" err="1"/>
              <a:t>osmosmjerke</a:t>
            </a:r>
            <a:r>
              <a:rPr lang="hr-HR" altLang="sr-Latn-RS" sz="2000" dirty="0"/>
              <a:t> u svoju vjeronaučnu bilježnicu sastavi tekst o tome što je to molitva i zašto je ona važna. </a:t>
            </a:r>
            <a:r>
              <a:rPr lang="hr-HR" altLang="sr-Latn-RS" sz="2000" i="1" dirty="0"/>
              <a:t>(Pronađene riječi moraš iskoristiti barem jedanput u svom tekstu, smiješ ih prilagoditi svojim rečenicama, smiješ ih iskoristiti i više puta. I naravno da ćeš dodati još svojih riječi da se sve to poveže u jedan smisleni lijepi tekst o molitvi.)</a:t>
            </a:r>
          </a:p>
        </p:txBody>
      </p:sp>
      <p:pic>
        <p:nvPicPr>
          <p:cNvPr id="6147" name="Picture 5" descr="Slikovni rezultat za sklopljene ruke">
            <a:extLst>
              <a:ext uri="{FF2B5EF4-FFF2-40B4-BE49-F238E27FC236}">
                <a16:creationId xmlns:a16="http://schemas.microsoft.com/office/drawing/2014/main" id="{EC62DD69-4EAA-4579-8B36-04957A73C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1739900"/>
            <a:ext cx="1868488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Pravokutnik 1">
            <a:extLst>
              <a:ext uri="{FF2B5EF4-FFF2-40B4-BE49-F238E27FC236}">
                <a16:creationId xmlns:a16="http://schemas.microsoft.com/office/drawing/2014/main" id="{DA9E41A3-CAF3-413D-8E17-D2BFAA3C9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5" y="174625"/>
            <a:ext cx="78549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Ishod ove lekcije: OŠ KV B.5.3. Učenik obrazlaže važnost molitve za osobni odnos s Bogom.</a:t>
            </a:r>
          </a:p>
        </p:txBody>
      </p:sp>
      <p:sp>
        <p:nvSpPr>
          <p:cNvPr id="6149" name="Pravokutnik 3">
            <a:extLst>
              <a:ext uri="{FF2B5EF4-FFF2-40B4-BE49-F238E27FC236}">
                <a16:creationId xmlns:a16="http://schemas.microsoft.com/office/drawing/2014/main" id="{28FB0C89-C9FC-4500-AD82-41A079F23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63" y="869950"/>
            <a:ext cx="6399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Što je kršćanska molitva? Zašto moliti?</a:t>
            </a:r>
          </a:p>
        </p:txBody>
      </p:sp>
      <p:sp>
        <p:nvSpPr>
          <p:cNvPr id="7" name="TekstniOkvir 6">
            <a:hlinkClick r:id="rId4"/>
            <a:extLst>
              <a:ext uri="{FF2B5EF4-FFF2-40B4-BE49-F238E27FC236}">
                <a16:creationId xmlns:a16="http://schemas.microsoft.com/office/drawing/2014/main" id="{56215B47-E629-4CE1-9C5C-572851BD0FCC}"/>
              </a:ext>
            </a:extLst>
          </p:cNvPr>
          <p:cNvSpPr txBox="1"/>
          <p:nvPr/>
        </p:nvSpPr>
        <p:spPr>
          <a:xfrm>
            <a:off x="0" y="6488113"/>
            <a:ext cx="9144000" cy="369887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Ponovimo važne pojmove: https://wordsearchlabs.com/view/126665</a:t>
            </a:r>
          </a:p>
        </p:txBody>
      </p:sp>
    </p:spTree>
    <p:extLst>
      <p:ext uri="{BB962C8B-B14F-4D97-AF65-F5344CB8AC3E}">
        <p14:creationId xmlns:p14="http://schemas.microsoft.com/office/powerpoint/2010/main" val="39209580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D3549C2D-A134-4C57-9F2B-F86434A7D8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RS" altLang="sr-Latn-RS"/>
          </a:p>
        </p:txBody>
      </p:sp>
      <p:sp>
        <p:nvSpPr>
          <p:cNvPr id="7171" name="Rezervirano mjesto sadržaja 2">
            <a:extLst>
              <a:ext uri="{FF2B5EF4-FFF2-40B4-BE49-F238E27FC236}">
                <a16:creationId xmlns:a16="http://schemas.microsoft.com/office/drawing/2014/main" id="{301CE565-781C-4A5F-8428-76D9397A43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sr-Latn-RS" altLang="sr-Latn-RS"/>
          </a:p>
        </p:txBody>
      </p:sp>
      <p:pic>
        <p:nvPicPr>
          <p:cNvPr id="7172" name="Slika 3">
            <a:extLst>
              <a:ext uri="{FF2B5EF4-FFF2-40B4-BE49-F238E27FC236}">
                <a16:creationId xmlns:a16="http://schemas.microsoft.com/office/drawing/2014/main" id="{AD0107BE-20AB-4191-B360-956E45D3F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90488"/>
            <a:ext cx="8997950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BBC075AB-F3C8-4B0A-AA77-37A923A48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684213"/>
            <a:ext cx="492504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ŠTO je molitva?</a:t>
            </a:r>
          </a:p>
        </p:txBody>
      </p:sp>
      <p:sp>
        <p:nvSpPr>
          <p:cNvPr id="9220" name="TekstniOkvir 1">
            <a:extLst>
              <a:ext uri="{FF2B5EF4-FFF2-40B4-BE49-F238E27FC236}">
                <a16:creationId xmlns:a16="http://schemas.microsoft.com/office/drawing/2014/main" id="{A4B306E3-F5A9-4D76-AAD4-0E49F22A1B1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331118" y="2918619"/>
            <a:ext cx="3265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Prepiši u bilježnicu: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192D2F4-4A92-3758-E57C-C4016A917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75" y="2149504"/>
            <a:ext cx="792293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kumimoji="0" lang="hr-HR" altLang="sr-Latn-R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Ljudi </a:t>
            </a:r>
            <a:r>
              <a:rPr lang="hr-HR" altLang="sr-Latn-RS" sz="3200" dirty="0">
                <a:solidFill>
                  <a:srgbClr val="000000"/>
                </a:solidFill>
              </a:rPr>
              <a:t>znaju da </a:t>
            </a:r>
            <a:r>
              <a:rPr kumimoji="0" lang="hr-HR" altLang="sr-Latn-R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postoji Bog Stvoritelj </a:t>
            </a:r>
            <a:r>
              <a:rPr lang="hr-HR" altLang="sr-Latn-RS" sz="3200" dirty="0">
                <a:solidFill>
                  <a:srgbClr val="000000"/>
                </a:solidFill>
              </a:rPr>
              <a:t>svega svijeta </a:t>
            </a:r>
            <a:r>
              <a:rPr kumimoji="0" lang="hr-HR" altLang="sr-Latn-R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koji </a:t>
            </a:r>
            <a:r>
              <a:rPr lang="hr-HR" altLang="sr-Latn-RS" sz="3200" dirty="0">
                <a:solidFill>
                  <a:srgbClr val="000000"/>
                </a:solidFill>
              </a:rPr>
              <a:t>nas voli poput Oca i daje nam sve potrebno u životu.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hr-HR" altLang="sr-Latn-RS" sz="3200" b="1" dirty="0">
                <a:solidFill>
                  <a:srgbClr val="000000"/>
                </a:solidFill>
              </a:rPr>
              <a:t>Molitva je razgovor s Bogom.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4C66B651-D9B8-5E42-DB12-18E635131139}"/>
              </a:ext>
            </a:extLst>
          </p:cNvPr>
          <p:cNvSpPr txBox="1"/>
          <p:nvPr/>
        </p:nvSpPr>
        <p:spPr>
          <a:xfrm>
            <a:off x="6918480" y="684213"/>
            <a:ext cx="1498445" cy="687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</a:t>
            </a:r>
            <a:r>
              <a:rPr kumimoji="0" lang="hr-HR" sz="4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62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740F52E-4459-4B0E-86C3-9C183A222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836712"/>
            <a:ext cx="7920880" cy="4680520"/>
          </a:xfrm>
        </p:spPr>
        <p:txBody>
          <a:bodyPr/>
          <a:lstStyle/>
          <a:p>
            <a:pPr marL="0" indent="0">
              <a:buNone/>
            </a:pPr>
            <a:r>
              <a:rPr lang="hr-HR" sz="4000" b="1" dirty="0"/>
              <a:t>Kako kršćani mole?</a:t>
            </a:r>
          </a:p>
          <a:p>
            <a:pPr marL="285750" indent="-285750">
              <a:buFontTx/>
              <a:buChar char="-"/>
            </a:pPr>
            <a:r>
              <a:rPr lang="hr-HR" u="sng" dirty="0"/>
              <a:t>čitajući Bibliju</a:t>
            </a:r>
            <a:r>
              <a:rPr lang="hr-HR" dirty="0"/>
              <a:t> il</a:t>
            </a:r>
            <a:r>
              <a:rPr lang="hr-HR" u="sng" dirty="0"/>
              <a:t>i</a:t>
            </a:r>
            <a:r>
              <a:rPr lang="hr-HR" dirty="0"/>
              <a:t> već prije sastavljene </a:t>
            </a:r>
            <a:r>
              <a:rPr lang="hr-HR" u="sng" dirty="0"/>
              <a:t>molitve</a:t>
            </a:r>
          </a:p>
          <a:p>
            <a:pPr marL="285750" indent="-285750">
              <a:buFontTx/>
              <a:buChar char="-"/>
            </a:pPr>
            <a:r>
              <a:rPr lang="hr-HR" u="sng" dirty="0"/>
              <a:t>svojim riječima</a:t>
            </a:r>
            <a:r>
              <a:rPr lang="hr-HR" dirty="0"/>
              <a:t> iznositi Bogu svoje potrebe</a:t>
            </a:r>
          </a:p>
          <a:p>
            <a:pPr marL="285750" indent="-285750">
              <a:buFontTx/>
              <a:buChar char="-"/>
            </a:pPr>
            <a:r>
              <a:rPr lang="hr-HR" dirty="0"/>
              <a:t>meditiranjem (</a:t>
            </a:r>
            <a:r>
              <a:rPr lang="hr-HR" u="sng" dirty="0"/>
              <a:t>razmišljanjem o Bogu</a:t>
            </a:r>
            <a:r>
              <a:rPr lang="hr-HR" dirty="0"/>
              <a:t> i Njegovim Riječima…)</a:t>
            </a:r>
          </a:p>
          <a:p>
            <a:pPr marL="285750" indent="-285750">
              <a:buFontTx/>
              <a:buChar char="-"/>
            </a:pPr>
            <a:r>
              <a:rPr lang="hr-HR" dirty="0"/>
              <a:t>izgovarajući napamet naučene molitve</a:t>
            </a:r>
          </a:p>
          <a:p>
            <a:pPr marL="285750" indent="-285750">
              <a:buFontTx/>
              <a:buChar char="-"/>
            </a:pPr>
            <a:r>
              <a:rPr lang="hr-HR" u="sng" dirty="0"/>
              <a:t>sam</a:t>
            </a:r>
            <a:r>
              <a:rPr lang="hr-HR" dirty="0"/>
              <a:t> („osobna molitva”) ili </a:t>
            </a:r>
            <a:br>
              <a:rPr lang="hr-HR" dirty="0"/>
            </a:br>
            <a:r>
              <a:rPr lang="hr-HR" u="sng" dirty="0"/>
              <a:t>u zajedništvu s drugima</a:t>
            </a:r>
            <a:r>
              <a:rPr lang="hr-HR" dirty="0"/>
              <a:t> („obiteljska molitva”, „zajednička molitva”)…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64A9BE88-8FA1-5727-71B7-708F953AB3E4}"/>
              </a:ext>
            </a:extLst>
          </p:cNvPr>
          <p:cNvSpPr txBox="1"/>
          <p:nvPr/>
        </p:nvSpPr>
        <p:spPr>
          <a:xfrm>
            <a:off x="6876256" y="692696"/>
            <a:ext cx="17281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4400" b="1" dirty="0">
                <a:solidFill>
                  <a:srgbClr val="C00000"/>
                </a:solidFill>
              </a:rPr>
              <a:t>U63 </a:t>
            </a:r>
          </a:p>
        </p:txBody>
      </p:sp>
    </p:spTree>
    <p:extLst>
      <p:ext uri="{BB962C8B-B14F-4D97-AF65-F5344CB8AC3E}">
        <p14:creationId xmlns:p14="http://schemas.microsoft.com/office/powerpoint/2010/main" val="18365334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E92739EB-CA32-4456-8EA0-AE32463E0B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3800" b="1" dirty="0">
                <a:solidFill>
                  <a:schemeClr val="accent1">
                    <a:lumMod val="50000"/>
                  </a:schemeClr>
                </a:solidFill>
              </a:rPr>
              <a:t>Razlozi </a:t>
            </a:r>
            <a:r>
              <a:rPr lang="hr-HR" sz="3800" b="1" u="sng" dirty="0">
                <a:solidFill>
                  <a:schemeClr val="accent1">
                    <a:lumMod val="50000"/>
                  </a:schemeClr>
                </a:solidFill>
              </a:rPr>
              <a:t>ZAŠTO</a:t>
            </a:r>
            <a:r>
              <a:rPr lang="hr-HR" sz="3800" b="1" dirty="0">
                <a:solidFill>
                  <a:schemeClr val="accent1">
                    <a:lumMod val="50000"/>
                  </a:schemeClr>
                </a:solidFill>
              </a:rPr>
              <a:t> se ljudi mole Bogu?</a:t>
            </a:r>
            <a:endParaRPr lang="hr-HR" sz="3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147" name="Rectangle 4">
            <a:extLst>
              <a:ext uri="{FF2B5EF4-FFF2-40B4-BE49-F238E27FC236}">
                <a16:creationId xmlns:a16="http://schemas.microsoft.com/office/drawing/2014/main" id="{1F1FB176-C961-4BA5-B418-A1F00474FB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2625" y="1509713"/>
            <a:ext cx="8280400" cy="45307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r-HR" altLang="sr-Latn-RS" dirty="0"/>
              <a:t>kad smo u problemima i želimo da nam Bog </a:t>
            </a:r>
            <a:r>
              <a:rPr lang="hr-HR" altLang="sr-Latn-RS" u="sng" dirty="0"/>
              <a:t>pomogne</a:t>
            </a:r>
            <a:r>
              <a:rPr lang="hr-HR" altLang="sr-Latn-RS" dirty="0"/>
              <a:t> riješiti probleme</a:t>
            </a:r>
          </a:p>
          <a:p>
            <a:pPr eaLnBrk="1" hangingPunct="1">
              <a:spcBef>
                <a:spcPct val="0"/>
              </a:spcBef>
            </a:pPr>
            <a:r>
              <a:rPr lang="hr-HR" altLang="sr-Latn-RS" dirty="0"/>
              <a:t>kad smo radosni i želimo Bogu </a:t>
            </a:r>
            <a:r>
              <a:rPr lang="hr-HR" altLang="sr-Latn-RS" u="sng" dirty="0"/>
              <a:t>zahvaliti</a:t>
            </a:r>
            <a:r>
              <a:rPr lang="hr-HR" altLang="sr-Latn-RS" dirty="0"/>
              <a:t>, </a:t>
            </a:r>
          </a:p>
          <a:p>
            <a:pPr eaLnBrk="1" hangingPunct="1">
              <a:spcBef>
                <a:spcPct val="0"/>
              </a:spcBef>
            </a:pPr>
            <a:r>
              <a:rPr lang="hr-HR" altLang="sr-Latn-RS" dirty="0"/>
              <a:t>kad želimo Boga </a:t>
            </a:r>
            <a:r>
              <a:rPr lang="hr-HR" altLang="sr-Latn-RS" u="sng" dirty="0"/>
              <a:t>slaviti i hvaliti</a:t>
            </a:r>
          </a:p>
          <a:p>
            <a:pPr eaLnBrk="1" hangingPunct="1">
              <a:spcBef>
                <a:spcPct val="0"/>
              </a:spcBef>
            </a:pPr>
            <a:r>
              <a:rPr lang="hr-HR" altLang="sr-Latn-RS" dirty="0"/>
              <a:t>kad želimo nešto posebno da nam se lako i brzo ostvari u životu, </a:t>
            </a:r>
          </a:p>
          <a:p>
            <a:pPr eaLnBrk="1" hangingPunct="1">
              <a:spcBef>
                <a:spcPct val="0"/>
              </a:spcBef>
            </a:pPr>
            <a:r>
              <a:rPr lang="hr-HR" altLang="sr-Latn-RS" dirty="0"/>
              <a:t>kad se nečega bojimo, pa da nas Bog očuva od zla</a:t>
            </a:r>
          </a:p>
          <a:p>
            <a:pPr eaLnBrk="1" hangingPunct="1">
              <a:spcBef>
                <a:spcPct val="0"/>
              </a:spcBef>
            </a:pPr>
            <a:r>
              <a:rPr lang="hr-HR" altLang="sr-Latn-RS" dirty="0"/>
              <a:t>kad nešto ne razumijemo, da nam Bog pomogne shvatiti što je istina i dobro </a:t>
            </a:r>
          </a:p>
          <a:p>
            <a:pPr eaLnBrk="1" hangingPunct="1">
              <a:spcBef>
                <a:spcPct val="0"/>
              </a:spcBef>
            </a:pPr>
            <a:r>
              <a:rPr lang="hr-HR" altLang="sr-Latn-RS" dirty="0"/>
              <a:t>kad želimo s Bogom planirati budućnost,</a:t>
            </a:r>
          </a:p>
          <a:p>
            <a:pPr eaLnBrk="1" hangingPunct="1">
              <a:spcBef>
                <a:spcPct val="0"/>
              </a:spcBef>
            </a:pPr>
            <a:r>
              <a:rPr lang="hr-HR" altLang="sr-Latn-RS" dirty="0"/>
              <a:t>kad molimo za bližnje da ih Bog blagoslovi i čuva</a:t>
            </a:r>
          </a:p>
          <a:p>
            <a:pPr eaLnBrk="1" hangingPunct="1"/>
            <a:endParaRPr lang="hr-HR" altLang="sr-Latn-R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5A7AA8FD-5B8E-3864-4710-D81315B5314E}"/>
              </a:ext>
            </a:extLst>
          </p:cNvPr>
          <p:cNvSpPr/>
          <p:nvPr/>
        </p:nvSpPr>
        <p:spPr>
          <a:xfrm>
            <a:off x="0" y="3573280"/>
            <a:ext cx="762000" cy="32818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E10C7E5B-0805-4556-B621-5960629CB82C}"/>
              </a:ext>
            </a:extLst>
          </p:cNvPr>
          <p:cNvSpPr txBox="1"/>
          <p:nvPr/>
        </p:nvSpPr>
        <p:spPr>
          <a:xfrm>
            <a:off x="285299" y="175682"/>
            <a:ext cx="7068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ZAŠTO se molimo?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5CF44ED0-CD3E-8119-57EA-619141B82C6F}"/>
              </a:ext>
            </a:extLst>
          </p:cNvPr>
          <p:cNvSpPr txBox="1"/>
          <p:nvPr/>
        </p:nvSpPr>
        <p:spPr>
          <a:xfrm>
            <a:off x="285299" y="822013"/>
            <a:ext cx="857340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dirty="0"/>
              <a:t>Molitvom želimo:</a:t>
            </a:r>
          </a:p>
          <a:p>
            <a:pPr marL="355600" indent="-355600"/>
            <a:r>
              <a:rPr lang="hr-HR" sz="2800" dirty="0"/>
              <a:t>• slaviti i (po)hvaliti Boga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... _________________________</a:t>
            </a:r>
          </a:p>
          <a:p>
            <a:pPr marL="355600" indent="-355600"/>
            <a:r>
              <a:rPr lang="hr-HR" sz="2800" dirty="0"/>
              <a:t>• zahvaliti Bogu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...</a:t>
            </a:r>
            <a:r>
              <a:rPr lang="hr-HR" sz="2800" dirty="0"/>
              <a:t> 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________________________________</a:t>
            </a:r>
          </a:p>
          <a:p>
            <a:pPr marL="355600" indent="-355600"/>
            <a:r>
              <a:rPr lang="hr-HR" sz="2800" dirty="0"/>
              <a:t>• moliti Boga za oproštenje grijeha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...</a:t>
            </a:r>
            <a:r>
              <a:rPr lang="hr-HR" sz="2800" dirty="0"/>
              <a:t> 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_________________</a:t>
            </a:r>
          </a:p>
          <a:p>
            <a:pPr marL="355600" indent="-355600"/>
            <a:r>
              <a:rPr lang="hr-HR" sz="2800" dirty="0"/>
              <a:t>• razmišljati o Božjim djelima i poukama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...</a:t>
            </a:r>
            <a:r>
              <a:rPr lang="hr-HR" sz="2800" dirty="0"/>
              <a:t> 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____________</a:t>
            </a:r>
          </a:p>
          <a:p>
            <a:pPr marL="355600" indent="-355600"/>
            <a:r>
              <a:rPr lang="hr-HR" sz="2800" dirty="0"/>
              <a:t>• tražiti od Boga neku uslugu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...</a:t>
            </a:r>
            <a:r>
              <a:rPr lang="hr-HR" sz="2800" dirty="0"/>
              <a:t> 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_____________________</a:t>
            </a:r>
          </a:p>
        </p:txBody>
      </p:sp>
      <p:pic>
        <p:nvPicPr>
          <p:cNvPr id="23" name="Slika 22">
            <a:extLst>
              <a:ext uri="{FF2B5EF4-FFF2-40B4-BE49-F238E27FC236}">
                <a16:creationId xmlns:a16="http://schemas.microsoft.com/office/drawing/2014/main" id="{7E3402CA-4EA9-887E-9FC6-0F1827C03A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t="31201" r="6237"/>
          <a:stretch/>
        </p:blipFill>
        <p:spPr>
          <a:xfrm>
            <a:off x="570296" y="3573280"/>
            <a:ext cx="8573704" cy="3281827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334C8C80-BC5A-304D-B8D8-9D3CD0538DA3}"/>
              </a:ext>
            </a:extLst>
          </p:cNvPr>
          <p:cNvSpPr txBox="1"/>
          <p:nvPr/>
        </p:nvSpPr>
        <p:spPr>
          <a:xfrm>
            <a:off x="285299" y="3698236"/>
            <a:ext cx="673780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/>
            <a:r>
              <a:rPr lang="hr-HR" sz="2800" dirty="0">
                <a:solidFill>
                  <a:schemeClr val="bg1"/>
                </a:solidFill>
              </a:rPr>
              <a:t>… tj. iskazati žaljenje zbog grijeha (kajanje).</a:t>
            </a:r>
          </a:p>
          <a:p>
            <a:pPr marL="355600" indent="-355600"/>
            <a:r>
              <a:rPr lang="hr-HR" sz="2800" dirty="0">
                <a:solidFill>
                  <a:schemeClr val="bg1"/>
                </a:solidFill>
              </a:rPr>
              <a:t>… npr. da nas očuva od zla, ili da nam nešto </a:t>
            </a:r>
            <a:br>
              <a:rPr lang="hr-HR" sz="2800" dirty="0">
                <a:solidFill>
                  <a:schemeClr val="bg1"/>
                </a:solidFill>
              </a:rPr>
            </a:br>
            <a:r>
              <a:rPr lang="hr-HR" sz="2800" dirty="0">
                <a:solidFill>
                  <a:schemeClr val="bg1"/>
                </a:solidFill>
              </a:rPr>
              <a:t>dade, pa makar se poslužio i čudima.</a:t>
            </a:r>
          </a:p>
          <a:p>
            <a:pPr marL="355600" indent="-355600"/>
            <a:r>
              <a:rPr lang="hr-HR" sz="2800" dirty="0">
                <a:solidFill>
                  <a:schemeClr val="bg1"/>
                </a:solidFill>
              </a:rPr>
              <a:t>… za primljena dobročinstva.</a:t>
            </a:r>
          </a:p>
          <a:p>
            <a:pPr marL="355600" indent="-355600"/>
            <a:r>
              <a:rPr lang="hr-HR" sz="2800" dirty="0">
                <a:solidFill>
                  <a:schemeClr val="bg1"/>
                </a:solidFill>
              </a:rPr>
              <a:t>… tj. veličati Svemogućega Boga </a:t>
            </a:r>
            <a:br>
              <a:rPr lang="hr-HR" sz="2800" dirty="0">
                <a:solidFill>
                  <a:schemeClr val="bg1"/>
                </a:solidFill>
              </a:rPr>
            </a:br>
            <a:r>
              <a:rPr lang="hr-HR" sz="2800" dirty="0">
                <a:solidFill>
                  <a:schemeClr val="bg1"/>
                </a:solidFill>
              </a:rPr>
              <a:t>i njegovu svetost.</a:t>
            </a:r>
          </a:p>
          <a:p>
            <a:pPr marL="355600" indent="-355600"/>
            <a:r>
              <a:rPr lang="hr-HR" sz="2800" dirty="0">
                <a:solidFill>
                  <a:schemeClr val="bg1"/>
                </a:solidFill>
              </a:rPr>
              <a:t>… i diviti se Božjoj mudrosti i učiti od Boga.</a:t>
            </a:r>
          </a:p>
        </p:txBody>
      </p:sp>
      <p:sp>
        <p:nvSpPr>
          <p:cNvPr id="19" name="Strelica: savijeno 18">
            <a:extLst>
              <a:ext uri="{FF2B5EF4-FFF2-40B4-BE49-F238E27FC236}">
                <a16:creationId xmlns:a16="http://schemas.microsoft.com/office/drawing/2014/main" id="{4963C332-B958-7F1A-0410-025A9E6CB536}"/>
              </a:ext>
            </a:extLst>
          </p:cNvPr>
          <p:cNvSpPr/>
          <p:nvPr/>
        </p:nvSpPr>
        <p:spPr>
          <a:xfrm rot="3175945" flipH="1">
            <a:off x="7964809" y="3767024"/>
            <a:ext cx="1034002" cy="1101517"/>
          </a:xfrm>
          <a:prstGeom prst="bentArrow">
            <a:avLst>
              <a:gd name="adj1" fmla="val 25000"/>
              <a:gd name="adj2" fmla="val 27371"/>
              <a:gd name="adj3" fmla="val 32425"/>
              <a:gd name="adj4" fmla="val 43750"/>
            </a:avLst>
          </a:prstGeom>
          <a:solidFill>
            <a:srgbClr val="F8CBAD">
              <a:alpha val="16863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20" name="Desna vitičasta zagrada 19">
            <a:extLst>
              <a:ext uri="{FF2B5EF4-FFF2-40B4-BE49-F238E27FC236}">
                <a16:creationId xmlns:a16="http://schemas.microsoft.com/office/drawing/2014/main" id="{5F428777-F3DE-5A62-B315-7E30AB8AD212}"/>
              </a:ext>
            </a:extLst>
          </p:cNvPr>
          <p:cNvSpPr/>
          <p:nvPr/>
        </p:nvSpPr>
        <p:spPr>
          <a:xfrm>
            <a:off x="6591300" y="3797300"/>
            <a:ext cx="952500" cy="2885018"/>
          </a:xfrm>
          <a:prstGeom prst="rightBrace">
            <a:avLst>
              <a:gd name="adj1" fmla="val 39769"/>
              <a:gd name="adj2" fmla="val 50000"/>
            </a:avLst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B1826BF1-26B8-6205-29ED-F0155D3991A6}"/>
              </a:ext>
            </a:extLst>
          </p:cNvPr>
          <p:cNvSpPr txBox="1"/>
          <p:nvPr/>
        </p:nvSpPr>
        <p:spPr>
          <a:xfrm>
            <a:off x="7657498" y="5050482"/>
            <a:ext cx="13728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Ovim nastavcima završi gornje rečenice i to sve zapiši u bilježnicu.</a:t>
            </a:r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BAB3F645-3033-04FC-A7B1-49A1298AFB2F}"/>
              </a:ext>
            </a:extLst>
          </p:cNvPr>
          <p:cNvSpPr txBox="1"/>
          <p:nvPr/>
        </p:nvSpPr>
        <p:spPr>
          <a:xfrm>
            <a:off x="7730720" y="0"/>
            <a:ext cx="1413280" cy="769441"/>
          </a:xfrm>
          <a:prstGeom prst="rect">
            <a:avLst/>
          </a:prstGeom>
          <a:solidFill>
            <a:srgbClr val="7F4D31"/>
          </a:solidFill>
        </p:spPr>
        <p:txBody>
          <a:bodyPr wrap="square">
            <a:spAutoFit/>
          </a:bodyPr>
          <a:lstStyle/>
          <a:p>
            <a:pPr algn="ctr"/>
            <a:r>
              <a:rPr lang="hr-HR" sz="4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U63 </a:t>
            </a:r>
          </a:p>
        </p:txBody>
      </p:sp>
    </p:spTree>
    <p:extLst>
      <p:ext uri="{BB962C8B-B14F-4D97-AF65-F5344CB8AC3E}">
        <p14:creationId xmlns:p14="http://schemas.microsoft.com/office/powerpoint/2010/main" val="3626318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id="{E10C7E5B-0805-4556-B621-5960629CB82C}"/>
              </a:ext>
            </a:extLst>
          </p:cNvPr>
          <p:cNvSpPr txBox="1"/>
          <p:nvPr/>
        </p:nvSpPr>
        <p:spPr>
          <a:xfrm>
            <a:off x="285299" y="175682"/>
            <a:ext cx="7068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ZAŠTO se molimo?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5CF44ED0-CD3E-8119-57EA-619141B82C6F}"/>
              </a:ext>
            </a:extLst>
          </p:cNvPr>
          <p:cNvSpPr txBox="1"/>
          <p:nvPr/>
        </p:nvSpPr>
        <p:spPr>
          <a:xfrm>
            <a:off x="285299" y="831226"/>
            <a:ext cx="8573402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dirty="0"/>
              <a:t>Molitvom želimo:</a:t>
            </a:r>
          </a:p>
          <a:p>
            <a:pPr marL="355600" indent="-355600"/>
            <a:r>
              <a:rPr lang="hr-HR" sz="2800" dirty="0"/>
              <a:t>• slaviti i (po)hvaliti Boga </a:t>
            </a:r>
          </a:p>
          <a:p>
            <a:pPr marL="355600"/>
            <a:r>
              <a:rPr lang="hr-HR" sz="2800" dirty="0">
                <a:solidFill>
                  <a:srgbClr val="C00000"/>
                </a:solidFill>
              </a:rPr>
              <a:t>tj. veličati Svemogućega Boga </a:t>
            </a:r>
            <a:br>
              <a:rPr lang="hr-HR" sz="2800" dirty="0">
                <a:solidFill>
                  <a:srgbClr val="C00000"/>
                </a:solidFill>
              </a:rPr>
            </a:br>
            <a:r>
              <a:rPr lang="hr-HR" sz="2800" dirty="0">
                <a:solidFill>
                  <a:srgbClr val="C00000"/>
                </a:solidFill>
              </a:rPr>
              <a:t>i njegovu svetost.</a:t>
            </a:r>
            <a:endParaRPr lang="hr-HR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355600" indent="-355600"/>
            <a:r>
              <a:rPr lang="hr-HR" sz="2800" dirty="0"/>
              <a:t>• zahvaliti Bogu </a:t>
            </a:r>
          </a:p>
          <a:p>
            <a:pPr marL="355600"/>
            <a:r>
              <a:rPr lang="hr-HR" sz="2800" dirty="0">
                <a:solidFill>
                  <a:srgbClr val="C00000"/>
                </a:solidFill>
              </a:rPr>
              <a:t>za primljena dobročinstva.</a:t>
            </a:r>
          </a:p>
          <a:p>
            <a:pPr marL="355600" indent="-355600"/>
            <a:r>
              <a:rPr lang="hr-HR" sz="2800" dirty="0"/>
              <a:t>• moliti Boga za oproštenje grijeha </a:t>
            </a:r>
          </a:p>
          <a:p>
            <a:pPr marL="355600"/>
            <a:r>
              <a:rPr lang="hr-HR" sz="2800" dirty="0">
                <a:solidFill>
                  <a:srgbClr val="C00000"/>
                </a:solidFill>
              </a:rPr>
              <a:t>tj. iskazati žaljenje zbog grijeha (kajanje).</a:t>
            </a:r>
            <a:endParaRPr lang="hr-HR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355600" indent="-355600"/>
            <a:r>
              <a:rPr lang="hr-HR" sz="2800" dirty="0"/>
              <a:t>• razmišljati o Božjim djelima i poukama</a:t>
            </a:r>
            <a:r>
              <a:rPr lang="hr-HR" sz="2800" dirty="0">
                <a:solidFill>
                  <a:srgbClr val="C00000"/>
                </a:solidFill>
              </a:rPr>
              <a:t> </a:t>
            </a:r>
          </a:p>
          <a:p>
            <a:pPr marL="355600"/>
            <a:r>
              <a:rPr lang="hr-HR" sz="2800" dirty="0">
                <a:solidFill>
                  <a:srgbClr val="C00000"/>
                </a:solidFill>
              </a:rPr>
              <a:t>i diviti se Božjoj mudrosti i učiti od Boga.</a:t>
            </a:r>
            <a:endParaRPr lang="hr-HR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355600" indent="-355600"/>
            <a:r>
              <a:rPr lang="hr-HR" sz="2800" dirty="0"/>
              <a:t>• tražiti od Boga neku uslugu </a:t>
            </a:r>
          </a:p>
          <a:p>
            <a:pPr marL="355600"/>
            <a:r>
              <a:rPr lang="hr-HR" sz="2800" dirty="0">
                <a:solidFill>
                  <a:srgbClr val="C00000"/>
                </a:solidFill>
              </a:rPr>
              <a:t>npr. da nas očuva od zla, ili da nam nešto dade, pa makar se poslužio i čudima.</a:t>
            </a:r>
            <a:endParaRPr lang="hr-H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39C5569C-A742-E54D-C96C-CCFA939D13DD}"/>
              </a:ext>
            </a:extLst>
          </p:cNvPr>
          <p:cNvSpPr/>
          <p:nvPr/>
        </p:nvSpPr>
        <p:spPr>
          <a:xfrm rot="860300">
            <a:off x="6487719" y="498183"/>
            <a:ext cx="216296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Provjerimo </a:t>
            </a:r>
          </a:p>
          <a:p>
            <a:pPr algn="ctr"/>
            <a:r>
              <a:rPr lang="hr-HR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zajedno!</a:t>
            </a:r>
            <a:endParaRPr lang="hr-HR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97691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5">
            <a:extLst>
              <a:ext uri="{FF2B5EF4-FFF2-40B4-BE49-F238E27FC236}">
                <a16:creationId xmlns:a16="http://schemas.microsoft.com/office/drawing/2014/main" id="{1CEA4F29-B57D-42BA-8D43-FB513C2AC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04421"/>
              </p:ext>
            </p:extLst>
          </p:nvPr>
        </p:nvGraphicFramePr>
        <p:xfrm>
          <a:off x="1544602" y="1047744"/>
          <a:ext cx="7440565" cy="5669280"/>
        </p:xfrm>
        <a:graphic>
          <a:graphicData uri="http://schemas.openxmlformats.org/drawingml/2006/table">
            <a:tbl>
              <a:tblPr firstRow="1" bandRow="1"/>
              <a:tblGrid>
                <a:gridCol w="3102026">
                  <a:extLst>
                    <a:ext uri="{9D8B030D-6E8A-4147-A177-3AD203B41FA5}">
                      <a16:colId xmlns:a16="http://schemas.microsoft.com/office/drawing/2014/main" val="2821153945"/>
                    </a:ext>
                  </a:extLst>
                </a:gridCol>
                <a:gridCol w="998483">
                  <a:extLst>
                    <a:ext uri="{9D8B030D-6E8A-4147-A177-3AD203B41FA5}">
                      <a16:colId xmlns:a16="http://schemas.microsoft.com/office/drawing/2014/main" val="3677122552"/>
                    </a:ext>
                  </a:extLst>
                </a:gridCol>
                <a:gridCol w="3340056">
                  <a:extLst>
                    <a:ext uri="{9D8B030D-6E8A-4147-A177-3AD203B41FA5}">
                      <a16:colId xmlns:a16="http://schemas.microsoft.com/office/drawing/2014/main" val="2825453497"/>
                    </a:ext>
                  </a:extLst>
                </a:gridCol>
              </a:tblGrid>
              <a:tr h="805191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hr-HR" sz="2400" dirty="0"/>
                        <a:t>Molitvom želimo: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i="1" dirty="0">
                          <a:solidFill>
                            <a:srgbClr val="FF0000"/>
                          </a:solidFill>
                        </a:rPr>
                        <a:t>(Nađi i dopiši nastavak rečenice:)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634969"/>
                  </a:ext>
                </a:extLst>
              </a:tr>
              <a:tr h="805191"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r-HR" sz="2400" dirty="0"/>
                        <a:t>slaviti i (po)hvaliti Boga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/>
                        <a:t>tj. iskazati žaljenje zbog grijeha (kajanje).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032321"/>
                  </a:ext>
                </a:extLst>
              </a:tr>
              <a:tr h="563633"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r-HR" sz="2400" dirty="0"/>
                        <a:t>zahvaliti Bogu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/>
                        <a:t>npr. da nas očuva od zla, da nam nešto dade, pa makar se poslužio i čudima.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041442"/>
                  </a:ext>
                </a:extLst>
              </a:tr>
              <a:tr h="563633"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r-HR" sz="2400" dirty="0"/>
                        <a:t>moliti Boga za oproštenje grijeha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za primljena dobročinstva.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441959"/>
                  </a:ext>
                </a:extLst>
              </a:tr>
              <a:tr h="805191"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r-HR" sz="2400" dirty="0"/>
                        <a:t>razmišljati o Božjim djelima i poukama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tj. veličati Svemogućega Boga i njegovu svetost.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140353"/>
                  </a:ext>
                </a:extLst>
              </a:tr>
              <a:tr h="805191"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r-HR" sz="2400" dirty="0"/>
                        <a:t>tražiti od Boga neku uslugu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/>
                        <a:t>i diviti se Božjoj mudrosti i učiti od Boga.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847707"/>
                  </a:ext>
                </a:extLst>
              </a:tr>
            </a:tbl>
          </a:graphicData>
        </a:graphic>
      </p:graphicFrame>
      <p:sp>
        <p:nvSpPr>
          <p:cNvPr id="6" name="TekstniOkvir 5">
            <a:extLst>
              <a:ext uri="{FF2B5EF4-FFF2-40B4-BE49-F238E27FC236}">
                <a16:creationId xmlns:a16="http://schemas.microsoft.com/office/drawing/2014/main" id="{E10C7E5B-0805-4556-B621-5960629CB82C}"/>
              </a:ext>
            </a:extLst>
          </p:cNvPr>
          <p:cNvSpPr txBox="1"/>
          <p:nvPr/>
        </p:nvSpPr>
        <p:spPr>
          <a:xfrm>
            <a:off x="1544601" y="175682"/>
            <a:ext cx="58086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ZAŠTO se molimo?</a:t>
            </a:r>
          </a:p>
        </p:txBody>
      </p: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46010261-3506-45CA-A01A-DC6FEB7BCD82}"/>
              </a:ext>
            </a:extLst>
          </p:cNvPr>
          <p:cNvCxnSpPr>
            <a:cxnSpLocks/>
          </p:cNvCxnSpPr>
          <p:nvPr/>
        </p:nvCxnSpPr>
        <p:spPr>
          <a:xfrm>
            <a:off x="4087726" y="2287078"/>
            <a:ext cx="1599426" cy="302554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sa strelicom 9">
            <a:extLst>
              <a:ext uri="{FF2B5EF4-FFF2-40B4-BE49-F238E27FC236}">
                <a16:creationId xmlns:a16="http://schemas.microsoft.com/office/drawing/2014/main" id="{C30C7C03-E886-41D1-BC62-94D7C104757C}"/>
              </a:ext>
            </a:extLst>
          </p:cNvPr>
          <p:cNvCxnSpPr>
            <a:cxnSpLocks/>
          </p:cNvCxnSpPr>
          <p:nvPr/>
        </p:nvCxnSpPr>
        <p:spPr>
          <a:xfrm>
            <a:off x="3669166" y="2933700"/>
            <a:ext cx="2017986" cy="153670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sa strelicom 11">
            <a:extLst>
              <a:ext uri="{FF2B5EF4-FFF2-40B4-BE49-F238E27FC236}">
                <a16:creationId xmlns:a16="http://schemas.microsoft.com/office/drawing/2014/main" id="{40F80EF1-D586-42C5-8151-3D625075A768}"/>
              </a:ext>
            </a:extLst>
          </p:cNvPr>
          <p:cNvCxnSpPr>
            <a:cxnSpLocks/>
          </p:cNvCxnSpPr>
          <p:nvPr/>
        </p:nvCxnSpPr>
        <p:spPr>
          <a:xfrm flipV="1">
            <a:off x="3771900" y="2287078"/>
            <a:ext cx="1915252" cy="2183322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sa strelicom 13">
            <a:extLst>
              <a:ext uri="{FF2B5EF4-FFF2-40B4-BE49-F238E27FC236}">
                <a16:creationId xmlns:a16="http://schemas.microsoft.com/office/drawing/2014/main" id="{61A98D5C-EEA4-49C7-8B50-F5D93849966D}"/>
              </a:ext>
            </a:extLst>
          </p:cNvPr>
          <p:cNvCxnSpPr>
            <a:cxnSpLocks/>
          </p:cNvCxnSpPr>
          <p:nvPr/>
        </p:nvCxnSpPr>
        <p:spPr>
          <a:xfrm>
            <a:off x="4278766" y="5312623"/>
            <a:ext cx="1408386" cy="712446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sa strelicom 15">
            <a:extLst>
              <a:ext uri="{FF2B5EF4-FFF2-40B4-BE49-F238E27FC236}">
                <a16:creationId xmlns:a16="http://schemas.microsoft.com/office/drawing/2014/main" id="{12D60DF5-A50F-4598-9AA9-B364F6FCF7C2}"/>
              </a:ext>
            </a:extLst>
          </p:cNvPr>
          <p:cNvCxnSpPr>
            <a:cxnSpLocks/>
          </p:cNvCxnSpPr>
          <p:nvPr/>
        </p:nvCxnSpPr>
        <p:spPr>
          <a:xfrm flipV="1">
            <a:off x="4362849" y="3263105"/>
            <a:ext cx="1324303" cy="2984938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avokutnik 21">
            <a:extLst>
              <a:ext uri="{FF2B5EF4-FFF2-40B4-BE49-F238E27FC236}">
                <a16:creationId xmlns:a16="http://schemas.microsoft.com/office/drawing/2014/main" id="{36E16564-BB47-412A-AD98-354E0C17FA97}"/>
              </a:ext>
            </a:extLst>
          </p:cNvPr>
          <p:cNvSpPr/>
          <p:nvPr/>
        </p:nvSpPr>
        <p:spPr>
          <a:xfrm>
            <a:off x="-105103" y="-94593"/>
            <a:ext cx="1459462" cy="72626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20DD96E0-6561-49EB-91D5-822A396B8520}"/>
              </a:ext>
            </a:extLst>
          </p:cNvPr>
          <p:cNvSpPr txBox="1"/>
          <p:nvPr/>
        </p:nvSpPr>
        <p:spPr>
          <a:xfrm>
            <a:off x="85140" y="1262676"/>
            <a:ext cx="13083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Prepiši plavi naslov. </a:t>
            </a:r>
            <a:r>
              <a:rPr kumimoji="0" lang="hr-HR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Pospoji</a:t>
            </a: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tekstove iz lijevih kvadratića sa pripadaju-</a:t>
            </a:r>
            <a:r>
              <a:rPr kumimoji="0" lang="hr-HR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ćima</a:t>
            </a: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 desne strane. Potom prepiši u bilježnicu.</a:t>
            </a:r>
          </a:p>
        </p:txBody>
      </p:sp>
    </p:spTree>
    <p:extLst>
      <p:ext uri="{BB962C8B-B14F-4D97-AF65-F5344CB8AC3E}">
        <p14:creationId xmlns:p14="http://schemas.microsoft.com/office/powerpoint/2010/main" val="1203620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8B9FCB-F089-5C93-A72E-4705295ED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3C37040-DF96-AA90-C734-12D805947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8915"/>
            <a:ext cx="9144000" cy="6026662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EAB1FBB4-7262-4F9A-F31D-C3245932288F}"/>
              </a:ext>
            </a:extLst>
          </p:cNvPr>
          <p:cNvSpPr txBox="1"/>
          <p:nvPr/>
        </p:nvSpPr>
        <p:spPr>
          <a:xfrm>
            <a:off x="118334" y="69228"/>
            <a:ext cx="89073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Otvori web stranicu  </a:t>
            </a: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https://e.hublin.net/krscanskamolitva</a:t>
            </a: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i povlačenjem tekstova jednog preko drugog </a:t>
            </a:r>
            <a:r>
              <a:rPr kumimoji="0" lang="hr-HR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pospojite</a:t>
            </a: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parove vrsta molitava sa njihovim dodatnim objašnjenjem. Provjeri (pritiskom na okrugli gumbić dolje desno) da li si dobro spojio parove. Ako jesi (sve je zeleno zaokruženo), onda to sve prepiši u bilježnicu.</a:t>
            </a:r>
          </a:p>
        </p:txBody>
      </p:sp>
    </p:spTree>
    <p:extLst>
      <p:ext uri="{BB962C8B-B14F-4D97-AF65-F5344CB8AC3E}">
        <p14:creationId xmlns:p14="http://schemas.microsoft.com/office/powerpoint/2010/main" val="1552479898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F3B6330C-BF87-4BC5-888D-F3964B0D20DA}"/>
              </a:ext>
            </a:extLst>
          </p:cNvPr>
          <p:cNvSpPr txBox="1"/>
          <p:nvPr/>
        </p:nvSpPr>
        <p:spPr>
          <a:xfrm>
            <a:off x="774700" y="285598"/>
            <a:ext cx="7858537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Što kršćani žele postići svojim molitvama?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slaviti i (po)hvaliti Boga (veličati Svemogućega Boga i njegovu svetost)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zahvaliti Bogu (za primljena dobročinstva)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moliti Boga za oproštenje grijeha (kajanje)</a:t>
            </a:r>
          </a:p>
          <a:p>
            <a:pPr marL="285750" indent="-285750" defTabSz="914400">
              <a:buFontTx/>
              <a:buChar char="-"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razmišljati o Božjim porukama i poukama </a:t>
            </a:r>
            <a:r>
              <a:rPr lang="hr-HR" sz="2800" dirty="0"/>
              <a:t>(diviti se Božjoj mudrosti i učiti od Boga)</a:t>
            </a: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indent="-285750" defTabSz="914400">
              <a:buFontTx/>
              <a:buChar char="-"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tražiti od Boga neku uslugu </a:t>
            </a:r>
            <a:r>
              <a:rPr lang="hr-HR" sz="2800" dirty="0"/>
              <a:t>(da nas očuva od zla, da nam nešto dade, pa makar se poslužio i čudima)</a:t>
            </a: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12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1_Slojevi">
  <a:themeElements>
    <a:clrScheme name="Slojevi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Slojevi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ojevi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ojevi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ojevi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ojevi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ojevi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ojevi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ojevi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ojevi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ojevi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ojevi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405</TotalTime>
  <Words>949</Words>
  <Application>Microsoft Office PowerPoint</Application>
  <PresentationFormat>Prikaz na zaslonu (4:3)</PresentationFormat>
  <Paragraphs>104</Paragraphs>
  <Slides>15</Slides>
  <Notes>5</Notes>
  <HiddenSlides>6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1_Slojevi</vt:lpstr>
      <vt:lpstr>1_Tema sustava Office</vt:lpstr>
      <vt:lpstr>PowerPoint prezentacija</vt:lpstr>
      <vt:lpstr>PowerPoint prezentacija</vt:lpstr>
      <vt:lpstr>PowerPoint prezentacija</vt:lpstr>
      <vt:lpstr>Razlozi ZAŠTO se ljudi mole Bogu?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Krešimir Hublin</dc:creator>
  <cp:lastModifiedBy>Krešimir Hublin</cp:lastModifiedBy>
  <cp:revision>15</cp:revision>
  <dcterms:created xsi:type="dcterms:W3CDTF">2023-09-26T20:55:47Z</dcterms:created>
  <dcterms:modified xsi:type="dcterms:W3CDTF">2024-02-21T10:16:47Z</dcterms:modified>
</cp:coreProperties>
</file>