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17" r:id="rId3"/>
  </p:sldMasterIdLst>
  <p:notesMasterIdLst>
    <p:notesMasterId r:id="rId13"/>
  </p:notesMasterIdLst>
  <p:sldIdLst>
    <p:sldId id="258" r:id="rId4"/>
    <p:sldId id="265" r:id="rId5"/>
    <p:sldId id="270" r:id="rId6"/>
    <p:sldId id="271" r:id="rId7"/>
    <p:sldId id="266" r:id="rId8"/>
    <p:sldId id="267" r:id="rId9"/>
    <p:sldId id="259" r:id="rId10"/>
    <p:sldId id="257" r:id="rId11"/>
    <p:sldId id="260" r:id="rId12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82384" autoAdjust="0"/>
  </p:normalViewPr>
  <p:slideViewPr>
    <p:cSldViewPr>
      <p:cViewPr varScale="1">
        <p:scale>
          <a:sx n="88" d="100"/>
          <a:sy n="88" d="100"/>
        </p:scale>
        <p:origin x="10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0F1288F5-2EC2-0640-84EA-97750B0F5B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42FBD63-ECA2-656E-2924-BA9656199F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72F227B-0638-4465-821F-82FC232619F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1D3A3D6A-7BD8-1DCC-952D-7FA4688408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28AF53C6-6CBD-CB08-7717-83F59BF92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B489B08-2F69-9520-AFF2-9FF82AA4E2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C612487-1149-B927-F421-882C552BA5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15E3C90-3423-46BD-B0B9-8EDF75A232B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slike slajda 1">
            <a:extLst>
              <a:ext uri="{FF2B5EF4-FFF2-40B4-BE49-F238E27FC236}">
                <a16:creationId xmlns:a16="http://schemas.microsoft.com/office/drawing/2014/main" id="{FDC1C438-2B06-A8C0-F11D-E1DE2CBA97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zervirano mjesto bilježaka 2">
            <a:extLst>
              <a:ext uri="{FF2B5EF4-FFF2-40B4-BE49-F238E27FC236}">
                <a16:creationId xmlns:a16="http://schemas.microsoft.com/office/drawing/2014/main" id="{C2E4BF3F-D3B0-2A01-1473-7B8FEF7F29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/>
              <a:t>To još popraviti i makni sliku a stavi txt iz xls-a</a:t>
            </a:r>
          </a:p>
        </p:txBody>
      </p:sp>
      <p:sp>
        <p:nvSpPr>
          <p:cNvPr id="7172" name="Rezervirano mjesto broja slajda 3">
            <a:extLst>
              <a:ext uri="{FF2B5EF4-FFF2-40B4-BE49-F238E27FC236}">
                <a16:creationId xmlns:a16="http://schemas.microsoft.com/office/drawing/2014/main" id="{F9834835-ADEF-0956-E897-7CE62A6D94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F85EB2-6D79-4856-94FD-618180769936}" type="slidenum">
              <a:rPr lang="hr-HR" altLang="sr-Latn-R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like slajda 1">
            <a:extLst>
              <a:ext uri="{FF2B5EF4-FFF2-40B4-BE49-F238E27FC236}">
                <a16:creationId xmlns:a16="http://schemas.microsoft.com/office/drawing/2014/main" id="{8000F145-50BB-2CB2-636E-284CE8F70E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zervirano mjesto bilježaka 2">
            <a:extLst>
              <a:ext uri="{FF2B5EF4-FFF2-40B4-BE49-F238E27FC236}">
                <a16:creationId xmlns:a16="http://schemas.microsoft.com/office/drawing/2014/main" id="{03CDE3F2-72B3-1BB3-E917-6CA29308C9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/>
              <a:t>sakriti slova (siva)</a:t>
            </a:r>
          </a:p>
        </p:txBody>
      </p:sp>
      <p:sp>
        <p:nvSpPr>
          <p:cNvPr id="12292" name="Rezervirano mjesto broja slajda 3">
            <a:extLst>
              <a:ext uri="{FF2B5EF4-FFF2-40B4-BE49-F238E27FC236}">
                <a16:creationId xmlns:a16="http://schemas.microsoft.com/office/drawing/2014/main" id="{51771DF5-A631-D1C5-EFD2-36BB05F266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74D768-220D-40D6-AC62-D4D01C7F014C}" type="slidenum">
              <a:rPr lang="hr-HR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like slajda 1">
            <a:extLst>
              <a:ext uri="{FF2B5EF4-FFF2-40B4-BE49-F238E27FC236}">
                <a16:creationId xmlns:a16="http://schemas.microsoft.com/office/drawing/2014/main" id="{1CFD964B-A113-1059-5012-0B3A3CCD7E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zervirano mjesto bilježaka 2">
            <a:extLst>
              <a:ext uri="{FF2B5EF4-FFF2-40B4-BE49-F238E27FC236}">
                <a16:creationId xmlns:a16="http://schemas.microsoft.com/office/drawing/2014/main" id="{2246FD3C-924D-66D4-29E5-63224828CB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/>
              <a:t>izabrati bolje riječi koje će ići u zadaću kao zadatak!</a:t>
            </a:r>
          </a:p>
        </p:txBody>
      </p:sp>
      <p:sp>
        <p:nvSpPr>
          <p:cNvPr id="15364" name="Rezervirano mjesto broja slajda 3">
            <a:extLst>
              <a:ext uri="{FF2B5EF4-FFF2-40B4-BE49-F238E27FC236}">
                <a16:creationId xmlns:a16="http://schemas.microsoft.com/office/drawing/2014/main" id="{A9705752-F392-5FA4-6D5F-55621E957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9958A1-D8B5-47DA-9E65-B8506D686E79}" type="slidenum">
              <a:rPr lang="hr-HR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A0B36BB-A369-3D06-49AE-96C3B44C8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80654-6C86-447E-89CF-FF02AB95284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D10050C-F57E-52F0-1979-A2BAC38E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A1A0BCC-FE65-D80E-8864-9F8A81CA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80B1-67B3-4EC9-989E-EF203581F80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7164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32F925-9C4C-6FD3-0BAA-BB2C3AD4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070AD-04C6-47C2-B0D1-B781A95EE9B5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B1432B5-0632-30FA-D8A8-97F5732A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D4AE8E9-3B87-4390-EA3D-8B9C1729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C9311-CD29-4478-8F3E-A71C87219A3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3188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0EA23E-EFEA-4517-8B58-84EB5B1C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E92B9-303E-451F-96D7-A1059EEF516A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1457F84-D663-A836-6716-B3A2718C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1AC28D9-A292-D7AA-9236-57A65FDA2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72293-0B17-40DC-963E-12402BA5A04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1147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3B0524-FCED-028B-FC11-F868BE47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AFC6E-7C00-4F90-9E9C-795E24D98E3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778A47-0741-B320-9E55-9A5A5672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F455D3-D2C7-4DE9-BE6D-78742E21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BC851-EAAE-4858-AE07-CA5D812BE98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59360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A3A30A0-D063-A12E-5429-8A1201300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A03FF-B1A7-45ED-94A1-6DAEED7FBBC3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C98F24-97A1-7309-D3A6-823B56A4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E28737B-5D7C-290D-2ACC-E727BB69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65CF-DE8F-4DD7-9020-67D4413808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4335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A8FD2E4-6F8B-CAE3-1EC1-DF20642E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798E-DE8B-46DD-95B0-1AE9739ECE9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30341A2-8067-1825-0B74-CC8F6250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FF001EC-FC47-6DB3-41E0-2B22C374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5FB03-344A-4F79-8B11-64AF3DD1316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4747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C4B0576-59F0-0C32-1C74-2DDDD835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0D5EA-A810-4576-A7FD-2D924E24618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F926A871-4D36-91A3-6578-251775AF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369CA05-7546-6ECA-4D6E-A206AD73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5411-DD95-42E9-B42B-2AC9080801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613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5A4B45BE-205A-A81F-CC50-71418154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639B-B108-446B-A7E0-3D2D0CE96D8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BEC0AEEB-968C-5658-E2F7-28649D1F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1BB52CAA-ECAE-9522-8008-60899AC55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7974-B2C1-4F62-AE13-0859AA9187E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97538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CC80BE68-DD3D-0E42-15D9-674A986C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FC8D-636F-4197-86B2-9378EAF96A2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00A6B2EC-156B-3405-972D-FEEED8C2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094DE3FE-9EC6-B99F-E40E-1205401C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F848C-2370-48F1-B996-89E302E7F2E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16782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008D1A9B-6BF0-4EDC-1AC6-6FADC6EF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E64A-ABEB-4346-8615-F518B619571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DB0D22FF-62A2-E7F4-4698-900D5B25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43156B86-0F56-C256-10AA-EE347550C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6E732-6F8B-4A8C-B0C9-BAB7B30F574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02549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307AB9B-069E-AE7E-DE8C-51A382243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75AE-123F-4E52-A49E-BC0DBF36F1F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2EDCA4AE-F8A8-38CA-B374-2E73011D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A77038A-215F-86DB-F9F4-C0B31F7D4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7236-9CCE-431F-81D9-D963CBBE02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442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5B026C2-2572-7E26-50C0-C93395190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9E58-C920-44C0-BC50-B972DBB7E88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E52C22-1A47-E39D-23D8-B2C667EF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007C2A-33E4-3A05-C466-BD0E079B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DF52F-364F-4835-B08C-3140C94C5EC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79324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B1C5C720-9FD3-BEEA-B654-60BE372D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47BF-67C4-479B-86EA-A732B1E24E0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E247A024-31D5-6D0A-4B71-7FCD4796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F0E72DED-BED9-C75A-29AE-7CE992B0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D5D9-2AF4-4DBC-BDEA-78A1FBB0BCB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0132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AA2CF7-ECC3-9394-02B7-49959140A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C07B-EAE6-4B99-96DA-3DB04287501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0311D6D-BB6E-EE02-C06B-2703ABFB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11C0AB3-000E-3344-C716-ABC0FCA1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2331F-38CE-44B2-8CF6-95F520F4DF3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22208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C91F182-A9EA-26D2-E4A7-F4E02AC08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37EF3-FC89-4371-9970-B32FCD67979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E8A48A9-7165-01C3-0BE2-E6B708873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3FDCAC1-34FB-B0FA-77B4-D5F02011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8DCF-5315-4AAF-9570-6BE7E70E6DF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6048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3B0524-FCED-028B-FC11-F868BE47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AFC6E-7C00-4F90-9E9C-795E24D98E3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778A47-0741-B320-9E55-9A5A5672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F455D3-D2C7-4DE9-BE6D-78742E21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BC851-EAAE-4858-AE07-CA5D812BE98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8827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A3A30A0-D063-A12E-5429-8A1201300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A03FF-B1A7-45ED-94A1-6DAEED7FBBC3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C98F24-97A1-7309-D3A6-823B56A4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E28737B-5D7C-290D-2ACC-E727BB69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65CF-DE8F-4DD7-9020-67D4413808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14644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A8FD2E4-6F8B-CAE3-1EC1-DF20642E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798E-DE8B-46DD-95B0-1AE9739ECE9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30341A2-8067-1825-0B74-CC8F6250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FF001EC-FC47-6DB3-41E0-2B22C374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5FB03-344A-4F79-8B11-64AF3DD1316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345394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C4B0576-59F0-0C32-1C74-2DDDD835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0D5EA-A810-4576-A7FD-2D924E24618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F926A871-4D36-91A3-6578-251775AF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369CA05-7546-6ECA-4D6E-A206AD73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5411-DD95-42E9-B42B-2AC9080801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3793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5A4B45BE-205A-A81F-CC50-71418154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639B-B108-446B-A7E0-3D2D0CE96D8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BEC0AEEB-968C-5658-E2F7-28649D1F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1BB52CAA-ECAE-9522-8008-60899AC55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7974-B2C1-4F62-AE13-0859AA9187E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47343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CC80BE68-DD3D-0E42-15D9-674A986C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FC8D-636F-4197-86B2-9378EAF96A2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00A6B2EC-156B-3405-972D-FEEED8C2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094DE3FE-9EC6-B99F-E40E-1205401C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F848C-2370-48F1-B996-89E302E7F2E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24814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008D1A9B-6BF0-4EDC-1AC6-6FADC6EF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E64A-ABEB-4346-8615-F518B619571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DB0D22FF-62A2-E7F4-4698-900D5B25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43156B86-0F56-C256-10AA-EE347550C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6E732-6F8B-4A8C-B0C9-BAB7B30F574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066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E40D5F-163D-76EC-348A-039924AB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95A70-A5C9-4433-9F2E-E0B6CC04598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2D5665E-33B0-3447-C937-86128AA9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D573DD-67EC-2BA9-223D-22954A0F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FC33-E6D7-42CA-929C-645411D7692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869746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307AB9B-069E-AE7E-DE8C-51A382243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75AE-123F-4E52-A49E-BC0DBF36F1F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2EDCA4AE-F8A8-38CA-B374-2E73011D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A77038A-215F-86DB-F9F4-C0B31F7D4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7236-9CCE-431F-81D9-D963CBBE02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5523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B1C5C720-9FD3-BEEA-B654-60BE372D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47BF-67C4-479B-86EA-A732B1E24E00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E247A024-31D5-6D0A-4B71-7FCD4796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F0E72DED-BED9-C75A-29AE-7CE992B0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D5D9-2AF4-4DBC-BDEA-78A1FBB0BCB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76074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AA2CF7-ECC3-9394-02B7-49959140A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C07B-EAE6-4B99-96DA-3DB04287501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0311D6D-BB6E-EE02-C06B-2703ABFB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11C0AB3-000E-3344-C716-ABC0FCA1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2331F-38CE-44B2-8CF6-95F520F4DF3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4741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C91F182-A9EA-26D2-E4A7-F4E02AC08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37EF3-FC89-4371-9970-B32FCD67979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E8A48A9-7165-01C3-0BE2-E6B708873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3FDCAC1-34FB-B0FA-77B4-D5F02011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8DCF-5315-4AAF-9570-6BE7E70E6DF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4192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11663296-4767-FF0C-A004-C51F9BFE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4C02A-36F4-4189-BD1F-18346C51F93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65A2415D-F1CA-01FC-3935-B9AE04B4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579F3F3-80E1-70E6-C7BA-6A79B1DB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3A36E-9D0F-4576-BC60-AD9F5C2A92D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1413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17605D78-002F-5A26-53A0-09C9A7C84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9FD9-DD9F-43A5-A68E-C76348D2C67F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83326137-902E-44F6-2B58-D2A8E670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FED2BDAB-96FD-2B2A-FC50-E925700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B4239-64F0-49DB-84F5-A823F195A6B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6448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52E1444E-C897-4EEB-52E0-E9E9A07E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3304-5BDD-44CA-A0B2-B700E337ABFF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41AE7871-3CE4-1C1D-1E9E-436CBA94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E6DE20D0-E6D6-5EB3-6BB2-A615B896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2661B-FD40-482F-9D49-015442D2E5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6393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39B451C2-F26F-260B-1F60-0BE521A5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9E5E-DFEC-4CDD-8ED9-7FED74DDF97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985104DF-E89D-AC41-857A-36DD52D8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B35A2E49-CC5B-8F29-C507-43F31B84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3F6D6-478E-4731-983A-881DDB813E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6729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AA457F1A-E7CF-6DEA-25EB-271EC1CA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3B5B-7979-4E9C-A0E5-AA64E69B86C1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8B5C088A-A451-0CCC-23BA-7321075F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829AA857-F1F5-B01D-A83E-CFCC7CDA0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F5A31-51B6-4471-8B53-1A879B8591F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40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6690E78-9E98-E389-5B4D-D12D3A97A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DEBBC-0D0A-45B3-B6CC-37ED30B46275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51FCC3FF-E19A-91C5-8E90-D060188B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27DBF07A-F729-2E79-56FD-1A5043B6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3DA6D-D897-4C2E-A7DD-63D4E7BA9B3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2517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C06B080E-A6A2-AC49-4270-06E358D061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43190B32-0DA4-BE8B-4E62-24192B78E5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8436CFF-B647-4C9C-82EE-69DA1EF84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011CF1-CE65-4D02-8852-89F9BE04434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71B146-5C3B-8A3B-46B4-78EEBED48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99335A7-04E0-A607-F3C1-5647D015D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2C9289-8BEB-49F7-B702-022017FB598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>
            <a:extLst>
              <a:ext uri="{FF2B5EF4-FFF2-40B4-BE49-F238E27FC236}">
                <a16:creationId xmlns:a16="http://schemas.microsoft.com/office/drawing/2014/main" id="{60C8237D-C31F-1599-14DF-652D9C06D7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2051" name="Rezervirano mjesto teksta 2">
            <a:extLst>
              <a:ext uri="{FF2B5EF4-FFF2-40B4-BE49-F238E27FC236}">
                <a16:creationId xmlns:a16="http://schemas.microsoft.com/office/drawing/2014/main" id="{B95D3F4C-4343-812D-DECE-4B4C6F6C9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D62CA5-19B3-E92E-F57D-9C2C6E22F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5303A75-D343-4A3A-AED8-645BE9E5BCF6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2FD1542-1D09-4F6B-75E9-37972B647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D436FA-EBF8-210E-5289-2C2BE548D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BD46ED-A32C-4F9C-9CD5-5A55A2C2F4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>
            <a:extLst>
              <a:ext uri="{FF2B5EF4-FFF2-40B4-BE49-F238E27FC236}">
                <a16:creationId xmlns:a16="http://schemas.microsoft.com/office/drawing/2014/main" id="{60C8237D-C31F-1599-14DF-652D9C06D7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2051" name="Rezervirano mjesto teksta 2">
            <a:extLst>
              <a:ext uri="{FF2B5EF4-FFF2-40B4-BE49-F238E27FC236}">
                <a16:creationId xmlns:a16="http://schemas.microsoft.com/office/drawing/2014/main" id="{B95D3F4C-4343-812D-DECE-4B4C6F6C9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D62CA5-19B3-E92E-F57D-9C2C6E22F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5303A75-D343-4A3A-AED8-645BE9E5BCF6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2FD1542-1D09-4F6B-75E9-37972B647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D436FA-EBF8-210E-5289-2C2BE548D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BD46ED-A32C-4F9C-9CD5-5A55A2C2F4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749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.hublin.net/blagdanipraznici" TargetMode="Externa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AE98D5-DAFB-18AF-DAEB-82C1AF120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63" y="55563"/>
            <a:ext cx="9007475" cy="636587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3600" b="1" dirty="0"/>
              <a:t>CRKVENA </a:t>
            </a:r>
            <a:r>
              <a:rPr lang="hr-HR" altLang="sr-Latn-RS" sz="3600" dirty="0">
                <a:solidFill>
                  <a:schemeClr val="tx1">
                    <a:lumMod val="75000"/>
                  </a:schemeClr>
                </a:solidFill>
              </a:rPr>
              <a:t>(LITURGIJSKA)</a:t>
            </a:r>
            <a:r>
              <a:rPr lang="hr-HR" altLang="sr-Latn-RS" sz="3600" b="1" dirty="0"/>
              <a:t> GODINA</a:t>
            </a:r>
            <a:endParaRPr lang="hr-HR" altLang="sr-Latn-RS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8E7630-62E3-641C-0F47-7820A0494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675" y="989013"/>
            <a:ext cx="2730500" cy="2800350"/>
          </a:xfrm>
        </p:spPr>
        <p:txBody>
          <a:bodyPr rtlCol="0">
            <a:normAutofit fontScale="85000"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28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Liturgija = bogoslužje = </a:t>
            </a:r>
            <a:r>
              <a:rPr lang="hr-HR" sz="28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crkveni obredi </a:t>
            </a:r>
            <a:r>
              <a:rPr lang="hr-HR" sz="28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(točno određene riječi, geste/radnje, predmeti, osobe) </a:t>
            </a:r>
            <a:r>
              <a:rPr lang="hr-HR" sz="28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kojima slavimo Boga.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D95EBD39-EFCC-F2CD-8D73-7560A0A754CE}"/>
              </a:ext>
            </a:extLst>
          </p:cNvPr>
          <p:cNvSpPr/>
          <p:nvPr/>
        </p:nvSpPr>
        <p:spPr>
          <a:xfrm>
            <a:off x="-7938" y="4319588"/>
            <a:ext cx="3355976" cy="5222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marL="920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t>udžbenik str. 66-67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655CEF4C-A5E7-7069-5C4E-3D1A77A4BFE1}"/>
              </a:ext>
            </a:extLst>
          </p:cNvPr>
          <p:cNvSpPr/>
          <p:nvPr/>
        </p:nvSpPr>
        <p:spPr>
          <a:xfrm>
            <a:off x="0" y="4924425"/>
            <a:ext cx="5795963" cy="1816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920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>
                <a:latin typeface="+mn-lt"/>
              </a:rPr>
              <a:t>- Koja su razdoblja </a:t>
            </a:r>
            <a:br>
              <a:rPr lang="hr-HR" sz="2800" dirty="0">
                <a:latin typeface="+mn-lt"/>
              </a:rPr>
            </a:br>
            <a:r>
              <a:rPr lang="hr-HR" sz="2800" dirty="0">
                <a:latin typeface="+mn-lt"/>
              </a:rPr>
              <a:t>      u crkvenoj godini?</a:t>
            </a:r>
          </a:p>
          <a:p>
            <a:pPr marL="920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>
                <a:latin typeface="+mn-lt"/>
              </a:rPr>
              <a:t>- Koje se boje tada u </a:t>
            </a:r>
            <a:br>
              <a:rPr lang="hr-HR" sz="2800" dirty="0">
                <a:latin typeface="+mn-lt"/>
              </a:rPr>
            </a:br>
            <a:r>
              <a:rPr lang="hr-HR" sz="2800" dirty="0">
                <a:latin typeface="+mn-lt"/>
              </a:rPr>
              <a:t>                     crkvi koriste?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25904638-F355-F6FC-CB06-CA1E29B3929F}"/>
              </a:ext>
            </a:extLst>
          </p:cNvPr>
          <p:cNvCxnSpPr>
            <a:cxnSpLocks/>
          </p:cNvCxnSpPr>
          <p:nvPr/>
        </p:nvCxnSpPr>
        <p:spPr>
          <a:xfrm>
            <a:off x="-53975" y="4149725"/>
            <a:ext cx="925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5998D42C-BA49-3AA0-9ABD-8B1ABD10943F}"/>
              </a:ext>
            </a:extLst>
          </p:cNvPr>
          <p:cNvCxnSpPr/>
          <p:nvPr/>
        </p:nvCxnSpPr>
        <p:spPr>
          <a:xfrm>
            <a:off x="3205163" y="650875"/>
            <a:ext cx="288131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Ravni poveznik sa strelicom 9">
            <a:extLst>
              <a:ext uri="{FF2B5EF4-FFF2-40B4-BE49-F238E27FC236}">
                <a16:creationId xmlns:a16="http://schemas.microsoft.com/office/drawing/2014/main" id="{F715212C-A9B7-04AD-925E-3ACBB00BB0CC}"/>
              </a:ext>
            </a:extLst>
          </p:cNvPr>
          <p:cNvCxnSpPr>
            <a:cxnSpLocks/>
          </p:cNvCxnSpPr>
          <p:nvPr/>
        </p:nvCxnSpPr>
        <p:spPr>
          <a:xfrm flipH="1">
            <a:off x="1763713" y="650875"/>
            <a:ext cx="1423987" cy="4016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3303E244-B761-CB22-1847-21D2912C6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38" y="193675"/>
            <a:ext cx="8893175" cy="54927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b="1" dirty="0">
                <a:solidFill>
                  <a:schemeClr val="bg2">
                    <a:lumMod val="75000"/>
                  </a:schemeClr>
                </a:solidFill>
              </a:rPr>
              <a:t>CRKVENA </a:t>
            </a:r>
            <a:r>
              <a:rPr lang="hr-HR" altLang="sr-Latn-RS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(LITURGIJSKA)</a:t>
            </a:r>
            <a:r>
              <a:rPr lang="hr-HR" altLang="sr-Latn-RS" b="1" dirty="0">
                <a:solidFill>
                  <a:schemeClr val="bg2">
                    <a:lumMod val="75000"/>
                  </a:schemeClr>
                </a:solidFill>
              </a:rPr>
              <a:t> GODINA</a:t>
            </a:r>
            <a:endParaRPr lang="hr-HR" altLang="sr-Latn-RS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EE342352-9933-5A1F-F8EE-F2A56E0F9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871709"/>
              </p:ext>
            </p:extLst>
          </p:nvPr>
        </p:nvGraphicFramePr>
        <p:xfrm>
          <a:off x="144463" y="1790700"/>
          <a:ext cx="8748017" cy="4373566"/>
        </p:xfrm>
        <a:graphic>
          <a:graphicData uri="http://schemas.openxmlformats.org/drawingml/2006/table">
            <a:tbl>
              <a:tblPr/>
              <a:tblGrid>
                <a:gridCol w="329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1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24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razdoblje i boja:</a:t>
                      </a:r>
                    </a:p>
                  </a:txBody>
                  <a:tcPr marL="9525" marR="9525" marT="95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kada:</a:t>
                      </a:r>
                    </a:p>
                  </a:txBody>
                  <a:tcPr marL="9525" marR="9525" marT="95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249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Došašće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četiri </a:t>
                      </a:r>
                      <a:r>
                        <a:rPr lang="hr-H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nedjelje</a:t>
                      </a:r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prije Božića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249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Božićno vrijeme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od Božića do Bogojavljenja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26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Vrijeme kroz godinu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"obične" nedjelje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968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Korizma (i Veliki tjedan)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40 dana: od Čiste srijede (Pepelnice) </a:t>
                      </a:r>
                      <a:b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do Velike subote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8655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Uskrsno vrijeme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50 dana: od Uskrsa (Vazma) </a:t>
                      </a:r>
                      <a:b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do nedjelje Duhova (Pedesetnice)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968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Vrijeme kroz godinu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"obične" nedjelje </a:t>
                      </a:r>
                      <a:b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hr-HR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do nedjelje Krista Kralja</a:t>
                      </a: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Pravokutnik 3">
            <a:extLst>
              <a:ext uri="{FF2B5EF4-FFF2-40B4-BE49-F238E27FC236}">
                <a16:creationId xmlns:a16="http://schemas.microsoft.com/office/drawing/2014/main" id="{4BBFEF76-5785-3E63-2314-F68F90CAAF03}"/>
              </a:ext>
            </a:extLst>
          </p:cNvPr>
          <p:cNvSpPr/>
          <p:nvPr/>
        </p:nvSpPr>
        <p:spPr>
          <a:xfrm>
            <a:off x="330200" y="2254945"/>
            <a:ext cx="2695575" cy="363538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DA057ABD-22CE-CA35-60C0-D8E16AA659D7}"/>
              </a:ext>
            </a:extLst>
          </p:cNvPr>
          <p:cNvSpPr/>
          <p:nvPr/>
        </p:nvSpPr>
        <p:spPr>
          <a:xfrm>
            <a:off x="330200" y="2693988"/>
            <a:ext cx="2695575" cy="38258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BBC77DDD-1F65-4C8A-4314-6053EC3C8777}"/>
              </a:ext>
            </a:extLst>
          </p:cNvPr>
          <p:cNvSpPr/>
          <p:nvPr/>
        </p:nvSpPr>
        <p:spPr>
          <a:xfrm>
            <a:off x="271917" y="3129757"/>
            <a:ext cx="2968327" cy="382588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C6087F6B-5E4A-EF3E-A26D-771FD47B5A3B}"/>
              </a:ext>
            </a:extLst>
          </p:cNvPr>
          <p:cNvSpPr/>
          <p:nvPr/>
        </p:nvSpPr>
        <p:spPr>
          <a:xfrm>
            <a:off x="498475" y="3567113"/>
            <a:ext cx="2489200" cy="798512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60508D8E-14F7-9EB5-CD5C-2D72C6CEFF67}"/>
              </a:ext>
            </a:extLst>
          </p:cNvPr>
          <p:cNvSpPr/>
          <p:nvPr/>
        </p:nvSpPr>
        <p:spPr>
          <a:xfrm>
            <a:off x="330200" y="4446588"/>
            <a:ext cx="2695575" cy="434975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6F03D190-E50F-E3EE-6216-8CF663EED4A8}"/>
              </a:ext>
            </a:extLst>
          </p:cNvPr>
          <p:cNvSpPr/>
          <p:nvPr/>
        </p:nvSpPr>
        <p:spPr>
          <a:xfrm>
            <a:off x="270105" y="5380831"/>
            <a:ext cx="2968328" cy="434975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/>
              <a:t>Kako se zove to razdoblje?</a:t>
            </a:r>
          </a:p>
        </p:txBody>
      </p:sp>
      <p:pic>
        <p:nvPicPr>
          <p:cNvPr id="7" name="Slika 6" descr="Slika na kojoj se prikazuje isječak crteža&#10;&#10;Opis je automatski generiran">
            <a:extLst>
              <a:ext uri="{FF2B5EF4-FFF2-40B4-BE49-F238E27FC236}">
                <a16:creationId xmlns:a16="http://schemas.microsoft.com/office/drawing/2014/main" id="{A4817F24-1482-D284-ED82-FC4A18BEF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846138"/>
            <a:ext cx="6096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Podnaslov 2">
            <a:extLst>
              <a:ext uri="{FF2B5EF4-FFF2-40B4-BE49-F238E27FC236}">
                <a16:creationId xmlns:a16="http://schemas.microsoft.com/office/drawing/2014/main" id="{7596AF2C-8757-F2DB-8010-40731FBE0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38" y="795338"/>
            <a:ext cx="8253412" cy="935037"/>
          </a:xfrm>
        </p:spPr>
        <p:txBody>
          <a:bodyPr rtlCol="0">
            <a:noAutofit/>
          </a:bodyPr>
          <a:lstStyle/>
          <a:p>
            <a:pPr marL="87313" eaLnBrk="1" fontAlgn="auto" hangingPunct="1">
              <a:spcAft>
                <a:spcPts val="0"/>
              </a:spcAft>
              <a:defRPr/>
            </a:pPr>
            <a:r>
              <a:rPr lang="hr-HR" sz="2400" b="1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Liturgija</a:t>
            </a:r>
            <a:r>
              <a:rPr lang="hr-HR" sz="2400" i="1" dirty="0">
                <a:solidFill>
                  <a:schemeClr val="bg2">
                    <a:lumMod val="75000"/>
                  </a:schemeClr>
                </a:solidFill>
              </a:rPr>
              <a:t> = </a:t>
            </a:r>
            <a:r>
              <a:rPr lang="hr-HR" sz="2400" b="1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bogoslužje </a:t>
            </a:r>
            <a:r>
              <a:rPr lang="hr-HR" sz="2400" i="1" dirty="0">
                <a:solidFill>
                  <a:schemeClr val="bg2">
                    <a:lumMod val="75000"/>
                  </a:schemeClr>
                </a:solidFill>
              </a:rPr>
              <a:t>= </a:t>
            </a:r>
            <a:r>
              <a:rPr lang="hr-HR" sz="2400" b="1" i="1" dirty="0">
                <a:solidFill>
                  <a:schemeClr val="bg2">
                    <a:lumMod val="75000"/>
                  </a:schemeClr>
                </a:solidFill>
              </a:rPr>
              <a:t>crkveni obredi </a:t>
            </a:r>
            <a:r>
              <a:rPr lang="hr-HR" sz="2400" i="1" dirty="0">
                <a:solidFill>
                  <a:schemeClr val="bg2">
                    <a:lumMod val="75000"/>
                  </a:schemeClr>
                </a:solidFill>
              </a:rPr>
              <a:t>(točno određene riječi, geste ili radnje, predmeti, osobe) </a:t>
            </a:r>
            <a:r>
              <a:rPr lang="hr-HR" sz="2400" b="1" i="1" dirty="0">
                <a:solidFill>
                  <a:schemeClr val="bg2">
                    <a:lumMod val="75000"/>
                  </a:schemeClr>
                </a:solidFill>
              </a:rPr>
              <a:t>kojima slavimo Boga</a:t>
            </a:r>
            <a:endParaRPr lang="hr-HR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7672CBAA-1DAC-45FF-C928-B6B6F5956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6272213"/>
            <a:ext cx="9018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400" i="1" dirty="0">
                <a:solidFill>
                  <a:srgbClr val="002060"/>
                </a:solidFill>
                <a:latin typeface="Arial" panose="020B0604020202020204" pitchFamily="34" charset="0"/>
              </a:rPr>
              <a:t>Iz U66-67 naučiti o važnijim kršćanskim blagdanima!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build="p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niOkvir 4">
            <a:extLst>
              <a:ext uri="{FF2B5EF4-FFF2-40B4-BE49-F238E27FC236}">
                <a16:creationId xmlns:a16="http://schemas.microsoft.com/office/drawing/2014/main" id="{C2652910-6793-ED0F-1179-F19C7AE49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410" y="1052736"/>
            <a:ext cx="44656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dirty="0"/>
              <a:t>Važniji kršćanski blagdani:</a:t>
            </a:r>
          </a:p>
          <a:p>
            <a:endParaRPr lang="hr-HR" altLang="sr-Latn-RS" sz="2400" dirty="0"/>
          </a:p>
          <a:p>
            <a:r>
              <a:rPr lang="hr-HR" altLang="sr-Latn-RS" sz="2400" b="1" dirty="0">
                <a:solidFill>
                  <a:srgbClr val="C00000"/>
                </a:solidFill>
              </a:rPr>
              <a:t>Božić</a:t>
            </a:r>
          </a:p>
          <a:p>
            <a:r>
              <a:rPr lang="hr-HR" altLang="sr-Latn-RS" sz="2400" dirty="0"/>
              <a:t>Sveta Tri kralja (Bogojavljenje)</a:t>
            </a:r>
          </a:p>
          <a:p>
            <a:r>
              <a:rPr lang="hr-HR" altLang="sr-Latn-RS" sz="2400" b="1" dirty="0">
                <a:solidFill>
                  <a:srgbClr val="C00000"/>
                </a:solidFill>
              </a:rPr>
              <a:t>USKRS</a:t>
            </a:r>
          </a:p>
          <a:p>
            <a:r>
              <a:rPr lang="hr-HR" altLang="sr-Latn-RS" sz="2400" dirty="0"/>
              <a:t>Duhovi (Pedesetnica)</a:t>
            </a:r>
          </a:p>
          <a:p>
            <a:r>
              <a:rPr lang="hr-HR" altLang="sr-Latn-RS" sz="2400" dirty="0"/>
              <a:t>Presveto Trojstvo</a:t>
            </a:r>
          </a:p>
          <a:p>
            <a:r>
              <a:rPr lang="hr-HR" altLang="sr-Latn-RS" sz="2400" b="1" dirty="0">
                <a:solidFill>
                  <a:srgbClr val="C00000"/>
                </a:solidFill>
              </a:rPr>
              <a:t>Tijelovo</a:t>
            </a:r>
          </a:p>
          <a:p>
            <a:r>
              <a:rPr lang="hr-HR" altLang="sr-Latn-RS" sz="2400" b="1" dirty="0">
                <a:solidFill>
                  <a:srgbClr val="C00000"/>
                </a:solidFill>
              </a:rPr>
              <a:t>Velika Gospa</a:t>
            </a:r>
          </a:p>
          <a:p>
            <a:r>
              <a:rPr lang="hr-HR" altLang="sr-Latn-RS" sz="2400" b="1" dirty="0">
                <a:solidFill>
                  <a:srgbClr val="C00000"/>
                </a:solidFill>
              </a:rPr>
              <a:t>Svi sveti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88080882-C957-5077-E994-3D4F23435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092825"/>
            <a:ext cx="4105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2000" i="1">
                <a:solidFill>
                  <a:srgbClr val="002060"/>
                </a:solidFill>
                <a:latin typeface="Arial" panose="020B0604020202020204" pitchFamily="34" charset="0"/>
              </a:rPr>
              <a:t>Iz U66-67 treba naučiti o važnijim kršćanskim blagdanima!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Slika 5">
            <a:hlinkClick r:id="rId2"/>
            <a:extLst>
              <a:ext uri="{FF2B5EF4-FFF2-40B4-BE49-F238E27FC236}">
                <a16:creationId xmlns:a16="http://schemas.microsoft.com/office/drawing/2014/main" id="{3316FC86-E7A6-242D-AE22-55EBBA1BA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kstniOkvir 7">
            <a:extLst>
              <a:ext uri="{FF2B5EF4-FFF2-40B4-BE49-F238E27FC236}">
                <a16:creationId xmlns:a16="http://schemas.microsoft.com/office/drawing/2014/main" id="{2F88E1BA-625C-8B96-55E0-FECC3BB80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404664"/>
            <a:ext cx="72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Otvori na internetu i riješi: spoji parove datuma i kršćanskih blagdana:</a:t>
            </a:r>
            <a:endParaRPr kumimoji="0" lang="hr-HR" altLang="sr-Latn-R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/>
              </a:rPr>
              <a:t>https://e.hublin.net/blagdanipraznici</a:t>
            </a:r>
            <a:endParaRPr kumimoji="0" lang="hr-HR" altLang="sr-Latn-R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BE04E261-F7C4-7F04-A603-307935E053A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268413"/>
          <a:ext cx="8856663" cy="5205412"/>
        </p:xfrm>
        <a:graphic>
          <a:graphicData uri="http://schemas.openxmlformats.org/drawingml/2006/table">
            <a:tbl>
              <a:tblPr/>
              <a:tblGrid>
                <a:gridCol w="3813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3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svake godine: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naziv katoličkog blagdana / praznika: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Marija Bogorodica (Nova Godina)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Sveta tri kralja (Bogojavljenje)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61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nedjelja nakon prvog proljetnog punog mjeseca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Uskrs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dan nakon Uskrsa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Uskrsni ponedjeljak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1.5.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sv. Josip - radnik (Praznik rada)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611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dan nakon Uskrsa ili 11 dana nakon Duhova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Tijelovo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Velika Gospa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1.11.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Svi sveti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25.12.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Božić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26.12.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Sveti Stjepan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svakih sedam dana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nedjelja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Pravokutnik 6">
            <a:extLst>
              <a:ext uri="{FF2B5EF4-FFF2-40B4-BE49-F238E27FC236}">
                <a16:creationId xmlns:a16="http://schemas.microsoft.com/office/drawing/2014/main" id="{4712D6BE-972E-4696-7A05-328959AA36C5}"/>
              </a:ext>
            </a:extLst>
          </p:cNvPr>
          <p:cNvSpPr/>
          <p:nvPr/>
        </p:nvSpPr>
        <p:spPr>
          <a:xfrm>
            <a:off x="152400" y="311150"/>
            <a:ext cx="8874125" cy="50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00" dirty="0">
                <a:latin typeface="+mn-lt"/>
              </a:rPr>
              <a:t>Crkveni blagdani koji su ujedno i praznici u Republici Hrvatskoj:</a:t>
            </a:r>
            <a:endParaRPr lang="hr-HR" sz="27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A748FA45-48EE-0054-12F5-074EB1A23188}"/>
              </a:ext>
            </a:extLst>
          </p:cNvPr>
          <p:cNvSpPr/>
          <p:nvPr/>
        </p:nvSpPr>
        <p:spPr>
          <a:xfrm>
            <a:off x="1655763" y="1674813"/>
            <a:ext cx="801687" cy="3095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F8921ED8-3967-DFE4-8973-CF8871D02893}"/>
              </a:ext>
            </a:extLst>
          </p:cNvPr>
          <p:cNvSpPr/>
          <p:nvPr/>
        </p:nvSpPr>
        <p:spPr>
          <a:xfrm>
            <a:off x="1654175" y="2039938"/>
            <a:ext cx="796925" cy="319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DB549EDC-6FDC-25E4-6026-754E6695882A}"/>
              </a:ext>
            </a:extLst>
          </p:cNvPr>
          <p:cNvSpPr/>
          <p:nvPr/>
        </p:nvSpPr>
        <p:spPr>
          <a:xfrm>
            <a:off x="260350" y="2409825"/>
            <a:ext cx="3571875" cy="703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4BBB9A48-7BAE-E55E-2904-5420FC6C1AB7}"/>
              </a:ext>
            </a:extLst>
          </p:cNvPr>
          <p:cNvSpPr/>
          <p:nvPr/>
        </p:nvSpPr>
        <p:spPr>
          <a:xfrm>
            <a:off x="723900" y="3176588"/>
            <a:ext cx="2633663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742CC835-3F70-FC10-5AF4-D025DCDBFC6A}"/>
              </a:ext>
            </a:extLst>
          </p:cNvPr>
          <p:cNvSpPr/>
          <p:nvPr/>
        </p:nvSpPr>
        <p:spPr>
          <a:xfrm>
            <a:off x="1628775" y="3517900"/>
            <a:ext cx="822325" cy="323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7839F6D-61ED-BDF1-8A4D-4C50B8EB101C}"/>
              </a:ext>
            </a:extLst>
          </p:cNvPr>
          <p:cNvSpPr/>
          <p:nvPr/>
        </p:nvSpPr>
        <p:spPr>
          <a:xfrm>
            <a:off x="203200" y="3894138"/>
            <a:ext cx="3730625" cy="684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53D228F7-0F8D-0EE2-5912-B72E4844A897}"/>
              </a:ext>
            </a:extLst>
          </p:cNvPr>
          <p:cNvSpPr/>
          <p:nvPr/>
        </p:nvSpPr>
        <p:spPr>
          <a:xfrm>
            <a:off x="1628775" y="4635500"/>
            <a:ext cx="792163" cy="3032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71EAC6B8-3BC5-E44E-0C77-76CB93CDEBA9}"/>
              </a:ext>
            </a:extLst>
          </p:cNvPr>
          <p:cNvSpPr/>
          <p:nvPr/>
        </p:nvSpPr>
        <p:spPr>
          <a:xfrm>
            <a:off x="1628775" y="5011738"/>
            <a:ext cx="792163" cy="303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EC650CA4-D0E9-AE34-392E-ABD79A64720E}"/>
              </a:ext>
            </a:extLst>
          </p:cNvPr>
          <p:cNvSpPr/>
          <p:nvPr/>
        </p:nvSpPr>
        <p:spPr>
          <a:xfrm>
            <a:off x="1606550" y="5372100"/>
            <a:ext cx="887413" cy="3032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7B60FFC8-A1A4-5EDA-EC53-A9065738E709}"/>
              </a:ext>
            </a:extLst>
          </p:cNvPr>
          <p:cNvSpPr/>
          <p:nvPr/>
        </p:nvSpPr>
        <p:spPr>
          <a:xfrm>
            <a:off x="1520825" y="5748338"/>
            <a:ext cx="1008063" cy="303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2468AD48-C3FC-D2C7-FE3F-6FD3C260D051}"/>
              </a:ext>
            </a:extLst>
          </p:cNvPr>
          <p:cNvSpPr/>
          <p:nvPr/>
        </p:nvSpPr>
        <p:spPr>
          <a:xfrm>
            <a:off x="592138" y="6124575"/>
            <a:ext cx="2871787" cy="327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DBF50BCB-6151-0977-5C0B-E5E517EF1E94}"/>
              </a:ext>
            </a:extLst>
          </p:cNvPr>
          <p:cNvSpPr/>
          <p:nvPr/>
        </p:nvSpPr>
        <p:spPr>
          <a:xfrm>
            <a:off x="4149725" y="1674813"/>
            <a:ext cx="4679950" cy="323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A104093A-844F-0F15-8C81-8437F06E8893}"/>
              </a:ext>
            </a:extLst>
          </p:cNvPr>
          <p:cNvSpPr/>
          <p:nvPr/>
        </p:nvSpPr>
        <p:spPr>
          <a:xfrm>
            <a:off x="4365625" y="2039938"/>
            <a:ext cx="4248150" cy="341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8CB43414-1668-B8A0-20E8-848E18A74202}"/>
              </a:ext>
            </a:extLst>
          </p:cNvPr>
          <p:cNvSpPr/>
          <p:nvPr/>
        </p:nvSpPr>
        <p:spPr>
          <a:xfrm>
            <a:off x="6021388" y="2587625"/>
            <a:ext cx="936625" cy="358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41EC8E43-49DC-237F-EEB2-B9F6FBF67CAD}"/>
              </a:ext>
            </a:extLst>
          </p:cNvPr>
          <p:cNvSpPr/>
          <p:nvPr/>
        </p:nvSpPr>
        <p:spPr>
          <a:xfrm>
            <a:off x="5086350" y="3149600"/>
            <a:ext cx="2808288" cy="334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DA002666-7A39-E945-B499-D8A3FE4FB653}"/>
              </a:ext>
            </a:extLst>
          </p:cNvPr>
          <p:cNvSpPr/>
          <p:nvPr/>
        </p:nvSpPr>
        <p:spPr>
          <a:xfrm>
            <a:off x="4221163" y="3497263"/>
            <a:ext cx="4608512" cy="344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A6BB08A2-0DA9-21F4-1F93-90EE4C04B7EB}"/>
              </a:ext>
            </a:extLst>
          </p:cNvPr>
          <p:cNvSpPr/>
          <p:nvPr/>
        </p:nvSpPr>
        <p:spPr>
          <a:xfrm>
            <a:off x="5876925" y="4065588"/>
            <a:ext cx="1187450" cy="3603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D939699B-65B3-C3F6-0CB8-759ED24248F1}"/>
              </a:ext>
            </a:extLst>
          </p:cNvPr>
          <p:cNvSpPr/>
          <p:nvPr/>
        </p:nvSpPr>
        <p:spPr>
          <a:xfrm>
            <a:off x="5480050" y="4640263"/>
            <a:ext cx="1944688" cy="3349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2A09F13C-7245-80D1-EBE1-B50E34970C0D}"/>
              </a:ext>
            </a:extLst>
          </p:cNvPr>
          <p:cNvSpPr/>
          <p:nvPr/>
        </p:nvSpPr>
        <p:spPr>
          <a:xfrm>
            <a:off x="5822950" y="5019675"/>
            <a:ext cx="1295400" cy="295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65F77B79-DAD5-20A8-912F-1E1F1D2573A1}"/>
              </a:ext>
            </a:extLst>
          </p:cNvPr>
          <p:cNvSpPr/>
          <p:nvPr/>
        </p:nvSpPr>
        <p:spPr>
          <a:xfrm>
            <a:off x="5984875" y="5400675"/>
            <a:ext cx="1008063" cy="3032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8" name="Pravokutnik 27">
            <a:extLst>
              <a:ext uri="{FF2B5EF4-FFF2-40B4-BE49-F238E27FC236}">
                <a16:creationId xmlns:a16="http://schemas.microsoft.com/office/drawing/2014/main" id="{97F58B6A-8CC3-DDB6-9EE2-B982370945FA}"/>
              </a:ext>
            </a:extLst>
          </p:cNvPr>
          <p:cNvSpPr/>
          <p:nvPr/>
        </p:nvSpPr>
        <p:spPr>
          <a:xfrm>
            <a:off x="5516563" y="5748338"/>
            <a:ext cx="1908175" cy="3444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9" name="Pravokutnik 28">
            <a:extLst>
              <a:ext uri="{FF2B5EF4-FFF2-40B4-BE49-F238E27FC236}">
                <a16:creationId xmlns:a16="http://schemas.microsoft.com/office/drawing/2014/main" id="{DB185946-CDA4-D66A-F05A-B640A0DDEF8D}"/>
              </a:ext>
            </a:extLst>
          </p:cNvPr>
          <p:cNvSpPr/>
          <p:nvPr/>
        </p:nvSpPr>
        <p:spPr>
          <a:xfrm>
            <a:off x="5948363" y="6137275"/>
            <a:ext cx="1152525" cy="325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86196AEB-01A8-B50B-88C0-A14F88086DAF}"/>
              </a:ext>
            </a:extLst>
          </p:cNvPr>
          <p:cNvGraphicFramePr>
            <a:graphicFrameLocks noGrp="1"/>
          </p:cNvGraphicFramePr>
          <p:nvPr/>
        </p:nvGraphicFramePr>
        <p:xfrm>
          <a:off x="142875" y="1557338"/>
          <a:ext cx="8856663" cy="5205412"/>
        </p:xfrm>
        <a:graphic>
          <a:graphicData uri="http://schemas.openxmlformats.org/drawingml/2006/table">
            <a:tbl>
              <a:tblPr/>
              <a:tblGrid>
                <a:gridCol w="3813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3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 datum (svake godine):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naziv katoličkog blagdana: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Marija Bogorodica (Nova Godina)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Sveta tri kralja (Bogojavljenje)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61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nedjelja nakon prvog proljetnog punog mjeseca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Uskrs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dan nakon Uskrsa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Uskrsni ponedjeljak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1.5.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Josip radnik (Praznik rada)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611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r>
                        <a:rPr lang="fi-FI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dan nakon Uskrsa ili 11 dana nakon Duhova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Tijelovo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Velika Gospa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1.11.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Svi sveti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25.12.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Božić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26.12. 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Sveti Stjepan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8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svakih sedam dana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nedjelja</a:t>
                      </a:r>
                    </a:p>
                  </a:txBody>
                  <a:tcPr marL="7028" marR="7028" marT="7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Pravokutnik 6">
            <a:extLst>
              <a:ext uri="{FF2B5EF4-FFF2-40B4-BE49-F238E27FC236}">
                <a16:creationId xmlns:a16="http://schemas.microsoft.com/office/drawing/2014/main" id="{B1C80F75-AF2A-02AC-03F2-EB3F8A0A7653}"/>
              </a:ext>
            </a:extLst>
          </p:cNvPr>
          <p:cNvSpPr/>
          <p:nvPr/>
        </p:nvSpPr>
        <p:spPr>
          <a:xfrm>
            <a:off x="142875" y="404813"/>
            <a:ext cx="8856663" cy="10779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dirty="0">
                <a:latin typeface="+mn-lt"/>
              </a:rPr>
              <a:t>Crkveni blagdani koji su ujedno </a:t>
            </a:r>
            <a:br>
              <a:rPr lang="hr-HR" sz="3200" dirty="0">
                <a:latin typeface="+mn-lt"/>
              </a:rPr>
            </a:br>
            <a:r>
              <a:rPr lang="hr-HR" sz="3200" dirty="0">
                <a:latin typeface="+mn-lt"/>
              </a:rPr>
              <a:t>i praznici u Republici Hrvatskoj: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42F9ED35-27F9-3247-9559-6E7EA343C2A9}"/>
              </a:ext>
            </a:extLst>
          </p:cNvPr>
          <p:cNvSpPr/>
          <p:nvPr/>
        </p:nvSpPr>
        <p:spPr>
          <a:xfrm>
            <a:off x="4175125" y="1927225"/>
            <a:ext cx="4679950" cy="3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F2D383CC-0262-B49C-9FB0-F98EBD7DEBD3}"/>
              </a:ext>
            </a:extLst>
          </p:cNvPr>
          <p:cNvSpPr/>
          <p:nvPr/>
        </p:nvSpPr>
        <p:spPr>
          <a:xfrm>
            <a:off x="4319588" y="2309813"/>
            <a:ext cx="4391025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46D1FA51-C09A-278D-5823-C5C607965C0C}"/>
              </a:ext>
            </a:extLst>
          </p:cNvPr>
          <p:cNvSpPr/>
          <p:nvPr/>
        </p:nvSpPr>
        <p:spPr>
          <a:xfrm>
            <a:off x="5902325" y="2876550"/>
            <a:ext cx="1081088" cy="35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E1B8420A-9A71-C373-CCC3-DA7AAF5D2D24}"/>
              </a:ext>
            </a:extLst>
          </p:cNvPr>
          <p:cNvSpPr/>
          <p:nvPr/>
        </p:nvSpPr>
        <p:spPr>
          <a:xfrm>
            <a:off x="4894263" y="3429000"/>
            <a:ext cx="3097212" cy="334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218E6E22-CFF9-88CF-0792-E9D573460248}"/>
              </a:ext>
            </a:extLst>
          </p:cNvPr>
          <p:cNvSpPr/>
          <p:nvPr/>
        </p:nvSpPr>
        <p:spPr>
          <a:xfrm>
            <a:off x="4570413" y="3789363"/>
            <a:ext cx="3781425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113C7693-7834-5F8F-76FA-33F49A1DD429}"/>
              </a:ext>
            </a:extLst>
          </p:cNvPr>
          <p:cNvSpPr/>
          <p:nvPr/>
        </p:nvSpPr>
        <p:spPr>
          <a:xfrm>
            <a:off x="5759450" y="4329113"/>
            <a:ext cx="1295400" cy="360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685AA68A-0D54-79AC-04CE-FBC0E465216D}"/>
              </a:ext>
            </a:extLst>
          </p:cNvPr>
          <p:cNvSpPr/>
          <p:nvPr/>
        </p:nvSpPr>
        <p:spPr>
          <a:xfrm>
            <a:off x="5470525" y="4929188"/>
            <a:ext cx="1944688" cy="339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DDD4CCA8-1282-1559-BEFE-AC1C4E6679C0}"/>
              </a:ext>
            </a:extLst>
          </p:cNvPr>
          <p:cNvSpPr/>
          <p:nvPr/>
        </p:nvSpPr>
        <p:spPr>
          <a:xfrm>
            <a:off x="5813425" y="5300663"/>
            <a:ext cx="1295400" cy="323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ABB3A312-3FD4-EA34-D8BA-5C1684E68181}"/>
              </a:ext>
            </a:extLst>
          </p:cNvPr>
          <p:cNvSpPr/>
          <p:nvPr/>
        </p:nvSpPr>
        <p:spPr>
          <a:xfrm>
            <a:off x="5975350" y="5661025"/>
            <a:ext cx="1008063" cy="319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8" name="Pravokutnik 27">
            <a:extLst>
              <a:ext uri="{FF2B5EF4-FFF2-40B4-BE49-F238E27FC236}">
                <a16:creationId xmlns:a16="http://schemas.microsoft.com/office/drawing/2014/main" id="{1BA0150D-8E7F-0317-E9D6-1B764546073D}"/>
              </a:ext>
            </a:extLst>
          </p:cNvPr>
          <p:cNvSpPr/>
          <p:nvPr/>
        </p:nvSpPr>
        <p:spPr>
          <a:xfrm>
            <a:off x="5507038" y="6021388"/>
            <a:ext cx="1908175" cy="339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9" name="Pravokutnik 28">
            <a:extLst>
              <a:ext uri="{FF2B5EF4-FFF2-40B4-BE49-F238E27FC236}">
                <a16:creationId xmlns:a16="http://schemas.microsoft.com/office/drawing/2014/main" id="{B780CA5D-3150-059E-2931-974808FBE0EF}"/>
              </a:ext>
            </a:extLst>
          </p:cNvPr>
          <p:cNvSpPr/>
          <p:nvPr/>
        </p:nvSpPr>
        <p:spPr>
          <a:xfrm>
            <a:off x="5902325" y="6435725"/>
            <a:ext cx="1152525" cy="301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F302FF14-6812-E99A-BA4C-EEA5228412BB}"/>
              </a:ext>
            </a:extLst>
          </p:cNvPr>
          <p:cNvSpPr/>
          <p:nvPr/>
        </p:nvSpPr>
        <p:spPr>
          <a:xfrm>
            <a:off x="142875" y="100013"/>
            <a:ext cx="8856663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Prepiši ovu tabelu i dopuni tabelu sa nazivima blagdana: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>
            <a:extLst>
              <a:ext uri="{FF2B5EF4-FFF2-40B4-BE49-F238E27FC236}">
                <a16:creationId xmlns:a16="http://schemas.microsoft.com/office/drawing/2014/main" id="{B3D78822-C53A-0366-89AB-94AA376318F7}"/>
              </a:ext>
            </a:extLst>
          </p:cNvPr>
          <p:cNvSpPr/>
          <p:nvPr/>
        </p:nvSpPr>
        <p:spPr>
          <a:xfrm>
            <a:off x="0" y="188913"/>
            <a:ext cx="9144000" cy="13223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i="1" dirty="0">
                <a:latin typeface="+mn-lt"/>
              </a:rPr>
              <a:t>Koji su crkveni blagdani ujedno i praznici </a:t>
            </a:r>
            <a:br>
              <a:rPr lang="hr-HR" sz="4000" i="1" dirty="0">
                <a:latin typeface="+mn-lt"/>
              </a:rPr>
            </a:br>
            <a:r>
              <a:rPr lang="hr-HR" sz="4000" i="1" dirty="0">
                <a:latin typeface="+mn-lt"/>
              </a:rPr>
              <a:t>u Republici Hrvatskoj?</a:t>
            </a:r>
            <a:endParaRPr lang="hr-HR" sz="4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313B68C4-B48A-2070-0E7C-98B80B883D91}"/>
              </a:ext>
            </a:extLst>
          </p:cNvPr>
          <p:cNvSpPr/>
          <p:nvPr/>
        </p:nvSpPr>
        <p:spPr>
          <a:xfrm>
            <a:off x="0" y="1527175"/>
            <a:ext cx="9144000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01.01. Marija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Bogorodica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(Nova Godina)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06.01.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Sveta tri kralja (Bogojavljenje)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Usk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rs (nedjelja nakon prvog proljetnog punog mjeseca)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Uskrsni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 ponedjeljak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(dan nakon Uskrsa)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01.05. Josip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radnik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(Praznik rada)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Tijelovo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(11 dana nakon Duhova)</a:t>
            </a:r>
            <a:endParaRPr lang="hr-HR" sz="2800" dirty="0">
              <a:solidFill>
                <a:srgbClr val="FF0000"/>
              </a:solidFill>
              <a:cs typeface="Arial" pitchFamily="34" charset="0"/>
            </a:endParaRP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15.08.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Velika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Gospa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01.11.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Svi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sveti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25.12.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Božić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26.12. 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Sveti Stjepan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i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sve ne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djelje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extLst>
              <a:ext uri="{FF2B5EF4-FFF2-40B4-BE49-F238E27FC236}">
                <a16:creationId xmlns:a16="http://schemas.microsoft.com/office/drawing/2014/main" id="{EFF77476-8810-7067-D1D8-E2292879B1C7}"/>
              </a:ext>
            </a:extLst>
          </p:cNvPr>
          <p:cNvSpPr/>
          <p:nvPr/>
        </p:nvSpPr>
        <p:spPr>
          <a:xfrm>
            <a:off x="0" y="1527175"/>
            <a:ext cx="9144000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01.01.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Marija Bogorodica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(Nova Godina)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06.01.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Sveta tri kralja </a:t>
            </a:r>
            <a:r>
              <a:rPr lang="hr-HR" sz="2800" dirty="0">
                <a:cs typeface="Arial" pitchFamily="34" charset="0"/>
              </a:rPr>
              <a:t>(Bogojavljenje)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Uskrs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(nedjelja nakon prvog proljetnog punog mjeseca)</a:t>
            </a:r>
            <a:endParaRPr lang="hr-HR" sz="2800" dirty="0">
              <a:solidFill>
                <a:srgbClr val="FF0000"/>
              </a:solidFill>
              <a:cs typeface="Arial" pitchFamily="34" charset="0"/>
            </a:endParaRP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Uskrsni ponedjeljak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(dan nakon Uskrsa)</a:t>
            </a:r>
            <a:endParaRPr lang="hr-HR" sz="2800" dirty="0">
              <a:solidFill>
                <a:srgbClr val="FF0000"/>
              </a:solidFill>
              <a:cs typeface="Arial" pitchFamily="34" charset="0"/>
            </a:endParaRP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01.05.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Josip radnik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(Praznik rada)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Tijelovo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(11 dana nakon Duhova)</a:t>
            </a:r>
            <a:endParaRPr lang="hr-HR" sz="2800" dirty="0">
              <a:solidFill>
                <a:srgbClr val="FF0000"/>
              </a:solidFill>
              <a:cs typeface="Arial" pitchFamily="34" charset="0"/>
            </a:endParaRP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15.08.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Velika Gospa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01.11.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Svi sveti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25.12.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Božić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26.12.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Sveti Stjepan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i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sve nedjelje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99EB6F46-6CD5-DB80-8F09-1345F4F63F13}"/>
              </a:ext>
            </a:extLst>
          </p:cNvPr>
          <p:cNvSpPr/>
          <p:nvPr/>
        </p:nvSpPr>
        <p:spPr>
          <a:xfrm>
            <a:off x="0" y="188913"/>
            <a:ext cx="9144000" cy="13223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i="1" dirty="0">
                <a:latin typeface="+mn-lt"/>
              </a:rPr>
              <a:t>Koji su crkveni blagdani ujedno i praznici </a:t>
            </a:r>
            <a:br>
              <a:rPr lang="hr-HR" sz="4000" i="1" dirty="0">
                <a:latin typeface="+mn-lt"/>
              </a:rPr>
            </a:br>
            <a:r>
              <a:rPr lang="hr-HR" sz="4000" i="1" dirty="0">
                <a:latin typeface="+mn-lt"/>
              </a:rPr>
              <a:t>u Republici Hrvatskoj?</a:t>
            </a:r>
            <a:endParaRPr lang="hr-HR" sz="4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>
            <a:extLst>
              <a:ext uri="{FF2B5EF4-FFF2-40B4-BE49-F238E27FC236}">
                <a16:creationId xmlns:a16="http://schemas.microsoft.com/office/drawing/2014/main" id="{B9F3D205-9642-4786-AE6B-ED7161068CB3}"/>
              </a:ext>
            </a:extLst>
          </p:cNvPr>
          <p:cNvSpPr/>
          <p:nvPr/>
        </p:nvSpPr>
        <p:spPr>
          <a:xfrm>
            <a:off x="1258888" y="188913"/>
            <a:ext cx="7885112" cy="1200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600" i="1" dirty="0">
                <a:latin typeface="+mn-lt"/>
              </a:rPr>
              <a:t>Koji su crkveni blagdani ujedno i praznici u Republici Hrvatskoj? Dopiši nazive:</a:t>
            </a:r>
            <a:endParaRPr lang="hr-HR" sz="36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F213FBF6-3D2C-8917-9FF8-4B128DCC8681}"/>
              </a:ext>
            </a:extLst>
          </p:cNvPr>
          <p:cNvSpPr/>
          <p:nvPr/>
        </p:nvSpPr>
        <p:spPr>
          <a:xfrm>
            <a:off x="0" y="1527175"/>
            <a:ext cx="9144000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01.01. Marija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Bogorodica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(Nova Godina)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06.01.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Sveta tri kralja (Bogojavljenje)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 err="1">
                <a:solidFill>
                  <a:srgbClr val="FF0000"/>
                </a:solidFill>
                <a:cs typeface="Arial" pitchFamily="34" charset="0"/>
              </a:rPr>
              <a:t>Usk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_ _</a:t>
            </a:r>
            <a:r>
              <a:rPr lang="hr-HR" sz="2800" dirty="0" err="1">
                <a:solidFill>
                  <a:schemeClr val="bg1"/>
                </a:solidFill>
                <a:cs typeface="Arial" pitchFamily="34" charset="0"/>
              </a:rPr>
              <a:t>rs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 (nedjelja nakon prvog proljetnog punog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mjeseca)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Uskrsni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ponedjeljak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(dan nakon Uskrsa)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01.05. Josip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radnik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(Praznik rada)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Tijelovo </a:t>
            </a:r>
            <a:r>
              <a:rPr lang="hr-HR" sz="2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(11 dana nakon Duhova)</a:t>
            </a:r>
            <a:endParaRPr lang="hr-HR" sz="2800" dirty="0">
              <a:solidFill>
                <a:srgbClr val="FF0000"/>
              </a:solidFill>
              <a:cs typeface="Arial" pitchFamily="34" charset="0"/>
            </a:endParaRP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15.08.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Velika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Gospa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01.11.</a:t>
            </a:r>
            <a:r>
              <a:rPr lang="hr-HR" sz="2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Svi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sveti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25.12.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Božić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26.12. </a:t>
            </a:r>
            <a:r>
              <a:rPr lang="hr-HR" sz="2800" dirty="0">
                <a:solidFill>
                  <a:schemeClr val="bg1"/>
                </a:solidFill>
                <a:cs typeface="Arial" pitchFamily="34" charset="0"/>
              </a:rPr>
              <a:t>Sveti Stjepan</a:t>
            </a:r>
          </a:p>
          <a:p>
            <a:pPr marL="449263" indent="-4492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2800" algn="l"/>
              </a:tabLst>
              <a:defRPr/>
            </a:pPr>
            <a:r>
              <a:rPr lang="hr-HR" sz="2800" dirty="0">
                <a:cs typeface="Arial" pitchFamily="34" charset="0"/>
              </a:rPr>
              <a:t>i </a:t>
            </a:r>
            <a:r>
              <a:rPr lang="hr-HR" sz="2800" dirty="0">
                <a:solidFill>
                  <a:srgbClr val="FF0000"/>
                </a:solidFill>
                <a:cs typeface="Arial" pitchFamily="34" charset="0"/>
              </a:rPr>
              <a:t>sve ne_ _ _ _ _</a:t>
            </a:r>
            <a:r>
              <a:rPr lang="hr-HR" sz="2800" dirty="0" err="1">
                <a:solidFill>
                  <a:schemeClr val="bg1"/>
                </a:solidFill>
                <a:cs typeface="Arial" pitchFamily="34" charset="0"/>
              </a:rPr>
              <a:t>djelje</a:t>
            </a:r>
            <a:endParaRPr lang="hr-HR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340" name="TekstniOkvir 6">
            <a:extLst>
              <a:ext uri="{FF2B5EF4-FFF2-40B4-BE49-F238E27FC236}">
                <a16:creationId xmlns:a16="http://schemas.microsoft.com/office/drawing/2014/main" id="{620F3B24-57C0-0A23-FB6F-290AAFC1F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7325"/>
            <a:ext cx="1258888" cy="13239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800" b="1">
                <a:solidFill>
                  <a:srgbClr val="FFFF00"/>
                </a:solidFill>
              </a:rPr>
              <a:t>DZ: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712</Words>
  <Application>Microsoft Office PowerPoint</Application>
  <PresentationFormat>Prikaz na zaslonu (4:3)</PresentationFormat>
  <Paragraphs>135</Paragraphs>
  <Slides>9</Slides>
  <Notes>3</Notes>
  <HiddenSlides>4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Office tema</vt:lpstr>
      <vt:lpstr>1_Office tema</vt:lpstr>
      <vt:lpstr>2_Office tema</vt:lpstr>
      <vt:lpstr>CRKVENA (LITURGIJSKA) GODINA</vt:lpstr>
      <vt:lpstr>CRKVENA (LITURGIJSKA) GODINA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CRKVENA ILI LITURGIJSKA GODINA</dc:title>
  <dc:creator>H</dc:creator>
  <cp:lastModifiedBy>Krešimir Hublin</cp:lastModifiedBy>
  <cp:revision>58</cp:revision>
  <dcterms:created xsi:type="dcterms:W3CDTF">2011-05-18T07:27:39Z</dcterms:created>
  <dcterms:modified xsi:type="dcterms:W3CDTF">2024-02-21T12:14:27Z</dcterms:modified>
</cp:coreProperties>
</file>