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77" r:id="rId2"/>
    <p:sldId id="306" r:id="rId3"/>
    <p:sldId id="308" r:id="rId4"/>
    <p:sldId id="299" r:id="rId5"/>
    <p:sldId id="300" r:id="rId6"/>
    <p:sldId id="260" r:id="rId7"/>
    <p:sldId id="302" r:id="rId8"/>
    <p:sldId id="303" r:id="rId9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4730C"/>
    <a:srgbClr val="F67A18"/>
    <a:srgbClr val="F1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1" autoAdjust="0"/>
    <p:restoredTop sz="94660"/>
  </p:normalViewPr>
  <p:slideViewPr>
    <p:cSldViewPr>
      <p:cViewPr varScale="1">
        <p:scale>
          <a:sx n="83" d="100"/>
          <a:sy n="83" d="100"/>
        </p:scale>
        <p:origin x="67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E9E-1603-4342-93AC-36CB0093D097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4968F-C68F-46F4-95E4-1F9F243CD7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76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ponovimo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4968F-C68F-46F4-95E4-1F9F243CD72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53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>
            <a:extLst>
              <a:ext uri="{FF2B5EF4-FFF2-40B4-BE49-F238E27FC236}">
                <a16:creationId xmlns:a16="http://schemas.microsoft.com/office/drawing/2014/main" id="{12FE75D5-8C31-7FF2-B78E-D85C280232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>
            <a:extLst>
              <a:ext uri="{FF2B5EF4-FFF2-40B4-BE49-F238E27FC236}">
                <a16:creationId xmlns:a16="http://schemas.microsoft.com/office/drawing/2014/main" id="{AC71C84E-6D00-9323-3E4B-B08FD72E2E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7172" name="Rezervirano mjesto broja slajda 3">
            <a:extLst>
              <a:ext uri="{FF2B5EF4-FFF2-40B4-BE49-F238E27FC236}">
                <a16:creationId xmlns:a16="http://schemas.microsoft.com/office/drawing/2014/main" id="{352628ED-E66B-29CC-BC37-DC938EE55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977AB-35B4-46A2-B4E3-06A2B179A638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0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>
            <a:extLst>
              <a:ext uri="{FF2B5EF4-FFF2-40B4-BE49-F238E27FC236}">
                <a16:creationId xmlns:a16="http://schemas.microsoft.com/office/drawing/2014/main" id="{12FE75D5-8C31-7FF2-B78E-D85C280232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>
            <a:extLst>
              <a:ext uri="{FF2B5EF4-FFF2-40B4-BE49-F238E27FC236}">
                <a16:creationId xmlns:a16="http://schemas.microsoft.com/office/drawing/2014/main" id="{AC71C84E-6D00-9323-3E4B-B08FD72E2E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7172" name="Rezervirano mjesto broja slajda 3">
            <a:extLst>
              <a:ext uri="{FF2B5EF4-FFF2-40B4-BE49-F238E27FC236}">
                <a16:creationId xmlns:a16="http://schemas.microsoft.com/office/drawing/2014/main" id="{352628ED-E66B-29CC-BC37-DC938EE55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977AB-35B4-46A2-B4E3-06A2B179A638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4D429E-1967-119F-1742-8044D929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5064-7B1D-4B4D-A513-15411FE94D52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891CFA-5B89-7FC8-3542-1299D137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18D950-2240-D250-068D-B4ED9AF5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181AB-4FFF-4A9A-A101-2EDD1FAFFB8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9258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A3CA55-BDC0-202F-5AFC-E1715C3C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98AB-F089-4BB2-9DCB-FC3FEF998C82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996359-A2DE-CC39-AFDD-534F141C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362C19-6095-6F02-C8CC-3E7F8DEA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0733-6EDA-420B-A6ED-E72927AE27F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286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BAFEB8-D0D7-77F3-EB9B-F83E0518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646D-12E9-4467-89F3-A8ECA5829E6C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4CFA8B-7D7F-600D-7131-90008018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03B5B7-2D28-EF8D-B0F2-E9F1898B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E104-73D7-43EF-9EEB-E3A0B481448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61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059995-A5F7-DB99-3FC9-0994CC2C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546F-B6BF-412B-8945-15E7C40B7474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E42320-77B7-B47C-7AD0-839AE139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27289F-415F-5B21-A9F1-B07D24DA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71FB-B29D-47C4-988D-46D9C7B7BAB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6725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9399ED9-483D-FB3C-0278-142EEADA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7E44-0F1F-465C-9BF2-60A47C91494B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9D968A-63FB-E8F3-B601-3C9710CF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F5BD483-9776-879C-6C3F-76576EC8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1AAA-9783-4887-BBA4-A8BDA3AFE03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6590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E46D9189-A55A-6926-06D0-1A998938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5C18-21B4-4387-89ED-A1B560FEF755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C1406584-D87D-CD09-3D73-F85E5CEC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937E384F-814F-4AB2-7AE7-1D56BA6B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FC57-7D92-4615-85AE-0AE7483DA3E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9808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7283888D-4416-4053-65BB-ECB20185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4335-0744-40F6-9E59-2C01F92FB7AF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B406BBF2-90FA-BEEF-8B76-E77C04A8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F93D4E94-00DD-9233-BA75-5E6B23F6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9F86-3CC1-4686-8F22-751CAA9FD9A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9703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14F7A7A6-CE99-A4AE-74F1-F87F5274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CBB0-C442-452E-9570-98E9D5766889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239FB309-5A08-3CAC-0BFA-2A914219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6A9466FC-67B9-C083-7CC9-C0AE9448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1B16-BF9D-4D41-9EA9-0CA06D010BD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3586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30B2C479-D27E-A338-BC69-4891C026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75FD-9941-499A-98B1-7328BCF86F0A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1CFE50A7-30B2-E159-511B-C2AF17D4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C75EBA27-8306-B78F-EC43-47609993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815B-2E42-430B-BC1F-9E3C14E730A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5844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3A0565D0-B1A1-5D6B-70F7-EBCD9505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AE3D-910D-4811-B6D7-B2B44B78213B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DB4378A1-9DD9-C435-3467-97BD206A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52B5183E-501B-817E-C518-12760933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DAF5-3682-4F8E-B287-E911D633708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37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E1D895C7-AFF4-32C7-76D9-EC8C85E5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E3DD-CD2B-4E8B-B4E2-F997D5C24DE0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8C5F9ED4-E2BA-E658-D548-EBA486B3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C169568D-103F-696B-4922-EC6C5ADF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D4FD-FD8E-43C0-B805-915E50778AB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3784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6E799260-9893-8A12-6470-C9D40CA87A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D4112166-76BB-0DD0-7250-62B9E4BF69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0245EF-4509-74B1-957E-4FF0E012B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98FAA7-07AD-4A2A-AC3D-981E0C422AC6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8E251A-7F9B-00E9-1782-79E805417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F56108-D166-2138-CCCC-8A7296229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3AFC00-DFB9-4049-BE11-EF6CAB8D488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867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blin.net/molitveneges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www.zupa-sveti-nikola.hr/assets/files/novosti/a.jpg">
            <a:extLst>
              <a:ext uri="{FF2B5EF4-FFF2-40B4-BE49-F238E27FC236}">
                <a16:creationId xmlns:a16="http://schemas.microsoft.com/office/drawing/2014/main" id="{1D22CE30-2060-A75D-3F9C-333F8728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5045"/>
          <a:stretch>
            <a:fillRect/>
          </a:stretch>
        </p:blipFill>
        <p:spPr bwMode="auto">
          <a:xfrm>
            <a:off x="375400" y="0"/>
            <a:ext cx="91039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CFB7E61A-611C-0C71-B378-C1B4FFF8CCB4}"/>
              </a:ext>
            </a:extLst>
          </p:cNvPr>
          <p:cNvSpPr/>
          <p:nvPr/>
        </p:nvSpPr>
        <p:spPr>
          <a:xfrm>
            <a:off x="7680176" y="5108991"/>
            <a:ext cx="32047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altLang="sr-Latn-RS" sz="3600" b="1" dirty="0">
                <a:solidFill>
                  <a:schemeClr val="bg1"/>
                </a:solidFill>
                <a:latin typeface="Raleway" panose="020B0503030101060003" pitchFamily="34" charset="-18"/>
              </a:rPr>
              <a:t>U 65 </a:t>
            </a:r>
          </a:p>
          <a:p>
            <a:pPr algn="ctr">
              <a:defRPr/>
            </a:pPr>
            <a:r>
              <a:rPr lang="hr-HR" altLang="sr-Latn-RS" sz="3600" dirty="0">
                <a:solidFill>
                  <a:schemeClr val="bg1"/>
                </a:solidFill>
                <a:latin typeface="Raleway" panose="020B0503030101060003" pitchFamily="34" charset="-18"/>
              </a:rPr>
              <a:t>(2-4. odlomak)</a:t>
            </a:r>
          </a:p>
        </p:txBody>
      </p:sp>
      <p:sp>
        <p:nvSpPr>
          <p:cNvPr id="5124" name="Pravokutnik 1">
            <a:extLst>
              <a:ext uri="{FF2B5EF4-FFF2-40B4-BE49-F238E27FC236}">
                <a16:creationId xmlns:a16="http://schemas.microsoft.com/office/drawing/2014/main" id="{F2C4AC50-8A27-B27D-2E01-896E5171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60648"/>
            <a:ext cx="849753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8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Raleway" panose="020B0503030101060003" pitchFamily="34" charset="-18"/>
              </a:rPr>
              <a:t>KAKO se </a:t>
            </a:r>
            <a:br>
              <a:rPr lang="hr-HR" altLang="sr-Latn-RS" sz="8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Raleway" panose="020B0503030101060003" pitchFamily="34" charset="-18"/>
              </a:rPr>
            </a:br>
            <a:r>
              <a:rPr lang="hr-HR" altLang="sr-Latn-RS" sz="8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Raleway" panose="020B0503030101060003" pitchFamily="34" charset="-18"/>
              </a:rPr>
              <a:t>kršćani </a:t>
            </a:r>
            <a:br>
              <a:rPr lang="hr-HR" altLang="sr-Latn-RS" sz="8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Raleway" panose="020B0503030101060003" pitchFamily="34" charset="-18"/>
              </a:rPr>
            </a:br>
            <a:r>
              <a:rPr lang="hr-HR" altLang="sr-Latn-RS" sz="8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Raleway" panose="020B0503030101060003" pitchFamily="34" charset="-18"/>
              </a:rPr>
              <a:t>mole?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avokutnik 4">
            <a:extLst>
              <a:ext uri="{FF2B5EF4-FFF2-40B4-BE49-F238E27FC236}">
                <a16:creationId xmlns:a16="http://schemas.microsoft.com/office/drawing/2014/main" id="{E59E36DB-33B5-E60F-E022-530FB0A28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-33463"/>
            <a:ext cx="11953328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2400" dirty="0">
                <a:solidFill>
                  <a:prstClr val="black"/>
                </a:solidFill>
              </a:rPr>
              <a:t>Otvori ovu poveznicu: </a:t>
            </a:r>
            <a:r>
              <a:rPr lang="hr-HR" altLang="sr-Latn-RS" b="1" dirty="0">
                <a:solidFill>
                  <a:srgbClr val="0000FF"/>
                </a:solidFill>
                <a:latin typeface="Raleway" panose="020B0503030101060003" pitchFamily="3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e.hublin.net</a:t>
            </a:r>
            <a:r>
              <a:rPr lang="hr-HR" altLang="sr-Latn-RS" b="1" dirty="0">
                <a:solidFill>
                  <a:schemeClr val="tx2">
                    <a:lumMod val="60000"/>
                    <a:lumOff val="40000"/>
                  </a:schemeClr>
                </a:solidFill>
                <a:latin typeface="Raleway" panose="020B0503030101060003" pitchFamily="3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r-HR" altLang="sr-Latn-RS" b="1" dirty="0">
                <a:solidFill>
                  <a:srgbClr val="0000FF"/>
                </a:solidFill>
                <a:latin typeface="Raleway" panose="020B0503030101060003" pitchFamily="3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molitvenegeste</a:t>
            </a:r>
            <a:r>
              <a:rPr lang="hr-HR" altLang="sr-Latn-RS" b="1" dirty="0">
                <a:solidFill>
                  <a:srgbClr val="4F81BD">
                    <a:lumMod val="75000"/>
                  </a:srgbClr>
                </a:solidFill>
                <a:latin typeface="Raleway" panose="020B0503030101060003" pitchFamily="34" charset="-18"/>
              </a:rPr>
              <a:t>  </a:t>
            </a:r>
            <a:br>
              <a:rPr lang="hr-HR" altLang="sr-Latn-RS" sz="2400" dirty="0">
                <a:solidFill>
                  <a:prstClr val="black"/>
                </a:solidFill>
              </a:rPr>
            </a:br>
            <a:r>
              <a:rPr lang="hr-HR" altLang="sr-Latn-RS" sz="2400" dirty="0">
                <a:solidFill>
                  <a:prstClr val="black"/>
                </a:solidFill>
              </a:rPr>
              <a:t>pa prema slikama odredi kako se koja molitvena gesta zove i što ona označava. Povuci tekstove iznad pripadajućih slika. </a:t>
            </a:r>
            <a:r>
              <a:rPr lang="hr-HR" altLang="sr-Latn-RS" sz="2000" i="1" dirty="0">
                <a:solidFill>
                  <a:srgbClr val="00B050"/>
                </a:solidFill>
              </a:rPr>
              <a:t>Možeš provjeriti da li si sve dobro napravio/la tako da stisneš dolje desno na ekranu okrugli plavi gumbić. Ono što je dobro posloženo dobit će zeleni okvir. </a:t>
            </a:r>
            <a:r>
              <a:rPr lang="hr-HR" altLang="sr-Latn-RS" sz="2400" dirty="0">
                <a:solidFill>
                  <a:prstClr val="black"/>
                </a:solidFill>
              </a:rPr>
              <a:t>Kad sve posložiš točno, onda prepiši u svoju bilježnicu nazive molitvenih gesti i značenja tih gesti.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D7E9903-1CE0-48D1-3FDC-B84F4F14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2028640"/>
            <a:ext cx="10399493" cy="48158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nwelford.files.wordpress.com/2013/04/kneeling-in-prayer.jpg">
            <a:extLst>
              <a:ext uri="{FF2B5EF4-FFF2-40B4-BE49-F238E27FC236}">
                <a16:creationId xmlns:a16="http://schemas.microsoft.com/office/drawing/2014/main" id="{0BDF8EC9-820B-9647-D512-E4E4B3DEA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8"/>
          <a:stretch/>
        </p:blipFill>
        <p:spPr bwMode="auto">
          <a:xfrm>
            <a:off x="4583833" y="211138"/>
            <a:ext cx="7608168" cy="66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C0E8A245-A67E-A5F4-16E0-42288EF87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05382"/>
            <a:ext cx="10945216" cy="675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3888" indent="-6238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3600" dirty="0">
                <a:solidFill>
                  <a:srgbClr val="7030A0"/>
                </a:solidFill>
              </a:rPr>
              <a:t>MOLITVENI IZRAZI, GESTE I STAVOVI:</a:t>
            </a:r>
          </a:p>
          <a:p>
            <a:pPr marL="365125" indent="-365125"/>
            <a:r>
              <a:rPr lang="hr-HR" b="1" dirty="0"/>
              <a:t>Križanje</a:t>
            </a:r>
            <a:r>
              <a:rPr lang="hr-HR" dirty="0"/>
              <a:t> (iskazujemo vjeru u Trojedinoga Boga </a:t>
            </a:r>
            <a:br>
              <a:rPr lang="hr-HR" dirty="0"/>
            </a:br>
            <a:r>
              <a:rPr lang="hr-HR" dirty="0"/>
              <a:t>i želimo da nas Bog blagoslovi)</a:t>
            </a:r>
          </a:p>
          <a:p>
            <a:pPr marL="365125" indent="-365125"/>
            <a:r>
              <a:rPr lang="hr-HR" b="1" dirty="0"/>
              <a:t>Sklopljene ruke</a:t>
            </a:r>
            <a:r>
              <a:rPr lang="hr-HR" dirty="0"/>
              <a:t> (želimo biti sabrani u molitvi)</a:t>
            </a:r>
          </a:p>
          <a:p>
            <a:pPr marL="365125" indent="-365125"/>
            <a:r>
              <a:rPr lang="hr-HR" b="1" dirty="0"/>
              <a:t>Stajanje </a:t>
            </a:r>
            <a:r>
              <a:rPr lang="hr-HR" dirty="0"/>
              <a:t>(znak poštovanja prema Bogu </a:t>
            </a:r>
            <a:br>
              <a:rPr lang="hr-HR" dirty="0"/>
            </a:br>
            <a:r>
              <a:rPr lang="hr-HR" dirty="0"/>
              <a:t>i spremnosti da krenem kamo mi Bog zapovijedi)</a:t>
            </a:r>
          </a:p>
          <a:p>
            <a:pPr marL="365125" indent="-365125"/>
            <a:r>
              <a:rPr lang="hr-HR" b="1" dirty="0"/>
              <a:t>Klečanje</a:t>
            </a:r>
            <a:r>
              <a:rPr lang="hr-HR" dirty="0"/>
              <a:t> (znak poniznosti pred velikim i svetim Bogom)</a:t>
            </a:r>
          </a:p>
          <a:p>
            <a:pPr marL="365125" indent="-365125"/>
            <a:r>
              <a:rPr lang="hr-HR" b="1" dirty="0"/>
              <a:t>Kajanje</a:t>
            </a:r>
            <a:r>
              <a:rPr lang="hr-HR" dirty="0"/>
              <a:t> (udara se u prsa tj. srce i tako se pokazuje iskreno žaljenje zbog počinjenih grijeha)</a:t>
            </a:r>
          </a:p>
          <a:p>
            <a:pPr marL="365125" indent="-365125"/>
            <a:r>
              <a:rPr lang="hr-HR" b="1" dirty="0"/>
              <a:t>Pranje </a:t>
            </a:r>
            <a:r>
              <a:rPr lang="vi-VN" b="1" dirty="0"/>
              <a:t>sv. vodom</a:t>
            </a:r>
            <a:r>
              <a:rPr lang="hr-HR" dirty="0"/>
              <a:t> </a:t>
            </a:r>
            <a:r>
              <a:rPr lang="vi-VN" dirty="0"/>
              <a:t>(</a:t>
            </a:r>
            <a:r>
              <a:rPr lang="hr-HR" dirty="0"/>
              <a:t>želimo da nas Bog opere od naših grijeha)</a:t>
            </a:r>
          </a:p>
          <a:p>
            <a:pPr marL="365125" indent="-365125"/>
            <a:r>
              <a:rPr lang="hr-HR" b="1" dirty="0"/>
              <a:t>Podignute (raširene) ruke</a:t>
            </a:r>
            <a:r>
              <a:rPr lang="hr-HR" dirty="0"/>
              <a:t> (znače da želimo sve svoje Bogu predati i od Boga primati sve što nam On daje)</a:t>
            </a:r>
          </a:p>
        </p:txBody>
      </p:sp>
    </p:spTree>
    <p:extLst>
      <p:ext uri="{BB962C8B-B14F-4D97-AF65-F5344CB8AC3E}">
        <p14:creationId xmlns:p14="http://schemas.microsoft.com/office/powerpoint/2010/main" val="10825234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C0E8A245-A67E-A5F4-16E0-42288EF87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05382"/>
            <a:ext cx="11161240" cy="56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3888" indent="-6238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5400" b="1" dirty="0"/>
              <a:t>MOLITVENI IZRAZI, GESTE I STAVOVI: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hr-HR" sz="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</a:rPr>
              <a:t>Križanje</a:t>
            </a:r>
            <a:endParaRPr lang="hr-H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</a:rPr>
              <a:t>Sklopljene ruke</a:t>
            </a:r>
            <a:endParaRPr lang="hr-H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</a:rPr>
              <a:t>Stajanje</a:t>
            </a:r>
            <a:endParaRPr lang="hr-H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</a:rPr>
              <a:t>Klečanje</a:t>
            </a:r>
            <a:endParaRPr lang="hr-H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</a:rPr>
              <a:t>Kajanje</a:t>
            </a:r>
            <a:endParaRPr lang="hr-H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</a:rPr>
              <a:t>Pranje</a:t>
            </a:r>
            <a:endParaRPr lang="hr-H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</a:rPr>
              <a:t>Podignute </a:t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b="1" dirty="0">
                <a:solidFill>
                  <a:srgbClr val="FF0000"/>
                </a:solidFill>
              </a:rPr>
              <a:t>(raširene) ruke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865D177C-1E02-D026-A80C-813023F3B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24" y="1008422"/>
            <a:ext cx="7488832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3888" indent="-6238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33CC"/>
                </a:solidFill>
              </a:rPr>
              <a:t>(znak poniznosti pred velikim i svetim Bogom)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33CC"/>
                </a:solidFill>
              </a:rPr>
              <a:t>(udara se u prsa tj. srce i tako se pokazuje iskreno žaljenje zbog počinjenih grijeha)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33CC"/>
                </a:solidFill>
              </a:rPr>
              <a:t>(želimo biti sabrani u molitvi)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33CC"/>
                </a:solidFill>
              </a:rPr>
              <a:t>(znače da želimo sve svoje Bogu predati i od Boga primati sve što nam On daje)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33CC"/>
                </a:solidFill>
              </a:rPr>
              <a:t>(iskazujemo vjeru u Trojedinoga Boga </a:t>
            </a:r>
            <a:br>
              <a:rPr lang="hr-HR" sz="2800" dirty="0">
                <a:solidFill>
                  <a:srgbClr val="0033CC"/>
                </a:solidFill>
              </a:rPr>
            </a:br>
            <a:r>
              <a:rPr lang="hr-HR" sz="2800" dirty="0">
                <a:solidFill>
                  <a:srgbClr val="0033CC"/>
                </a:solidFill>
              </a:rPr>
              <a:t>i želimo da nas Bog blagoslovi)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33CC"/>
                </a:solidFill>
              </a:rPr>
              <a:t>(znak poštovanja prema Bogu i spremnosti da krenem kamo mi Bog zapovijedi)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33CC"/>
                </a:solidFill>
              </a:rPr>
              <a:t>(škropljenje </a:t>
            </a:r>
            <a:r>
              <a:rPr lang="hr-HR" sz="2800" dirty="0">
                <a:solidFill>
                  <a:srgbClr val="0033CC"/>
                </a:solidFill>
              </a:rPr>
              <a:t>i </a:t>
            </a:r>
            <a:r>
              <a:rPr lang="vi-VN" sz="2800" dirty="0">
                <a:solidFill>
                  <a:srgbClr val="0033CC"/>
                </a:solidFill>
              </a:rPr>
              <a:t>polijevanje sv. vodom</a:t>
            </a:r>
            <a:r>
              <a:rPr lang="hr-HR" sz="2800" dirty="0">
                <a:solidFill>
                  <a:srgbClr val="0033CC"/>
                </a:solidFill>
              </a:rPr>
              <a:t> – </a:t>
            </a:r>
            <a:br>
              <a:rPr lang="hr-HR" sz="2800" dirty="0">
                <a:solidFill>
                  <a:srgbClr val="0033CC"/>
                </a:solidFill>
              </a:rPr>
            </a:br>
            <a:r>
              <a:rPr lang="hr-HR" sz="2800" dirty="0">
                <a:solidFill>
                  <a:srgbClr val="0033CC"/>
                </a:solidFill>
              </a:rPr>
              <a:t>želimo da nas Bog opere od naših grijeha)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62C596A-E5D3-8E44-B8DF-91EBFC65538F}"/>
              </a:ext>
            </a:extLst>
          </p:cNvPr>
          <p:cNvSpPr txBox="1"/>
          <p:nvPr/>
        </p:nvSpPr>
        <p:spPr>
          <a:xfrm>
            <a:off x="119336" y="5983177"/>
            <a:ext cx="398308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200" i="1" dirty="0">
                <a:solidFill>
                  <a:schemeClr val="bg1"/>
                </a:solidFill>
              </a:rPr>
              <a:t>SPOJI CRVENE S PLAVIM RIJEČIMA I PREPIŠI U BILJEŽNICU!</a:t>
            </a:r>
          </a:p>
        </p:txBody>
      </p:sp>
      <p:sp>
        <p:nvSpPr>
          <p:cNvPr id="7" name="Prostoručno: oblik 6">
            <a:extLst>
              <a:ext uri="{FF2B5EF4-FFF2-40B4-BE49-F238E27FC236}">
                <a16:creationId xmlns:a16="http://schemas.microsoft.com/office/drawing/2014/main" id="{E0799B3C-7CE2-4B44-8933-262F523DAD80}"/>
              </a:ext>
            </a:extLst>
          </p:cNvPr>
          <p:cNvSpPr/>
          <p:nvPr/>
        </p:nvSpPr>
        <p:spPr>
          <a:xfrm>
            <a:off x="2537431" y="1351091"/>
            <a:ext cx="2022977" cy="3010333"/>
          </a:xfrm>
          <a:custGeom>
            <a:avLst/>
            <a:gdLst>
              <a:gd name="connsiteX0" fmla="*/ 0 w 2022977"/>
              <a:gd name="connsiteY0" fmla="*/ 77855 h 3010333"/>
              <a:gd name="connsiteX1" fmla="*/ 944880 w 2022977"/>
              <a:gd name="connsiteY1" fmla="*/ 215015 h 3010333"/>
              <a:gd name="connsiteX2" fmla="*/ 1463040 w 2022977"/>
              <a:gd name="connsiteY2" fmla="*/ 1906655 h 3010333"/>
              <a:gd name="connsiteX3" fmla="*/ 1630680 w 2022977"/>
              <a:gd name="connsiteY3" fmla="*/ 2912495 h 3010333"/>
              <a:gd name="connsiteX4" fmla="*/ 1996440 w 2022977"/>
              <a:gd name="connsiteY4" fmla="*/ 2973455 h 3010333"/>
              <a:gd name="connsiteX5" fmla="*/ 1965960 w 2022977"/>
              <a:gd name="connsiteY5" fmla="*/ 2927735 h 301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2977" h="3010333">
                <a:moveTo>
                  <a:pt x="0" y="77855"/>
                </a:moveTo>
                <a:cubicBezTo>
                  <a:pt x="350520" y="-5965"/>
                  <a:pt x="701040" y="-89785"/>
                  <a:pt x="944880" y="215015"/>
                </a:cubicBezTo>
                <a:cubicBezTo>
                  <a:pt x="1188720" y="519815"/>
                  <a:pt x="1348740" y="1457075"/>
                  <a:pt x="1463040" y="1906655"/>
                </a:cubicBezTo>
                <a:cubicBezTo>
                  <a:pt x="1577340" y="2356235"/>
                  <a:pt x="1541780" y="2734695"/>
                  <a:pt x="1630680" y="2912495"/>
                </a:cubicBezTo>
                <a:cubicBezTo>
                  <a:pt x="1719580" y="3090295"/>
                  <a:pt x="1940560" y="2970915"/>
                  <a:pt x="1996440" y="2973455"/>
                </a:cubicBezTo>
                <a:cubicBezTo>
                  <a:pt x="2052320" y="2975995"/>
                  <a:pt x="2009140" y="2951865"/>
                  <a:pt x="1965960" y="292773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ostoručno: oblik 7">
            <a:extLst>
              <a:ext uri="{FF2B5EF4-FFF2-40B4-BE49-F238E27FC236}">
                <a16:creationId xmlns:a16="http://schemas.microsoft.com/office/drawing/2014/main" id="{1F8A4E74-E60D-F377-B9DE-0FCB94C0CB81}"/>
              </a:ext>
            </a:extLst>
          </p:cNvPr>
          <p:cNvSpPr/>
          <p:nvPr/>
        </p:nvSpPr>
        <p:spPr>
          <a:xfrm>
            <a:off x="3261360" y="2209800"/>
            <a:ext cx="1280160" cy="542092"/>
          </a:xfrm>
          <a:custGeom>
            <a:avLst/>
            <a:gdLst>
              <a:gd name="connsiteX0" fmla="*/ 0 w 1280160"/>
              <a:gd name="connsiteY0" fmla="*/ 0 h 542092"/>
              <a:gd name="connsiteX1" fmla="*/ 198120 w 1280160"/>
              <a:gd name="connsiteY1" fmla="*/ 289560 h 542092"/>
              <a:gd name="connsiteX2" fmla="*/ 579120 w 1280160"/>
              <a:gd name="connsiteY2" fmla="*/ 518160 h 542092"/>
              <a:gd name="connsiteX3" fmla="*/ 1127760 w 1280160"/>
              <a:gd name="connsiteY3" fmla="*/ 533400 h 542092"/>
              <a:gd name="connsiteX4" fmla="*/ 1280160 w 1280160"/>
              <a:gd name="connsiteY4" fmla="*/ 502920 h 54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160" h="542092">
                <a:moveTo>
                  <a:pt x="0" y="0"/>
                </a:moveTo>
                <a:cubicBezTo>
                  <a:pt x="50800" y="101600"/>
                  <a:pt x="101600" y="203200"/>
                  <a:pt x="198120" y="289560"/>
                </a:cubicBezTo>
                <a:cubicBezTo>
                  <a:pt x="294640" y="375920"/>
                  <a:pt x="424180" y="477520"/>
                  <a:pt x="579120" y="518160"/>
                </a:cubicBezTo>
                <a:cubicBezTo>
                  <a:pt x="734060" y="558800"/>
                  <a:pt x="1010920" y="535940"/>
                  <a:pt x="1127760" y="533400"/>
                </a:cubicBezTo>
                <a:cubicBezTo>
                  <a:pt x="1244600" y="530860"/>
                  <a:pt x="1262380" y="516890"/>
                  <a:pt x="1280160" y="50292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ostoručno: oblik 8">
            <a:extLst>
              <a:ext uri="{FF2B5EF4-FFF2-40B4-BE49-F238E27FC236}">
                <a16:creationId xmlns:a16="http://schemas.microsoft.com/office/drawing/2014/main" id="{EEB9913B-549B-C951-38BC-7FA2098CFD43}"/>
              </a:ext>
            </a:extLst>
          </p:cNvPr>
          <p:cNvSpPr/>
          <p:nvPr/>
        </p:nvSpPr>
        <p:spPr>
          <a:xfrm>
            <a:off x="2301240" y="2636520"/>
            <a:ext cx="2225040" cy="2508158"/>
          </a:xfrm>
          <a:custGeom>
            <a:avLst/>
            <a:gdLst>
              <a:gd name="connsiteX0" fmla="*/ 0 w 2225040"/>
              <a:gd name="connsiteY0" fmla="*/ 0 h 2508158"/>
              <a:gd name="connsiteX1" fmla="*/ 594360 w 2225040"/>
              <a:gd name="connsiteY1" fmla="*/ 198120 h 2508158"/>
              <a:gd name="connsiteX2" fmla="*/ 1143000 w 2225040"/>
              <a:gd name="connsiteY2" fmla="*/ 548640 h 2508158"/>
              <a:gd name="connsiteX3" fmla="*/ 1341120 w 2225040"/>
              <a:gd name="connsiteY3" fmla="*/ 883920 h 2508158"/>
              <a:gd name="connsiteX4" fmla="*/ 1432560 w 2225040"/>
              <a:gd name="connsiteY4" fmla="*/ 1249680 h 2508158"/>
              <a:gd name="connsiteX5" fmla="*/ 1493520 w 2225040"/>
              <a:gd name="connsiteY5" fmla="*/ 1600200 h 2508158"/>
              <a:gd name="connsiteX6" fmla="*/ 1645920 w 2225040"/>
              <a:gd name="connsiteY6" fmla="*/ 2103120 h 2508158"/>
              <a:gd name="connsiteX7" fmla="*/ 1859280 w 2225040"/>
              <a:gd name="connsiteY7" fmla="*/ 2407920 h 2508158"/>
              <a:gd name="connsiteX8" fmla="*/ 2133600 w 2225040"/>
              <a:gd name="connsiteY8" fmla="*/ 2499360 h 2508158"/>
              <a:gd name="connsiteX9" fmla="*/ 2225040 w 2225040"/>
              <a:gd name="connsiteY9" fmla="*/ 2499360 h 250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5040" h="2508158">
                <a:moveTo>
                  <a:pt x="0" y="0"/>
                </a:moveTo>
                <a:cubicBezTo>
                  <a:pt x="201930" y="53340"/>
                  <a:pt x="403860" y="106680"/>
                  <a:pt x="594360" y="198120"/>
                </a:cubicBezTo>
                <a:cubicBezTo>
                  <a:pt x="784860" y="289560"/>
                  <a:pt x="1018540" y="434340"/>
                  <a:pt x="1143000" y="548640"/>
                </a:cubicBezTo>
                <a:cubicBezTo>
                  <a:pt x="1267460" y="662940"/>
                  <a:pt x="1292860" y="767080"/>
                  <a:pt x="1341120" y="883920"/>
                </a:cubicBezTo>
                <a:cubicBezTo>
                  <a:pt x="1389380" y="1000760"/>
                  <a:pt x="1407160" y="1130300"/>
                  <a:pt x="1432560" y="1249680"/>
                </a:cubicBezTo>
                <a:cubicBezTo>
                  <a:pt x="1457960" y="1369060"/>
                  <a:pt x="1457960" y="1457960"/>
                  <a:pt x="1493520" y="1600200"/>
                </a:cubicBezTo>
                <a:cubicBezTo>
                  <a:pt x="1529080" y="1742440"/>
                  <a:pt x="1584960" y="1968500"/>
                  <a:pt x="1645920" y="2103120"/>
                </a:cubicBezTo>
                <a:cubicBezTo>
                  <a:pt x="1706880" y="2237740"/>
                  <a:pt x="1778000" y="2341880"/>
                  <a:pt x="1859280" y="2407920"/>
                </a:cubicBezTo>
                <a:cubicBezTo>
                  <a:pt x="1940560" y="2473960"/>
                  <a:pt x="2072640" y="2484120"/>
                  <a:pt x="2133600" y="2499360"/>
                </a:cubicBezTo>
                <a:cubicBezTo>
                  <a:pt x="2194560" y="2514600"/>
                  <a:pt x="2209800" y="2506980"/>
                  <a:pt x="2225040" y="2499360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ostoručno: oblik 9">
            <a:extLst>
              <a:ext uri="{FF2B5EF4-FFF2-40B4-BE49-F238E27FC236}">
                <a16:creationId xmlns:a16="http://schemas.microsoft.com/office/drawing/2014/main" id="{16B123C2-F435-17EA-2104-CCFD57DEAF36}"/>
              </a:ext>
            </a:extLst>
          </p:cNvPr>
          <p:cNvSpPr/>
          <p:nvPr/>
        </p:nvSpPr>
        <p:spPr>
          <a:xfrm>
            <a:off x="2438400" y="1207469"/>
            <a:ext cx="2026920" cy="2038651"/>
          </a:xfrm>
          <a:custGeom>
            <a:avLst/>
            <a:gdLst>
              <a:gd name="connsiteX0" fmla="*/ 0 w 2026920"/>
              <a:gd name="connsiteY0" fmla="*/ 2038651 h 2038651"/>
              <a:gd name="connsiteX1" fmla="*/ 685800 w 2026920"/>
              <a:gd name="connsiteY1" fmla="*/ 1977691 h 2038651"/>
              <a:gd name="connsiteX2" fmla="*/ 1173480 w 2026920"/>
              <a:gd name="connsiteY2" fmla="*/ 1901491 h 2038651"/>
              <a:gd name="connsiteX3" fmla="*/ 1508760 w 2026920"/>
              <a:gd name="connsiteY3" fmla="*/ 1779571 h 2038651"/>
              <a:gd name="connsiteX4" fmla="*/ 1691640 w 2026920"/>
              <a:gd name="connsiteY4" fmla="*/ 1688131 h 2038651"/>
              <a:gd name="connsiteX5" fmla="*/ 1844040 w 2026920"/>
              <a:gd name="connsiteY5" fmla="*/ 1352851 h 2038651"/>
              <a:gd name="connsiteX6" fmla="*/ 1798320 w 2026920"/>
              <a:gd name="connsiteY6" fmla="*/ 971851 h 2038651"/>
              <a:gd name="connsiteX7" fmla="*/ 1676400 w 2026920"/>
              <a:gd name="connsiteY7" fmla="*/ 453691 h 2038651"/>
              <a:gd name="connsiteX8" fmla="*/ 1676400 w 2026920"/>
              <a:gd name="connsiteY8" fmla="*/ 133651 h 2038651"/>
              <a:gd name="connsiteX9" fmla="*/ 1874520 w 2026920"/>
              <a:gd name="connsiteY9" fmla="*/ 11731 h 2038651"/>
              <a:gd name="connsiteX10" fmla="*/ 2026920 w 2026920"/>
              <a:gd name="connsiteY10" fmla="*/ 11731 h 20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6920" h="2038651">
                <a:moveTo>
                  <a:pt x="0" y="2038651"/>
                </a:moveTo>
                <a:cubicBezTo>
                  <a:pt x="245110" y="2019601"/>
                  <a:pt x="490220" y="2000551"/>
                  <a:pt x="685800" y="1977691"/>
                </a:cubicBezTo>
                <a:cubicBezTo>
                  <a:pt x="881380" y="1954831"/>
                  <a:pt x="1036320" y="1934511"/>
                  <a:pt x="1173480" y="1901491"/>
                </a:cubicBezTo>
                <a:cubicBezTo>
                  <a:pt x="1310640" y="1868471"/>
                  <a:pt x="1422400" y="1815131"/>
                  <a:pt x="1508760" y="1779571"/>
                </a:cubicBezTo>
                <a:cubicBezTo>
                  <a:pt x="1595120" y="1744011"/>
                  <a:pt x="1635760" y="1759251"/>
                  <a:pt x="1691640" y="1688131"/>
                </a:cubicBezTo>
                <a:cubicBezTo>
                  <a:pt x="1747520" y="1617011"/>
                  <a:pt x="1826260" y="1472231"/>
                  <a:pt x="1844040" y="1352851"/>
                </a:cubicBezTo>
                <a:cubicBezTo>
                  <a:pt x="1861820" y="1233471"/>
                  <a:pt x="1826260" y="1121711"/>
                  <a:pt x="1798320" y="971851"/>
                </a:cubicBezTo>
                <a:cubicBezTo>
                  <a:pt x="1770380" y="821991"/>
                  <a:pt x="1696720" y="593391"/>
                  <a:pt x="1676400" y="453691"/>
                </a:cubicBezTo>
                <a:cubicBezTo>
                  <a:pt x="1656080" y="313991"/>
                  <a:pt x="1643380" y="207311"/>
                  <a:pt x="1676400" y="133651"/>
                </a:cubicBezTo>
                <a:cubicBezTo>
                  <a:pt x="1709420" y="59991"/>
                  <a:pt x="1816100" y="32051"/>
                  <a:pt x="1874520" y="11731"/>
                </a:cubicBezTo>
                <a:cubicBezTo>
                  <a:pt x="1932940" y="-8589"/>
                  <a:pt x="1979930" y="1571"/>
                  <a:pt x="2026920" y="11731"/>
                </a:cubicBez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ostoručno: oblik 10">
            <a:extLst>
              <a:ext uri="{FF2B5EF4-FFF2-40B4-BE49-F238E27FC236}">
                <a16:creationId xmlns:a16="http://schemas.microsoft.com/office/drawing/2014/main" id="{91BCA1D2-0079-D565-7F44-77F450FB2ADC}"/>
              </a:ext>
            </a:extLst>
          </p:cNvPr>
          <p:cNvSpPr/>
          <p:nvPr/>
        </p:nvSpPr>
        <p:spPr>
          <a:xfrm>
            <a:off x="2316480" y="1684628"/>
            <a:ext cx="2209800" cy="2110132"/>
          </a:xfrm>
          <a:custGeom>
            <a:avLst/>
            <a:gdLst>
              <a:gd name="connsiteX0" fmla="*/ 0 w 2209800"/>
              <a:gd name="connsiteY0" fmla="*/ 2110132 h 2110132"/>
              <a:gd name="connsiteX1" fmla="*/ 579120 w 2209800"/>
              <a:gd name="connsiteY1" fmla="*/ 2049172 h 2110132"/>
              <a:gd name="connsiteX2" fmla="*/ 792480 w 2209800"/>
              <a:gd name="connsiteY2" fmla="*/ 2018692 h 2110132"/>
              <a:gd name="connsiteX3" fmla="*/ 1127760 w 2209800"/>
              <a:gd name="connsiteY3" fmla="*/ 1927252 h 2110132"/>
              <a:gd name="connsiteX4" fmla="*/ 1478280 w 2209800"/>
              <a:gd name="connsiteY4" fmla="*/ 1774852 h 2110132"/>
              <a:gd name="connsiteX5" fmla="*/ 1767840 w 2209800"/>
              <a:gd name="connsiteY5" fmla="*/ 1561492 h 2110132"/>
              <a:gd name="connsiteX6" fmla="*/ 1981200 w 2209800"/>
              <a:gd name="connsiteY6" fmla="*/ 1287172 h 2110132"/>
              <a:gd name="connsiteX7" fmla="*/ 2042160 w 2209800"/>
              <a:gd name="connsiteY7" fmla="*/ 1012852 h 2110132"/>
              <a:gd name="connsiteX8" fmla="*/ 2087880 w 2209800"/>
              <a:gd name="connsiteY8" fmla="*/ 647092 h 2110132"/>
              <a:gd name="connsiteX9" fmla="*/ 2103120 w 2209800"/>
              <a:gd name="connsiteY9" fmla="*/ 296572 h 2110132"/>
              <a:gd name="connsiteX10" fmla="*/ 2133600 w 2209800"/>
              <a:gd name="connsiteY10" fmla="*/ 37492 h 2110132"/>
              <a:gd name="connsiteX11" fmla="*/ 2209800 w 2209800"/>
              <a:gd name="connsiteY11" fmla="*/ 7012 h 211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9800" h="2110132">
                <a:moveTo>
                  <a:pt x="0" y="2110132"/>
                </a:moveTo>
                <a:lnTo>
                  <a:pt x="579120" y="2049172"/>
                </a:lnTo>
                <a:cubicBezTo>
                  <a:pt x="711200" y="2033932"/>
                  <a:pt x="701040" y="2039012"/>
                  <a:pt x="792480" y="2018692"/>
                </a:cubicBezTo>
                <a:cubicBezTo>
                  <a:pt x="883920" y="1998372"/>
                  <a:pt x="1013460" y="1967892"/>
                  <a:pt x="1127760" y="1927252"/>
                </a:cubicBezTo>
                <a:cubicBezTo>
                  <a:pt x="1242060" y="1886612"/>
                  <a:pt x="1371600" y="1835812"/>
                  <a:pt x="1478280" y="1774852"/>
                </a:cubicBezTo>
                <a:cubicBezTo>
                  <a:pt x="1584960" y="1713892"/>
                  <a:pt x="1684020" y="1642772"/>
                  <a:pt x="1767840" y="1561492"/>
                </a:cubicBezTo>
                <a:cubicBezTo>
                  <a:pt x="1851660" y="1480212"/>
                  <a:pt x="1935480" y="1378612"/>
                  <a:pt x="1981200" y="1287172"/>
                </a:cubicBezTo>
                <a:cubicBezTo>
                  <a:pt x="2026920" y="1195732"/>
                  <a:pt x="2024380" y="1119532"/>
                  <a:pt x="2042160" y="1012852"/>
                </a:cubicBezTo>
                <a:cubicBezTo>
                  <a:pt x="2059940" y="906172"/>
                  <a:pt x="2077720" y="766472"/>
                  <a:pt x="2087880" y="647092"/>
                </a:cubicBezTo>
                <a:cubicBezTo>
                  <a:pt x="2098040" y="527712"/>
                  <a:pt x="2095500" y="398172"/>
                  <a:pt x="2103120" y="296572"/>
                </a:cubicBezTo>
                <a:cubicBezTo>
                  <a:pt x="2110740" y="194972"/>
                  <a:pt x="2115820" y="85752"/>
                  <a:pt x="2133600" y="37492"/>
                </a:cubicBezTo>
                <a:cubicBezTo>
                  <a:pt x="2151380" y="-10768"/>
                  <a:pt x="2180590" y="-1878"/>
                  <a:pt x="2209800" y="7012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ostoručno: oblik 11">
            <a:extLst>
              <a:ext uri="{FF2B5EF4-FFF2-40B4-BE49-F238E27FC236}">
                <a16:creationId xmlns:a16="http://schemas.microsoft.com/office/drawing/2014/main" id="{17E9DE35-5D43-BA9D-5795-F4B59B21592B}"/>
              </a:ext>
            </a:extLst>
          </p:cNvPr>
          <p:cNvSpPr/>
          <p:nvPr/>
        </p:nvSpPr>
        <p:spPr>
          <a:xfrm>
            <a:off x="2133600" y="4359190"/>
            <a:ext cx="2362200" cy="1660610"/>
          </a:xfrm>
          <a:custGeom>
            <a:avLst/>
            <a:gdLst>
              <a:gd name="connsiteX0" fmla="*/ 0 w 2362200"/>
              <a:gd name="connsiteY0" fmla="*/ 29930 h 1660610"/>
              <a:gd name="connsiteX1" fmla="*/ 701040 w 2362200"/>
              <a:gd name="connsiteY1" fmla="*/ 14690 h 1660610"/>
              <a:gd name="connsiteX2" fmla="*/ 1173480 w 2362200"/>
              <a:gd name="connsiteY2" fmla="*/ 212810 h 1660610"/>
              <a:gd name="connsiteX3" fmla="*/ 1539240 w 2362200"/>
              <a:gd name="connsiteY3" fmla="*/ 487130 h 1660610"/>
              <a:gd name="connsiteX4" fmla="*/ 1798320 w 2362200"/>
              <a:gd name="connsiteY4" fmla="*/ 822410 h 1660610"/>
              <a:gd name="connsiteX5" fmla="*/ 1889760 w 2362200"/>
              <a:gd name="connsiteY5" fmla="*/ 1096730 h 1660610"/>
              <a:gd name="connsiteX6" fmla="*/ 2011680 w 2362200"/>
              <a:gd name="connsiteY6" fmla="*/ 1355810 h 1660610"/>
              <a:gd name="connsiteX7" fmla="*/ 2240280 w 2362200"/>
              <a:gd name="connsiteY7" fmla="*/ 1599650 h 1660610"/>
              <a:gd name="connsiteX8" fmla="*/ 2362200 w 2362200"/>
              <a:gd name="connsiteY8" fmla="*/ 1660610 h 166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200" h="1660610">
                <a:moveTo>
                  <a:pt x="0" y="29930"/>
                </a:moveTo>
                <a:cubicBezTo>
                  <a:pt x="252730" y="7070"/>
                  <a:pt x="505460" y="-15790"/>
                  <a:pt x="701040" y="14690"/>
                </a:cubicBezTo>
                <a:cubicBezTo>
                  <a:pt x="896620" y="45170"/>
                  <a:pt x="1033780" y="134070"/>
                  <a:pt x="1173480" y="212810"/>
                </a:cubicBezTo>
                <a:cubicBezTo>
                  <a:pt x="1313180" y="291550"/>
                  <a:pt x="1435100" y="385530"/>
                  <a:pt x="1539240" y="487130"/>
                </a:cubicBezTo>
                <a:cubicBezTo>
                  <a:pt x="1643380" y="588730"/>
                  <a:pt x="1739900" y="720810"/>
                  <a:pt x="1798320" y="822410"/>
                </a:cubicBezTo>
                <a:cubicBezTo>
                  <a:pt x="1856740" y="924010"/>
                  <a:pt x="1854200" y="1007830"/>
                  <a:pt x="1889760" y="1096730"/>
                </a:cubicBezTo>
                <a:cubicBezTo>
                  <a:pt x="1925320" y="1185630"/>
                  <a:pt x="1953260" y="1271990"/>
                  <a:pt x="2011680" y="1355810"/>
                </a:cubicBezTo>
                <a:cubicBezTo>
                  <a:pt x="2070100" y="1439630"/>
                  <a:pt x="2181860" y="1548850"/>
                  <a:pt x="2240280" y="1599650"/>
                </a:cubicBezTo>
                <a:cubicBezTo>
                  <a:pt x="2298700" y="1650450"/>
                  <a:pt x="2330450" y="1655530"/>
                  <a:pt x="2362200" y="166061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ostoručno: oblik 12">
            <a:extLst>
              <a:ext uri="{FF2B5EF4-FFF2-40B4-BE49-F238E27FC236}">
                <a16:creationId xmlns:a16="http://schemas.microsoft.com/office/drawing/2014/main" id="{30BBAA41-2CF8-1EC0-F534-6EBB6ACF2A77}"/>
              </a:ext>
            </a:extLst>
          </p:cNvPr>
          <p:cNvSpPr/>
          <p:nvPr/>
        </p:nvSpPr>
        <p:spPr>
          <a:xfrm>
            <a:off x="3413760" y="3398520"/>
            <a:ext cx="1097280" cy="2103120"/>
          </a:xfrm>
          <a:custGeom>
            <a:avLst/>
            <a:gdLst>
              <a:gd name="connsiteX0" fmla="*/ 0 w 1097280"/>
              <a:gd name="connsiteY0" fmla="*/ 2103120 h 2103120"/>
              <a:gd name="connsiteX1" fmla="*/ 289560 w 1097280"/>
              <a:gd name="connsiteY1" fmla="*/ 1905000 h 2103120"/>
              <a:gd name="connsiteX2" fmla="*/ 396240 w 1097280"/>
              <a:gd name="connsiteY2" fmla="*/ 1630680 h 2103120"/>
              <a:gd name="connsiteX3" fmla="*/ 487680 w 1097280"/>
              <a:gd name="connsiteY3" fmla="*/ 1249680 h 2103120"/>
              <a:gd name="connsiteX4" fmla="*/ 548640 w 1097280"/>
              <a:gd name="connsiteY4" fmla="*/ 777240 h 2103120"/>
              <a:gd name="connsiteX5" fmla="*/ 640080 w 1097280"/>
              <a:gd name="connsiteY5" fmla="*/ 502920 h 2103120"/>
              <a:gd name="connsiteX6" fmla="*/ 792480 w 1097280"/>
              <a:gd name="connsiteY6" fmla="*/ 228600 h 2103120"/>
              <a:gd name="connsiteX7" fmla="*/ 975360 w 1097280"/>
              <a:gd name="connsiteY7" fmla="*/ 91440 h 2103120"/>
              <a:gd name="connsiteX8" fmla="*/ 1097280 w 1097280"/>
              <a:gd name="connsiteY8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2103120">
                <a:moveTo>
                  <a:pt x="0" y="2103120"/>
                </a:moveTo>
                <a:cubicBezTo>
                  <a:pt x="111760" y="2043430"/>
                  <a:pt x="223520" y="1983740"/>
                  <a:pt x="289560" y="1905000"/>
                </a:cubicBezTo>
                <a:cubicBezTo>
                  <a:pt x="355600" y="1826260"/>
                  <a:pt x="363220" y="1739900"/>
                  <a:pt x="396240" y="1630680"/>
                </a:cubicBezTo>
                <a:cubicBezTo>
                  <a:pt x="429260" y="1521460"/>
                  <a:pt x="462280" y="1391920"/>
                  <a:pt x="487680" y="1249680"/>
                </a:cubicBezTo>
                <a:cubicBezTo>
                  <a:pt x="513080" y="1107440"/>
                  <a:pt x="523240" y="901700"/>
                  <a:pt x="548640" y="777240"/>
                </a:cubicBezTo>
                <a:cubicBezTo>
                  <a:pt x="574040" y="652780"/>
                  <a:pt x="599440" y="594360"/>
                  <a:pt x="640080" y="502920"/>
                </a:cubicBezTo>
                <a:cubicBezTo>
                  <a:pt x="680720" y="411480"/>
                  <a:pt x="736600" y="297180"/>
                  <a:pt x="792480" y="228600"/>
                </a:cubicBezTo>
                <a:cubicBezTo>
                  <a:pt x="848360" y="160020"/>
                  <a:pt x="924560" y="129540"/>
                  <a:pt x="975360" y="91440"/>
                </a:cubicBezTo>
                <a:lnTo>
                  <a:pt x="1097280" y="0"/>
                </a:ln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5d2f509d8176a0d8414083a70cb0588c_gallery_single_view">
            <a:extLst>
              <a:ext uri="{FF2B5EF4-FFF2-40B4-BE49-F238E27FC236}">
                <a16:creationId xmlns:a16="http://schemas.microsoft.com/office/drawing/2014/main" id="{C8635EA0-070B-F535-B28B-22DBC75F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124744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0AECEE03-A9A3-8E6B-367D-74B13F96B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64" y="32048"/>
            <a:ext cx="11781884" cy="688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3888" indent="-6238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4638" indent="-274638"/>
            <a:r>
              <a:rPr lang="hr-HR" b="1" dirty="0"/>
              <a:t>Izgovaranje molitava</a:t>
            </a:r>
            <a:r>
              <a:rPr lang="hr-HR" dirty="0"/>
              <a:t> („svojih” ili već sastavljenih)</a:t>
            </a:r>
          </a:p>
          <a:p>
            <a:pPr marL="274638" indent="-274638"/>
            <a:r>
              <a:rPr lang="hr-HR" b="1" dirty="0"/>
              <a:t>Čitanje</a:t>
            </a:r>
            <a:r>
              <a:rPr lang="hr-HR" dirty="0"/>
              <a:t> (molitava, Biblije, pobožnih tekstova)</a:t>
            </a:r>
          </a:p>
          <a:p>
            <a:pPr marL="274638" indent="-274638"/>
            <a:r>
              <a:rPr lang="hr-HR" b="1" dirty="0"/>
              <a:t>Slušanje </a:t>
            </a:r>
            <a:r>
              <a:rPr lang="hr-HR" dirty="0"/>
              <a:t>(propovijedi, lijepih pjesama, predavanja)</a:t>
            </a:r>
          </a:p>
          <a:p>
            <a:pPr marL="274638" indent="-274638"/>
            <a:r>
              <a:rPr lang="hr-HR" b="1" dirty="0"/>
              <a:t>Gledanje</a:t>
            </a:r>
            <a:r>
              <a:rPr lang="hr-HR" dirty="0"/>
              <a:t> pobožnih filmova (npr. o Isusu)</a:t>
            </a:r>
          </a:p>
          <a:p>
            <a:pPr marL="274638" indent="-274638"/>
            <a:r>
              <a:rPr lang="hr-HR" b="1" dirty="0"/>
              <a:t>Razmatranje </a:t>
            </a:r>
            <a:r>
              <a:rPr lang="hr-HR" dirty="0"/>
              <a:t>tj. meditacija (razmišljanje o Bogu). </a:t>
            </a:r>
          </a:p>
          <a:p>
            <a:pPr marL="274638" indent="-274638"/>
            <a:r>
              <a:rPr lang="hr-HR" b="1" dirty="0"/>
              <a:t>Pjevanje </a:t>
            </a:r>
            <a:r>
              <a:rPr lang="hr-HR" dirty="0"/>
              <a:t>i </a:t>
            </a:r>
            <a:r>
              <a:rPr lang="hr-HR" b="1" dirty="0"/>
              <a:t>sviranje</a:t>
            </a:r>
            <a:r>
              <a:rPr lang="hr-HR" dirty="0"/>
              <a:t> (slavljenje Boga i kroz glazbu)</a:t>
            </a:r>
          </a:p>
          <a:p>
            <a:pPr marL="274638" indent="-274638"/>
            <a:r>
              <a:rPr lang="hr-HR" b="1" dirty="0"/>
              <a:t>Procesije i hodočašća</a:t>
            </a:r>
            <a:r>
              <a:rPr lang="hr-HR" dirty="0"/>
              <a:t> (idemo na „sveta mjesta”, </a:t>
            </a:r>
            <a:br>
              <a:rPr lang="hr-HR" dirty="0"/>
            </a:br>
            <a:r>
              <a:rPr lang="hr-HR" dirty="0"/>
              <a:t>hodanjem častimo Boga)</a:t>
            </a:r>
          </a:p>
          <a:p>
            <a:pPr marL="274638" indent="-274638"/>
            <a:r>
              <a:rPr lang="hr-HR" b="1" dirty="0"/>
              <a:t>Spuštanje glave</a:t>
            </a:r>
            <a:r>
              <a:rPr lang="hr-HR" dirty="0"/>
              <a:t> (znak poniznosti pred Bogom </a:t>
            </a:r>
            <a:br>
              <a:rPr lang="hr-HR" dirty="0"/>
            </a:br>
            <a:r>
              <a:rPr lang="hr-HR" dirty="0"/>
              <a:t>ili izražavanje žaljenja zbog svojih grijeha)</a:t>
            </a:r>
          </a:p>
          <a:p>
            <a:pPr marL="274638" indent="-274638"/>
            <a:r>
              <a:rPr lang="hr-HR" b="1" dirty="0"/>
              <a:t>Krunica</a:t>
            </a:r>
            <a:endParaRPr lang="hr-HR" dirty="0"/>
          </a:p>
          <a:p>
            <a:pPr marL="274638" indent="-274638"/>
            <a:r>
              <a:rPr lang="hr-HR" b="1" dirty="0"/>
              <a:t>Križni put</a:t>
            </a:r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C5795D9-225D-D8B3-2B98-E46362EC63DF}"/>
              </a:ext>
            </a:extLst>
          </p:cNvPr>
          <p:cNvSpPr txBox="1"/>
          <p:nvPr/>
        </p:nvSpPr>
        <p:spPr>
          <a:xfrm rot="669791">
            <a:off x="9665681" y="273485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>
                <a:solidFill>
                  <a:schemeClr val="tx2">
                    <a:lumMod val="75000"/>
                  </a:schemeClr>
                </a:solidFill>
              </a:rPr>
              <a:t>… I OSTALI OBLICI MOLITAVA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kovni rezultat za klanjanje pred presvetim">
            <a:extLst>
              <a:ext uri="{FF2B5EF4-FFF2-40B4-BE49-F238E27FC236}">
                <a16:creationId xmlns:a16="http://schemas.microsoft.com/office/drawing/2014/main" id="{866BD003-D0CA-6C14-6886-A7BADBF29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9" r="3816"/>
          <a:stretch/>
        </p:blipFill>
        <p:spPr bwMode="auto">
          <a:xfrm>
            <a:off x="8832305" y="0"/>
            <a:ext cx="3359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8A7A1FFA-FDDA-34C1-5D73-EEC4FCB4E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6" y="151179"/>
            <a:ext cx="8688289" cy="655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4638" indent="-274638"/>
            <a:r>
              <a:rPr lang="hr-HR" sz="2800" b="1" dirty="0" err="1"/>
              <a:t>Poklecanje</a:t>
            </a:r>
            <a:r>
              <a:rPr lang="hr-HR" sz="2800" b="1" dirty="0"/>
              <a:t> </a:t>
            </a:r>
            <a:r>
              <a:rPr lang="hr-HR" sz="2800" dirty="0"/>
              <a:t>(pokloniti se</a:t>
            </a:r>
            <a:r>
              <a:rPr lang="hr-HR" sz="2800" b="1" dirty="0"/>
              <a:t> </a:t>
            </a:r>
            <a:r>
              <a:rPr lang="hr-HR" sz="2800" dirty="0"/>
              <a:t>pred Presvetim u crkvi)</a:t>
            </a:r>
          </a:p>
          <a:p>
            <a:pPr marL="274638" indent="-274638"/>
            <a:r>
              <a:rPr lang="hr-HR" sz="2800" b="1" dirty="0"/>
              <a:t>Naklon</a:t>
            </a:r>
            <a:r>
              <a:rPr lang="hr-HR" sz="2800" dirty="0"/>
              <a:t> pred oltarom (kod sv. mise)</a:t>
            </a:r>
          </a:p>
          <a:p>
            <a:pPr marL="274638" indent="-274638"/>
            <a:r>
              <a:rPr lang="pl-PL" sz="2800" b="1" dirty="0"/>
              <a:t>Ležanje</a:t>
            </a:r>
            <a:r>
              <a:rPr lang="pl-PL" sz="2800" dirty="0"/>
              <a:t> na podu pred oltarom</a:t>
            </a:r>
            <a:r>
              <a:rPr lang="vi-VN" sz="2800" dirty="0"/>
              <a:t> (ređenje), </a:t>
            </a:r>
            <a:endParaRPr lang="hr-HR" sz="2800" dirty="0"/>
          </a:p>
          <a:p>
            <a:pPr marL="274638" indent="-274638"/>
            <a:r>
              <a:rPr lang="hr-HR" sz="2800" b="1" dirty="0"/>
              <a:t>M</a:t>
            </a:r>
            <a:r>
              <a:rPr lang="vi-VN" sz="2800" b="1" dirty="0"/>
              <a:t>azanje</a:t>
            </a:r>
            <a:r>
              <a:rPr lang="vi-VN" sz="2800" dirty="0"/>
              <a:t> </a:t>
            </a:r>
            <a:r>
              <a:rPr lang="hr-HR" sz="2800" dirty="0"/>
              <a:t>svetim </a:t>
            </a:r>
            <a:r>
              <a:rPr lang="vi-VN" sz="2800" dirty="0"/>
              <a:t>uljem, </a:t>
            </a:r>
            <a:endParaRPr lang="hr-HR" sz="2800" dirty="0"/>
          </a:p>
          <a:p>
            <a:pPr marL="274638" indent="-274638"/>
            <a:r>
              <a:rPr lang="hr-HR" sz="2800" b="1" dirty="0"/>
              <a:t>P</a:t>
            </a:r>
            <a:r>
              <a:rPr lang="vi-VN" sz="2800" b="1" dirty="0"/>
              <a:t>osipanje pepelom</a:t>
            </a:r>
            <a:r>
              <a:rPr lang="hr-HR" sz="2800" dirty="0"/>
              <a:t> (na Pepelnicu ili Čistu srijedu)</a:t>
            </a:r>
          </a:p>
          <a:p>
            <a:pPr marL="274638" indent="-274638"/>
            <a:r>
              <a:rPr lang="hr-HR" sz="2800" b="1" dirty="0"/>
              <a:t>N</a:t>
            </a:r>
            <a:r>
              <a:rPr lang="vi-VN" sz="2800" b="1" dirty="0"/>
              <a:t>ošenje</a:t>
            </a:r>
            <a:r>
              <a:rPr lang="vi-VN" sz="2800" dirty="0"/>
              <a:t> svijeća</a:t>
            </a:r>
            <a:r>
              <a:rPr lang="hr-HR" sz="2800" dirty="0"/>
              <a:t>, slika, kipova i relikvija</a:t>
            </a:r>
          </a:p>
          <a:p>
            <a:pPr marL="274638" indent="-274638"/>
            <a:r>
              <a:rPr lang="hr-HR" sz="2800" b="1" dirty="0"/>
              <a:t>Nošenje nabožnih predmeta</a:t>
            </a:r>
            <a:r>
              <a:rPr lang="hr-HR" sz="2800" dirty="0"/>
              <a:t> (npr. lančić s križićem ili </a:t>
            </a:r>
            <a:r>
              <a:rPr lang="hr-HR" sz="2800" dirty="0" err="1"/>
              <a:t>medaljice</a:t>
            </a:r>
            <a:r>
              <a:rPr lang="hr-HR" sz="2800" dirty="0"/>
              <a:t> nekog sa slikom nekog sveca)</a:t>
            </a:r>
          </a:p>
          <a:p>
            <a:pPr marL="274638" indent="-274638"/>
            <a:r>
              <a:rPr lang="hr-HR" sz="2800" b="1" dirty="0"/>
              <a:t>Jedenje</a:t>
            </a:r>
            <a:r>
              <a:rPr lang="hr-HR" sz="2800" dirty="0"/>
              <a:t> Tijela (i Krvi) Kristove</a:t>
            </a:r>
          </a:p>
          <a:p>
            <a:pPr marL="274638" indent="-274638"/>
            <a:r>
              <a:rPr lang="hr-HR" sz="2800" b="1" dirty="0"/>
              <a:t>Promatranje</a:t>
            </a:r>
            <a:r>
              <a:rPr lang="hr-HR" sz="2800" dirty="0"/>
              <a:t> Presvetog Oltarskog Sakramenta</a:t>
            </a:r>
          </a:p>
          <a:p>
            <a:pPr marL="274638" indent="-274638"/>
            <a:r>
              <a:rPr lang="hr-HR" sz="2800" b="1" dirty="0"/>
              <a:t>Pružanje ruke</a:t>
            </a:r>
            <a:r>
              <a:rPr lang="hr-HR" sz="2800" dirty="0"/>
              <a:t> drugome („Mir s tobom!”) </a:t>
            </a:r>
            <a:r>
              <a:rPr lang="hr-HR" sz="2800" dirty="0" err="1"/>
              <a:t>itd</a:t>
            </a:r>
            <a:r>
              <a:rPr lang="hr-HR" sz="2800" dirty="0"/>
              <a:t>…</a:t>
            </a:r>
            <a:endParaRPr lang="hr-HR" altLang="sr-Latn-RS" sz="2800" dirty="0">
              <a:solidFill>
                <a:schemeClr val="bg1"/>
              </a:solidFill>
            </a:endParaRPr>
          </a:p>
          <a:p>
            <a:pPr marL="274638" indent="-274638"/>
            <a:r>
              <a:rPr lang="hr-HR" sz="2800" b="1" dirty="0"/>
              <a:t>Blagoslivljanje</a:t>
            </a:r>
            <a:r>
              <a:rPr lang="hr-HR" sz="2800" dirty="0"/>
              <a:t> hrane (za Uskrs), </a:t>
            </a:r>
            <a:r>
              <a:rPr lang="vi-VN" sz="2800" dirty="0"/>
              <a:t>primanje blagoslova grla za Blaževo,</a:t>
            </a:r>
            <a:r>
              <a:rPr lang="hr-HR" sz="2800" dirty="0"/>
              <a:t> blagoslov obitelji za Božić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ka 5">
            <a:extLst>
              <a:ext uri="{FF2B5EF4-FFF2-40B4-BE49-F238E27FC236}">
                <a16:creationId xmlns:a16="http://schemas.microsoft.com/office/drawing/2014/main" id="{9B7E26CE-2404-D5C6-7A27-EE49942D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052514"/>
            <a:ext cx="615473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Pravokutnik 4">
            <a:extLst>
              <a:ext uri="{FF2B5EF4-FFF2-40B4-BE49-F238E27FC236}">
                <a16:creationId xmlns:a16="http://schemas.microsoft.com/office/drawing/2014/main" id="{5DCEF4A9-E53B-145B-72E6-D6D40B14E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2000" dirty="0">
                <a:solidFill>
                  <a:prstClr val="black"/>
                </a:solidFill>
              </a:rPr>
              <a:t>Ponovimo o molitvenim gestama:   </a:t>
            </a:r>
            <a:r>
              <a:rPr lang="hr-HR" altLang="sr-Latn-RS" sz="2400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hr-HR" altLang="sr-Latn-RS" sz="2400" dirty="0">
                <a:solidFill>
                  <a:prstClr val="black"/>
                </a:solidFill>
              </a:rPr>
              <a:t>e.hublin.net/molitvenegeste2</a:t>
            </a:r>
            <a:endParaRPr lang="hr-HR" altLang="sr-Latn-RS" sz="2000" dirty="0">
              <a:solidFill>
                <a:prstClr val="black"/>
              </a:solidFill>
            </a:endParaRPr>
          </a:p>
        </p:txBody>
      </p:sp>
      <p:sp>
        <p:nvSpPr>
          <p:cNvPr id="12292" name="TekstniOkvir 8">
            <a:extLst>
              <a:ext uri="{FF2B5EF4-FFF2-40B4-BE49-F238E27FC236}">
                <a16:creationId xmlns:a16="http://schemas.microsoft.com/office/drawing/2014/main" id="{C0395B09-70E7-1BB7-DAD6-85D822D5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620714"/>
            <a:ext cx="41767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 b="1">
                <a:solidFill>
                  <a:prstClr val="black"/>
                </a:solidFill>
              </a:rPr>
              <a:t>Vodoravno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>
                <a:solidFill>
                  <a:prstClr val="black"/>
                </a:solidFill>
              </a:rPr>
              <a:t>4 molitvena brojalica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>
                <a:solidFill>
                  <a:prstClr val="black"/>
                </a:solidFill>
              </a:rPr>
              <a:t>7 znak poniznosti pred Bogom, iskazivanje poštovanja prema većem i svetijem od sebe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>
                <a:solidFill>
                  <a:prstClr val="black"/>
                </a:solidFill>
              </a:rPr>
              <a:t>8 ... pobožnih predmeta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>
                <a:solidFill>
                  <a:prstClr val="black"/>
                </a:solidFill>
              </a:rPr>
              <a:t>9 ... i sviranje Bogu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hr-HR" altLang="sr-Latn-RS" sz="180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hr-HR" altLang="sr-Latn-RS" sz="1800">
              <a:solidFill>
                <a:prstClr val="black"/>
              </a:solidFill>
            </a:endParaRPr>
          </a:p>
        </p:txBody>
      </p:sp>
      <p:sp>
        <p:nvSpPr>
          <p:cNvPr id="12293" name="TekstniOkvir 10">
            <a:extLst>
              <a:ext uri="{FF2B5EF4-FFF2-40B4-BE49-F238E27FC236}">
                <a16:creationId xmlns:a16="http://schemas.microsoft.com/office/drawing/2014/main" id="{312C3D39-0408-B60A-944F-675F7B9A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620714"/>
            <a:ext cx="283686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 b="1" dirty="0">
                <a:solidFill>
                  <a:prstClr val="black"/>
                </a:solidFill>
              </a:rPr>
              <a:t>Dolje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 dirty="0">
                <a:solidFill>
                  <a:prstClr val="black"/>
                </a:solidFill>
              </a:rPr>
              <a:t>1.	... put (kad razmišljamo o Isusovoj muci i smrti za nas)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 dirty="0">
                <a:solidFill>
                  <a:prstClr val="black"/>
                </a:solidFill>
              </a:rPr>
              <a:t>2.	iskazujemo vjeru u Trojedinoga Boga i želimo da nas Bog blagoslovi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 dirty="0">
                <a:solidFill>
                  <a:prstClr val="black"/>
                </a:solidFill>
              </a:rPr>
              <a:t>3.	...ruke (želimo biti sabrani u molitvi, da nam ruke ne budu nervozne)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 dirty="0">
                <a:solidFill>
                  <a:prstClr val="black"/>
                </a:solidFill>
              </a:rPr>
              <a:t>4.	udaranje o prsa ("tučemo zločesto srce") i tako pokazujemo iskreno žaljenje zbog svojih grijeha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 dirty="0">
                <a:solidFill>
                  <a:prstClr val="black"/>
                </a:solidFill>
              </a:rPr>
              <a:t>5.	kad idemo na „sveta mjesta”, hodanjem častimo Boga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1800" dirty="0">
                <a:solidFill>
                  <a:prstClr val="black"/>
                </a:solidFill>
              </a:rPr>
              <a:t>6.	znak poštovanja, znak da sam spreman krenuti kamo mi Bog zapovijedi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kstniOkvir 2">
            <a:extLst>
              <a:ext uri="{FF2B5EF4-FFF2-40B4-BE49-F238E27FC236}">
                <a16:creationId xmlns:a16="http://schemas.microsoft.com/office/drawing/2014/main" id="{8179E43F-F2AC-8200-C9ED-C786DE62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828925"/>
            <a:ext cx="201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sr-Latn-RS" sz="2400">
                <a:solidFill>
                  <a:prstClr val="white"/>
                </a:solidFill>
              </a:rPr>
              <a:t>Kakva je ovo molitvena gesta?!</a:t>
            </a:r>
          </a:p>
        </p:txBody>
      </p:sp>
      <p:pic>
        <p:nvPicPr>
          <p:cNvPr id="3" name="curica da pet svećeniku">
            <a:hlinkClick r:id="" action="ppaction://media"/>
            <a:extLst>
              <a:ext uri="{FF2B5EF4-FFF2-40B4-BE49-F238E27FC236}">
                <a16:creationId xmlns:a16="http://schemas.microsoft.com/office/drawing/2014/main" id="{4CFAFACE-9D19-76A4-AB3C-2992D25994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1184" y="0"/>
            <a:ext cx="6873328" cy="68733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682</Words>
  <Application>Microsoft Office PowerPoint</Application>
  <PresentationFormat>Široki zaslon</PresentationFormat>
  <Paragraphs>69</Paragraphs>
  <Slides>8</Slides>
  <Notes>3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Raleway</vt:lpstr>
      <vt:lpstr>Wingdings</vt:lpstr>
      <vt:lpstr>1_Tema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Kada moliti?</dc:title>
  <dc:creator>hublink</dc:creator>
  <cp:lastModifiedBy>Krešimir Hublin</cp:lastModifiedBy>
  <cp:revision>30</cp:revision>
  <dcterms:created xsi:type="dcterms:W3CDTF">2020-03-17T17:58:00Z</dcterms:created>
  <dcterms:modified xsi:type="dcterms:W3CDTF">2024-02-21T12:23:37Z</dcterms:modified>
</cp:coreProperties>
</file>