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5" r:id="rId2"/>
    <p:sldId id="267" r:id="rId3"/>
    <p:sldId id="268" r:id="rId4"/>
    <p:sldId id="266" r:id="rId5"/>
    <p:sldId id="271" r:id="rId6"/>
    <p:sldId id="256" r:id="rId7"/>
    <p:sldId id="258" r:id="rId8"/>
    <p:sldId id="262" r:id="rId9"/>
    <p:sldId id="273" r:id="rId10"/>
    <p:sldId id="272" r:id="rId11"/>
  </p:sldIdLst>
  <p:sldSz cx="9144000" cy="6858000" type="screen4x3"/>
  <p:notesSz cx="6858000" cy="9144000"/>
  <p:embeddedFontLst>
    <p:embeddedFont>
      <p:font typeface="Raleway" panose="020B0503030101060003" pitchFamily="34" charset="-18"/>
      <p:regular r:id="rId13"/>
    </p:embeddedFont>
    <p:embeddedFont>
      <p:font typeface="Segoe Print" panose="02000600000000000000" pitchFamily="2" charset="0"/>
      <p:regular r:id="rId14"/>
      <p:bold r:id="rId15"/>
    </p:embeddedFont>
  </p:embeddedFontLst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 Hublin" initials="KH" lastIdx="2" clrIdx="0">
    <p:extLst>
      <p:ext uri="{19B8F6BF-5375-455C-9EA6-DF929625EA0E}">
        <p15:presenceInfo xmlns:p15="http://schemas.microsoft.com/office/powerpoint/2012/main" userId="2e89fe37f53266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0C3"/>
    <a:srgbClr val="7BB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7" autoAdjust="0"/>
    <p:restoredTop sz="90059" autoAdjust="0"/>
  </p:normalViewPr>
  <p:slideViewPr>
    <p:cSldViewPr>
      <p:cViewPr varScale="1">
        <p:scale>
          <a:sx n="79" d="100"/>
          <a:sy n="79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71BBA63-2672-480A-8F1D-D81E5A33B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CD2C6BD-6544-4909-AFE5-B553D1DDB7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37203E2-7F5C-4F95-907E-5B419D4813DD}" type="datetimeFigureOut">
              <a:rPr lang="hr-HR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BFAFC999-E059-4DDA-91EA-9672AC5D77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FD2DE7D8-2DBE-4968-AD76-B434189C6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D13CEE-A927-4FC6-AC5C-B2207EF068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E2E1CF1-FFF6-4D1B-8863-3A148CAE1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84C1DB-9ACB-4CBC-BC9F-D7BAD282A8A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slike slajda 1">
            <a:extLst>
              <a:ext uri="{FF2B5EF4-FFF2-40B4-BE49-F238E27FC236}">
                <a16:creationId xmlns:a16="http://schemas.microsoft.com/office/drawing/2014/main" id="{F331F352-D9C4-4E18-9258-3C487AEBE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zervirano mjesto bilježaka 2">
            <a:extLst>
              <a:ext uri="{FF2B5EF4-FFF2-40B4-BE49-F238E27FC236}">
                <a16:creationId xmlns:a16="http://schemas.microsoft.com/office/drawing/2014/main" id="{760424D2-A2E2-4044-9FF5-A491A17A9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dirty="0"/>
              <a:t>posloži trakice i prepiši…   </a:t>
            </a:r>
            <a:r>
              <a:rPr lang="hr-HR" sz="1200" dirty="0">
                <a:latin typeface="Raleway" panose="020B0503030101060003" pitchFamily="34" charset="-18"/>
              </a:rPr>
              <a:t>https://learningapps.org/watch?v=pxdzi86jj20</a:t>
            </a:r>
          </a:p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5124" name="Rezervirano mjesto broja slajda 3">
            <a:extLst>
              <a:ext uri="{FF2B5EF4-FFF2-40B4-BE49-F238E27FC236}">
                <a16:creationId xmlns:a16="http://schemas.microsoft.com/office/drawing/2014/main" id="{B9B5FFCE-CBE0-415D-A4BB-BF733AC86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58A9A7-F083-49B6-8F4A-C4C548E12792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2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slike slajda 1">
            <a:extLst>
              <a:ext uri="{FF2B5EF4-FFF2-40B4-BE49-F238E27FC236}">
                <a16:creationId xmlns:a16="http://schemas.microsoft.com/office/drawing/2014/main" id="{F331F352-D9C4-4E18-9258-3C487AEBE8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zervirano mjesto bilježaka 2">
            <a:extLst>
              <a:ext uri="{FF2B5EF4-FFF2-40B4-BE49-F238E27FC236}">
                <a16:creationId xmlns:a16="http://schemas.microsoft.com/office/drawing/2014/main" id="{760424D2-A2E2-4044-9FF5-A491A17A9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posloži trakice i prepiši…</a:t>
            </a:r>
          </a:p>
        </p:txBody>
      </p:sp>
      <p:sp>
        <p:nvSpPr>
          <p:cNvPr id="5124" name="Rezervirano mjesto broja slajda 3">
            <a:extLst>
              <a:ext uri="{FF2B5EF4-FFF2-40B4-BE49-F238E27FC236}">
                <a16:creationId xmlns:a16="http://schemas.microsoft.com/office/drawing/2014/main" id="{B9B5FFCE-CBE0-415D-A4BB-BF733AC86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58A9A7-F083-49B6-8F4A-C4C548E12792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0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76CD28-E7EA-4113-8C97-B594B829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6D15-62F9-4687-B615-2DB98D85F358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651885-31D7-4BB9-9B86-9EA244AE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2AB539-6E1A-4B31-88FE-D8876D9D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943C-9FBA-4213-8EFA-0F313F16BF6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8752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1490FE-5B95-4328-A22E-6542477F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1B92-0377-4DFB-8CE2-0E0F56C54D1C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368719-C8CD-49EB-99F0-0E69E52F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9BCB3C-7AC3-46AE-BA3C-7FEAA947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A35C-6182-4460-9CFD-E553C7C0199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509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63D615-3194-47CA-A009-E51A4019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80CD-30CF-4571-812C-5149FE97DFFC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E16292-3F06-4900-9D58-E6591C85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A4F5F5-DE10-439E-909F-12610A0F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50F3-8A79-49E1-A377-1DD127952B5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347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54692F-59E2-4951-8E24-CFDF8765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C813-BDFE-49DF-BE7D-7AEFB3A66913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19C395-C021-4AB8-B0CE-5C37D661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D63BF5-06E1-4083-910E-0F85A7DC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C5C1-4225-4214-8242-F396F483EEB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861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76A78C-52DA-43C8-BE6D-68539834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0C4A-1CC0-41BF-BB94-0692FC99067F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303239-0B4F-46DD-A9FE-53A250F3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623079-15C6-4A5D-AD47-0622C436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6082-560C-4BE0-8BC9-6BD1CCFB812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1131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009B1DF2-76CC-420F-88C1-BE043356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3C83-405C-46F4-A611-2594CE5345F4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58ED75A0-D2D4-4016-BC3D-C7190871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03A521E2-5B14-4193-B45F-9A85A203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2D35-D2F1-4982-9603-DA4E2E11D01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0896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13D5CBCE-9BB8-4102-9D2E-3A0F5C4B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96EB-E72D-4D59-A2C0-0C04854F1AA4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CC907AB4-5058-4A15-8314-5C82BD3A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BDF8673D-B2DE-429B-92C2-916A00EA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91BF-B213-48C5-A1C4-82C347AB5B2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8753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DF0D1183-6B7F-468D-B951-21DCE104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03A9-42BB-4DA1-BA5C-299344658E7E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50EFF4F6-2985-4464-BE0D-8219E8B8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5696B79D-6A98-46B3-AD63-EE0F4729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6086-C2A3-4573-A082-EB86DFB60AB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327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51AFF67E-98B9-493C-A588-B2B11BA7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BB4-2134-4CC5-8B9B-11BE2F711591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83978E91-D7D9-4380-9A98-AE294848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DD145C3E-8D61-48C2-AB6A-30FFB13E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4447-F688-4BC0-B471-0D6073C4AD0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9594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29CC183E-D79C-4044-8BD5-6BB5E4A5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4BD1-9D4A-496E-BAE4-A5181243EBF4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F3A44043-B14B-4847-80EE-350DFE94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A957E0A0-152B-4A5B-9AEE-373B515D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6886-47B7-4A0D-A1C8-001BECCA04C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7830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6E4CDC0E-7C39-4700-A62F-80CE4BE5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CA85-D3E9-4C5E-9F5B-C965C3AEDCD1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0735B492-FC21-4D4F-88B9-23546D58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8BBDC671-B0B1-4DE2-B6B2-5ABD7820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FDD1-3C9E-4A8D-A23F-F87867B5C89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747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9B34B7EE-DFB2-4DD0-84C2-5FA1A2835C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39DA09D7-9D45-4EC2-92A2-973277D357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F788DB-703D-4B6F-A40A-E0BE75683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B5FA17-8280-4D92-919C-AD24A7869FDC}" type="datetimeFigureOut">
              <a:rPr lang="sr-Latn-CS"/>
              <a:pPr>
                <a:defRPr/>
              </a:pPr>
              <a:t>21.2.2024.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1B4E3E-F3E2-4EB2-A0C4-61AEB89F9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251E18-23ED-4680-858E-90761834C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C5347F-0A55-4FA6-8FC1-CE17F0DD8EB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.hublin.net/religioznapitan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blin.net/religijaim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.hublin.net/brojvjernik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.hublin.net/brojvjernik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blin.net/vjernic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.hublin.net/vjernic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ijete uvijek zaslužuje odgovor — Čuvarkuća">
            <a:extLst>
              <a:ext uri="{FF2B5EF4-FFF2-40B4-BE49-F238E27FC236}">
                <a16:creationId xmlns:a16="http://schemas.microsoft.com/office/drawing/2014/main" id="{5C5C77BF-F30E-43CC-BEE8-FEA97E1D1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5612C33E-E9D4-4DFA-BAF8-EEBD98C6C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275" y="130175"/>
            <a:ext cx="5143500" cy="3717925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r>
              <a:rPr lang="hr-H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Čovjek postavlja pitanja o vlastitu životu…</a:t>
            </a:r>
          </a:p>
        </p:txBody>
      </p:sp>
      <p:sp>
        <p:nvSpPr>
          <p:cNvPr id="2" name="Zaobljeni pravokutni oblačić 1">
            <a:extLst>
              <a:ext uri="{FF2B5EF4-FFF2-40B4-BE49-F238E27FC236}">
                <a16:creationId xmlns:a16="http://schemas.microsoft.com/office/drawing/2014/main" id="{2C434DD8-916C-42BA-A9A5-4340C162FFB0}"/>
              </a:ext>
            </a:extLst>
          </p:cNvPr>
          <p:cNvSpPr/>
          <p:nvPr/>
        </p:nvSpPr>
        <p:spPr>
          <a:xfrm>
            <a:off x="149225" y="750888"/>
            <a:ext cx="2357438" cy="3398192"/>
          </a:xfrm>
          <a:prstGeom prst="wedgeRoundRectCallout">
            <a:avLst>
              <a:gd name="adj1" fmla="val 71013"/>
              <a:gd name="adj2" fmla="val 22046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altLang="sr-Latn-RS" sz="2400" dirty="0"/>
              <a:t>Ljudi su znatiželjni i postavljaju si razna pitanja. Pa i ona na koja nam odgovara  vjera. </a:t>
            </a:r>
          </a:p>
          <a:p>
            <a:pPr algn="ctr" eaLnBrk="1" hangingPunct="1">
              <a:defRPr/>
            </a:pPr>
            <a:r>
              <a:rPr lang="hr-HR" altLang="sr-Latn-RS" sz="2400" dirty="0"/>
              <a:t>Pročitaj U13 </a:t>
            </a:r>
            <a:br>
              <a:rPr lang="hr-HR" altLang="sr-Latn-RS" sz="2400" dirty="0"/>
            </a:br>
            <a:r>
              <a:rPr lang="hr-HR" altLang="sr-Latn-RS" sz="2400" dirty="0"/>
              <a:t>i U 16.</a:t>
            </a:r>
            <a:endParaRPr lang="hr-HR" sz="2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18B92B7-A413-360B-BEB0-0A42ED91C093}"/>
              </a:ext>
            </a:extLst>
          </p:cNvPr>
          <p:cNvSpPr txBox="1"/>
          <p:nvPr/>
        </p:nvSpPr>
        <p:spPr>
          <a:xfrm>
            <a:off x="107504" y="4538960"/>
            <a:ext cx="313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Raleway" panose="020B0503030101060003" pitchFamily="34" charset="-18"/>
              </a:rPr>
              <a:t>e.hublin.net/religije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31ADA84-077E-4E79-803C-8BBFC9F18453}"/>
              </a:ext>
            </a:extLst>
          </p:cNvPr>
          <p:cNvSpPr txBox="1"/>
          <p:nvPr/>
        </p:nvSpPr>
        <p:spPr>
          <a:xfrm>
            <a:off x="60960" y="2569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C000"/>
                </a:solidFill>
              </a:rPr>
              <a:t>Ponovimo:</a:t>
            </a:r>
          </a:p>
        </p:txBody>
      </p:sp>
      <p:pic>
        <p:nvPicPr>
          <p:cNvPr id="6" name="Slika 5" descr="Slika na kojoj se prikazuje karta&#10;&#10;Opis je automatski generiran">
            <a:extLst>
              <a:ext uri="{FF2B5EF4-FFF2-40B4-BE49-F238E27FC236}">
                <a16:creationId xmlns:a16="http://schemas.microsoft.com/office/drawing/2014/main" id="{BD272FDE-C0B7-4B5A-881B-CD1D3E9BE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"/>
            <a:ext cx="9145395" cy="61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kovni rezultat za dijete razmišlja">
            <a:extLst>
              <a:ext uri="{FF2B5EF4-FFF2-40B4-BE49-F238E27FC236}">
                <a16:creationId xmlns:a16="http://schemas.microsoft.com/office/drawing/2014/main" id="{48B41FBB-47DF-44B6-8E41-ED9DAF8D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1718925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7">
            <a:extLst>
              <a:ext uri="{FF2B5EF4-FFF2-40B4-BE49-F238E27FC236}">
                <a16:creationId xmlns:a16="http://schemas.microsoft.com/office/drawing/2014/main" id="{C106A8D1-132D-41C4-A89F-BF31E770A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57" y="2431395"/>
            <a:ext cx="4562475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accent2"/>
                </a:solidFill>
                <a:latin typeface="Arial" panose="020B0604020202020204" pitchFamily="34" charset="0"/>
              </a:rPr>
              <a:t>živjeti da bi se svidjeli Bogu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62E76193-D5FD-4BB0-ABC7-CDC0ADB1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129338"/>
            <a:ext cx="6483350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dirty="0">
                <a:solidFill>
                  <a:schemeClr val="accent2"/>
                </a:solidFill>
                <a:latin typeface="Arial" panose="020B0604020202020204" pitchFamily="34" charset="0"/>
              </a:rPr>
              <a:t>Bogu, o razlozima (i smislu) zašto svijet </a:t>
            </a:r>
          </a:p>
        </p:txBody>
      </p:sp>
      <p:sp>
        <p:nvSpPr>
          <p:cNvPr id="4101" name="Text Box 6">
            <a:extLst>
              <a:ext uri="{FF2B5EF4-FFF2-40B4-BE49-F238E27FC236}">
                <a16:creationId xmlns:a16="http://schemas.microsoft.com/office/drawing/2014/main" id="{DB67D976-1640-4BEA-B2C4-D9A173A8A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51071"/>
            <a:ext cx="4105275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accent2"/>
                </a:solidFill>
                <a:latin typeface="Arial" panose="020B0604020202020204" pitchFamily="34" charset="0"/>
              </a:rPr>
              <a:t>postoji te kako moramo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4ABA185-70F7-47EC-B08D-E4837BBB58F0}"/>
              </a:ext>
            </a:extLst>
          </p:cNvPr>
          <p:cNvSpPr txBox="1"/>
          <p:nvPr/>
        </p:nvSpPr>
        <p:spPr>
          <a:xfrm>
            <a:off x="74299" y="1680706"/>
            <a:ext cx="3489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Posloži trakice u smislenu rečenicu i prepiši u bilježnicu:</a:t>
            </a:r>
          </a:p>
        </p:txBody>
      </p:sp>
      <p:sp>
        <p:nvSpPr>
          <p:cNvPr id="4103" name="Text Box 4">
            <a:extLst>
              <a:ext uri="{FF2B5EF4-FFF2-40B4-BE49-F238E27FC236}">
                <a16:creationId xmlns:a16="http://schemas.microsoft.com/office/drawing/2014/main" id="{AC1FBE3B-C5C9-4D42-BBE7-2CF5B583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17988"/>
            <a:ext cx="6769100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800">
                <a:solidFill>
                  <a:schemeClr val="accent2"/>
                </a:solidFill>
                <a:latin typeface="Arial" panose="020B0604020202020204" pitchFamily="34" charset="0"/>
              </a:rPr>
              <a:t>Religija odgovara na (religiozna) pitanja o</a:t>
            </a:r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43DCC7F3-F57F-4C6C-889C-F94E2CE6F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230813"/>
            <a:ext cx="8139113" cy="5238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chemeClr val="accent2"/>
                </a:solidFill>
                <a:latin typeface="Arial" panose="020B0604020202020204" pitchFamily="34" charset="0"/>
              </a:rPr>
              <a:t>i tako postigli „spasenje” (tj. vječni život s Bogom).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7A6A527-3D74-4180-A6B1-2F8CDCD9D208}"/>
              </a:ext>
            </a:extLst>
          </p:cNvPr>
          <p:cNvSpPr/>
          <p:nvPr/>
        </p:nvSpPr>
        <p:spPr>
          <a:xfrm>
            <a:off x="112771" y="480695"/>
            <a:ext cx="4120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8000" b="1" kern="0" dirty="0">
                <a:latin typeface="Arial" charset="0"/>
              </a:rPr>
              <a:t>Religija </a:t>
            </a:r>
            <a:endParaRPr lang="hr-HR" sz="3200" kern="0" dirty="0">
              <a:latin typeface="Arial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71259E4-C479-A1D5-D749-5570EEEF16CC}"/>
              </a:ext>
            </a:extLst>
          </p:cNvPr>
          <p:cNvSpPr txBox="1"/>
          <p:nvPr/>
        </p:nvSpPr>
        <p:spPr>
          <a:xfrm>
            <a:off x="2627784" y="-17463"/>
            <a:ext cx="6516216" cy="5232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Raleway" panose="020B0503030101060003" pitchFamily="34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hr-HR" sz="2800" b="1" dirty="0">
                <a:latin typeface="Raleway" panose="020B0503030101060003" pitchFamily="34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e.hublin.net/religioznapitanja</a:t>
            </a:r>
            <a:endParaRPr lang="hr-HR" sz="2800" b="1" dirty="0">
              <a:latin typeface="Raleway" panose="020B05030301010600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0618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2" grpId="0"/>
      <p:bldP spid="4103" grpId="0" animBg="1"/>
      <p:bldP spid="4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B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79214A3-E41C-4463-9FA7-C02FA8EE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43" y="2122821"/>
            <a:ext cx="5758743" cy="4735179"/>
          </a:xfrm>
          <a:prstGeom prst="rect">
            <a:avLst/>
          </a:prstGeom>
        </p:spPr>
      </p:pic>
      <p:sp>
        <p:nvSpPr>
          <p:cNvPr id="4099" name="Text Box 7">
            <a:extLst>
              <a:ext uri="{FF2B5EF4-FFF2-40B4-BE49-F238E27FC236}">
                <a16:creationId xmlns:a16="http://schemas.microsoft.com/office/drawing/2014/main" id="{C106A8D1-132D-41C4-A89F-BF31E770A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180781"/>
            <a:ext cx="5150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bg1"/>
                </a:solidFill>
                <a:latin typeface="Segoe Print" panose="02000600000000000000" pitchFamily="2" charset="0"/>
              </a:rPr>
              <a:t>živjeti da bi se svidjeli Bogu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62E76193-D5FD-4BB0-ABC7-CDC0ADB1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65" y="3720381"/>
            <a:ext cx="6483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dirty="0">
                <a:solidFill>
                  <a:schemeClr val="bg1"/>
                </a:solidFill>
                <a:latin typeface="Segoe Print" panose="02000600000000000000" pitchFamily="2" charset="0"/>
              </a:rPr>
              <a:t>Bogu, o razlozima (i smislu) zašto svijet </a:t>
            </a:r>
          </a:p>
        </p:txBody>
      </p:sp>
      <p:sp>
        <p:nvSpPr>
          <p:cNvPr id="4101" name="Text Box 6">
            <a:extLst>
              <a:ext uri="{FF2B5EF4-FFF2-40B4-BE49-F238E27FC236}">
                <a16:creationId xmlns:a16="http://schemas.microsoft.com/office/drawing/2014/main" id="{DB67D976-1640-4BEA-B2C4-D9A173A8A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65" y="4580675"/>
            <a:ext cx="49759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bg1"/>
                </a:solidFill>
                <a:latin typeface="Segoe Print" panose="02000600000000000000" pitchFamily="2" charset="0"/>
              </a:rPr>
              <a:t>postoji te kako moramo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4ABA185-70F7-47EC-B08D-E4837BBB58F0}"/>
              </a:ext>
            </a:extLst>
          </p:cNvPr>
          <p:cNvSpPr txBox="1"/>
          <p:nvPr/>
        </p:nvSpPr>
        <p:spPr>
          <a:xfrm>
            <a:off x="224958" y="1880961"/>
            <a:ext cx="3489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Ovako trebaš imati napisano u bilježnici:</a:t>
            </a:r>
          </a:p>
        </p:txBody>
      </p:sp>
      <p:sp>
        <p:nvSpPr>
          <p:cNvPr id="4103" name="Text Box 4">
            <a:extLst>
              <a:ext uri="{FF2B5EF4-FFF2-40B4-BE49-F238E27FC236}">
                <a16:creationId xmlns:a16="http://schemas.microsoft.com/office/drawing/2014/main" id="{AC1FBE3B-C5C9-4D42-BBE7-2CF5B583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65" y="2779118"/>
            <a:ext cx="6769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dirty="0">
                <a:solidFill>
                  <a:schemeClr val="bg1"/>
                </a:solidFill>
                <a:latin typeface="Segoe Print" panose="02000600000000000000" pitchFamily="2" charset="0"/>
              </a:rPr>
              <a:t>Religija odgovara na (religiozna) pitanja o</a:t>
            </a:r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43DCC7F3-F57F-4C6C-889C-F94E2CE6F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35" y="5780887"/>
            <a:ext cx="59045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bg1"/>
                </a:solidFill>
                <a:latin typeface="Segoe Print" panose="02000600000000000000" pitchFamily="2" charset="0"/>
              </a:rPr>
              <a:t>i tako postigli „spasenje” (tj. vječni život s Bogom).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7A6A527-3D74-4180-A6B1-2F8CDCD9D208}"/>
              </a:ext>
            </a:extLst>
          </p:cNvPr>
          <p:cNvSpPr/>
          <p:nvPr/>
        </p:nvSpPr>
        <p:spPr>
          <a:xfrm>
            <a:off x="179388" y="336560"/>
            <a:ext cx="4120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8000" b="1" kern="0" dirty="0">
                <a:solidFill>
                  <a:schemeClr val="bg1"/>
                </a:solidFill>
                <a:latin typeface="Arial" charset="0"/>
              </a:rPr>
              <a:t>Religija </a:t>
            </a:r>
            <a:endParaRPr lang="hr-HR" sz="3200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78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3" grpId="0"/>
      <p:bldP spid="4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niOkvir 3">
            <a:extLst>
              <a:ext uri="{FF2B5EF4-FFF2-40B4-BE49-F238E27FC236}">
                <a16:creationId xmlns:a16="http://schemas.microsoft.com/office/drawing/2014/main" id="{CC01EA40-6F96-434A-8B94-D2AE5781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63" y="1144658"/>
            <a:ext cx="4400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latin typeface="Arial" panose="020B0604020202020204" pitchFamily="34" charset="0"/>
              </a:rPr>
              <a:t>Svaka religija </a:t>
            </a:r>
            <a:r>
              <a:rPr lang="hr-HR" altLang="sr-Latn-RS" sz="3600" dirty="0"/>
              <a:t>ima: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59F4A86-9540-4904-9300-ED85A08AA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32341"/>
              </p:ext>
            </p:extLst>
          </p:nvPr>
        </p:nvGraphicFramePr>
        <p:xfrm>
          <a:off x="215106" y="1862784"/>
          <a:ext cx="8713788" cy="481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317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vjerovanja: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Božje zapovijedi, ćudoređe ili moral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17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vjerske obrede: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vjerske istine, svete knjige, (Božja) objava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919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pravila ponašanja: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predmete i osobe (npr. </a:t>
                      </a:r>
                      <a:r>
                        <a:rPr lang="hr-HR" sz="2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svećenici)</a:t>
                      </a: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mjesta, prostore i zgrade</a:t>
                      </a:r>
                      <a:r>
                        <a:rPr lang="hr-HR" sz="2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(npr. crkve, svetišta), simbole/znakove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048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posvećene: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molitve,</a:t>
                      </a:r>
                      <a:r>
                        <a:rPr lang="hr-HR" sz="2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pobožni čini,</a:t>
                      </a:r>
                      <a:r>
                        <a:rPr lang="hr-HR" sz="2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molitvene geste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73" name="Slika 5">
            <a:extLst>
              <a:ext uri="{FF2B5EF4-FFF2-40B4-BE49-F238E27FC236}">
                <a16:creationId xmlns:a16="http://schemas.microsoft.com/office/drawing/2014/main" id="{12AE3A50-DE2C-4D7F-B970-D106312D3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22" y="636193"/>
            <a:ext cx="1175911" cy="118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lačić za govor: pravokutnik sa zaobljenim kutovima 1">
            <a:extLst>
              <a:ext uri="{FF2B5EF4-FFF2-40B4-BE49-F238E27FC236}">
                <a16:creationId xmlns:a16="http://schemas.microsoft.com/office/drawing/2014/main" id="{393F55C8-EE2D-4DBF-ABF3-CAD3B763156C}"/>
              </a:ext>
            </a:extLst>
          </p:cNvPr>
          <p:cNvSpPr/>
          <p:nvPr/>
        </p:nvSpPr>
        <p:spPr>
          <a:xfrm>
            <a:off x="4355976" y="636193"/>
            <a:ext cx="2952328" cy="873339"/>
          </a:xfrm>
          <a:prstGeom prst="wedgeRoundRectCallout">
            <a:avLst>
              <a:gd name="adj1" fmla="val 68242"/>
              <a:gd name="adj2" fmla="val -120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Spoji lijeve pojmove s desnim objašnjenjima i sve prepiši u bilježnicu!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38F3823-CCBA-5869-07BB-4C643F77B6CB}"/>
              </a:ext>
            </a:extLst>
          </p:cNvPr>
          <p:cNvSpPr txBox="1"/>
          <p:nvPr/>
        </p:nvSpPr>
        <p:spPr>
          <a:xfrm>
            <a:off x="0" y="-11747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Raleway" panose="020B0503030101060003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hr-HR" sz="2800" b="1" dirty="0">
                <a:solidFill>
                  <a:schemeClr val="bg1"/>
                </a:solidFill>
                <a:latin typeface="Raleway" panose="020B0503030101060003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e.hublin.net/religijaima</a:t>
            </a:r>
            <a:endParaRPr lang="hr-HR" sz="2800" b="1" dirty="0">
              <a:solidFill>
                <a:schemeClr val="bg1"/>
              </a:solidFill>
              <a:latin typeface="Raleway" panose="020B0503030101060003" pitchFamily="34" charset="-18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niOkvir 3">
            <a:extLst>
              <a:ext uri="{FF2B5EF4-FFF2-40B4-BE49-F238E27FC236}">
                <a16:creationId xmlns:a16="http://schemas.microsoft.com/office/drawing/2014/main" id="{CC01EA40-6F96-434A-8B94-D2AE5781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63" y="1144658"/>
            <a:ext cx="4400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 dirty="0">
                <a:latin typeface="Arial" panose="020B0604020202020204" pitchFamily="34" charset="0"/>
              </a:rPr>
              <a:t>Svaka religija </a:t>
            </a:r>
            <a:r>
              <a:rPr lang="hr-HR" altLang="sr-Latn-RS" sz="3600" dirty="0"/>
              <a:t>ima: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59F4A86-9540-4904-9300-ED85A08AA3F3}"/>
              </a:ext>
            </a:extLst>
          </p:cNvPr>
          <p:cNvGraphicFramePr>
            <a:graphicFrameLocks noGrp="1"/>
          </p:cNvGraphicFramePr>
          <p:nvPr/>
        </p:nvGraphicFramePr>
        <p:xfrm>
          <a:off x="215106" y="1862784"/>
          <a:ext cx="8713788" cy="481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317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vjerovanja: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Božje zapovijedi, ćudoređe ili moral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17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vjerske obrede: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vjerske istine, svete knjige, (Božja) objava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919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pravila ponašanja: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predmete i osobe (npr. </a:t>
                      </a:r>
                      <a:r>
                        <a:rPr lang="hr-HR" sz="2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svećenici)</a:t>
                      </a: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mjesta, prostore i zgrade</a:t>
                      </a:r>
                      <a:r>
                        <a:rPr lang="hr-HR" sz="2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(npr. crkve, svetišta), simbole/znakove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048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posvećene: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molitve,</a:t>
                      </a:r>
                      <a:r>
                        <a:rPr lang="hr-HR" sz="2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hr-HR" sz="28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pobožni čini,</a:t>
                      </a:r>
                      <a:r>
                        <a:rPr lang="hr-HR" sz="28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molitvene geste</a:t>
                      </a:r>
                      <a:endParaRPr lang="hr-HR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73" name="Slika 5">
            <a:extLst>
              <a:ext uri="{FF2B5EF4-FFF2-40B4-BE49-F238E27FC236}">
                <a16:creationId xmlns:a16="http://schemas.microsoft.com/office/drawing/2014/main" id="{12AE3A50-DE2C-4D7F-B970-D106312D3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22" y="636193"/>
            <a:ext cx="1175911" cy="118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id="{E5C8DFAE-4897-33A7-7ADF-A362A09F8754}"/>
              </a:ext>
            </a:extLst>
          </p:cNvPr>
          <p:cNvSpPr/>
          <p:nvPr/>
        </p:nvSpPr>
        <p:spPr>
          <a:xfrm>
            <a:off x="5076056" y="457379"/>
            <a:ext cx="2448272" cy="687279"/>
          </a:xfrm>
          <a:prstGeom prst="wedgeRoundRectCallout">
            <a:avLst>
              <a:gd name="adj1" fmla="val 67381"/>
              <a:gd name="adj2" fmla="val -684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Evo kako je trebalo biti spojeno: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0BE11217-8D87-CC74-3AF6-94061AE35FB2}"/>
              </a:ext>
            </a:extLst>
          </p:cNvPr>
          <p:cNvCxnSpPr>
            <a:cxnSpLocks/>
          </p:cNvCxnSpPr>
          <p:nvPr/>
        </p:nvCxnSpPr>
        <p:spPr>
          <a:xfrm>
            <a:off x="2699792" y="2276872"/>
            <a:ext cx="1800200" cy="7920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A3493B4A-97E9-EA0E-3426-207DE29B2815}"/>
              </a:ext>
            </a:extLst>
          </p:cNvPr>
          <p:cNvCxnSpPr>
            <a:cxnSpLocks/>
          </p:cNvCxnSpPr>
          <p:nvPr/>
        </p:nvCxnSpPr>
        <p:spPr>
          <a:xfrm>
            <a:off x="2915816" y="3284984"/>
            <a:ext cx="1584176" cy="2664296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7E8C9282-DF71-43B3-3C45-2E8C8811CDCF}"/>
              </a:ext>
            </a:extLst>
          </p:cNvPr>
          <p:cNvCxnSpPr>
            <a:cxnSpLocks/>
          </p:cNvCxnSpPr>
          <p:nvPr/>
        </p:nvCxnSpPr>
        <p:spPr>
          <a:xfrm flipV="1">
            <a:off x="2915816" y="2276872"/>
            <a:ext cx="1584176" cy="2232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AC1F31F8-EA33-A5B2-880F-F74084BBEDFA}"/>
              </a:ext>
            </a:extLst>
          </p:cNvPr>
          <p:cNvCxnSpPr>
            <a:cxnSpLocks/>
          </p:cNvCxnSpPr>
          <p:nvPr/>
        </p:nvCxnSpPr>
        <p:spPr>
          <a:xfrm flipV="1">
            <a:off x="2483768" y="4509119"/>
            <a:ext cx="2016224" cy="15841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4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niOkvir 3">
            <a:extLst>
              <a:ext uri="{FF2B5EF4-FFF2-40B4-BE49-F238E27FC236}">
                <a16:creationId xmlns:a16="http://schemas.microsoft.com/office/drawing/2014/main" id="{1DBB6A97-D9BD-4DB8-9E86-5495F3E7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12" y="1052736"/>
            <a:ext cx="8569201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200" b="1" dirty="0">
                <a:latin typeface="Segoe Print" panose="02000600000000000000" pitchFamily="2" charset="0"/>
              </a:rPr>
              <a:t>Svaka religija </a:t>
            </a:r>
            <a:r>
              <a:rPr lang="hr-HR" altLang="sr-Latn-RS" sz="3200" dirty="0">
                <a:latin typeface="Segoe Print" panose="02000600000000000000" pitchFamily="2" charset="0"/>
              </a:rPr>
              <a:t>ima:</a:t>
            </a:r>
          </a:p>
          <a:p>
            <a:pPr marL="811213" indent="-368300" eaLnBrk="1" hangingPunct="1">
              <a:buFontTx/>
              <a:buChar char="-"/>
              <a:defRPr/>
            </a:pPr>
            <a:r>
              <a:rPr lang="hr-HR" sz="3200" dirty="0">
                <a:latin typeface="Segoe Print" panose="02000600000000000000" pitchFamily="2" charset="0"/>
              </a:rPr>
              <a:t>vjerovanja: vjerske istine, svete knjige, (Božja) objava</a:t>
            </a:r>
          </a:p>
          <a:p>
            <a:pPr marL="811213" indent="-368300" eaLnBrk="1" hangingPunct="1">
              <a:buFontTx/>
              <a:buChar char="-"/>
              <a:defRPr/>
            </a:pPr>
            <a:r>
              <a:rPr lang="hr-HR" sz="3200" dirty="0">
                <a:latin typeface="Segoe Print" panose="02000600000000000000" pitchFamily="2" charset="0"/>
              </a:rPr>
              <a:t>vjerske obrede: </a:t>
            </a:r>
            <a:r>
              <a:rPr lang="it-IT" sz="3200" dirty="0" err="1">
                <a:latin typeface="Segoe Print" panose="02000600000000000000" pitchFamily="2" charset="0"/>
              </a:rPr>
              <a:t>molitve</a:t>
            </a:r>
            <a:r>
              <a:rPr lang="it-IT" sz="3200" dirty="0">
                <a:latin typeface="Segoe Print" panose="02000600000000000000" pitchFamily="2" charset="0"/>
              </a:rPr>
              <a:t>, </a:t>
            </a:r>
            <a:r>
              <a:rPr lang="it-IT" sz="3200" dirty="0" err="1">
                <a:latin typeface="Segoe Print" panose="02000600000000000000" pitchFamily="2" charset="0"/>
              </a:rPr>
              <a:t>pobožni</a:t>
            </a:r>
            <a:r>
              <a:rPr lang="it-IT" sz="3200" dirty="0">
                <a:latin typeface="Segoe Print" panose="02000600000000000000" pitchFamily="2" charset="0"/>
              </a:rPr>
              <a:t> </a:t>
            </a:r>
            <a:r>
              <a:rPr lang="it-IT" sz="3200" dirty="0" err="1">
                <a:latin typeface="Segoe Print" panose="02000600000000000000" pitchFamily="2" charset="0"/>
              </a:rPr>
              <a:t>čini</a:t>
            </a:r>
            <a:r>
              <a:rPr lang="it-IT" sz="3200" dirty="0">
                <a:latin typeface="Segoe Print" panose="02000600000000000000" pitchFamily="2" charset="0"/>
              </a:rPr>
              <a:t>, </a:t>
            </a:r>
            <a:r>
              <a:rPr lang="it-IT" sz="3200" dirty="0" err="1">
                <a:latin typeface="Segoe Print" panose="02000600000000000000" pitchFamily="2" charset="0"/>
              </a:rPr>
              <a:t>molitvene</a:t>
            </a:r>
            <a:r>
              <a:rPr lang="it-IT" sz="3200" dirty="0">
                <a:latin typeface="Segoe Print" panose="02000600000000000000" pitchFamily="2" charset="0"/>
              </a:rPr>
              <a:t> </a:t>
            </a:r>
            <a:r>
              <a:rPr lang="it-IT" sz="3200" dirty="0" err="1">
                <a:latin typeface="Segoe Print" panose="02000600000000000000" pitchFamily="2" charset="0"/>
              </a:rPr>
              <a:t>geste</a:t>
            </a:r>
            <a:endParaRPr lang="hr-HR" sz="3200" dirty="0">
              <a:latin typeface="Segoe Print" panose="02000600000000000000" pitchFamily="2" charset="0"/>
            </a:endParaRPr>
          </a:p>
          <a:p>
            <a:pPr marL="811213" indent="-368300" eaLnBrk="1" hangingPunct="1">
              <a:buFontTx/>
              <a:buChar char="-"/>
              <a:defRPr/>
            </a:pPr>
            <a:r>
              <a:rPr lang="hr-HR" sz="3200" dirty="0">
                <a:latin typeface="Segoe Print" panose="02000600000000000000" pitchFamily="2" charset="0"/>
              </a:rPr>
              <a:t>pravila ponašanja: Božje zapovijedi, ćudoređe ili moral</a:t>
            </a:r>
          </a:p>
          <a:p>
            <a:pPr marL="811213" indent="-368300" eaLnBrk="1" hangingPunct="1">
              <a:buFontTx/>
              <a:buChar char="-"/>
              <a:defRPr/>
            </a:pPr>
            <a:r>
              <a:rPr lang="hr-HR" sz="3200" dirty="0">
                <a:latin typeface="Segoe Print" panose="02000600000000000000" pitchFamily="2" charset="0"/>
              </a:rPr>
              <a:t>posvećene: predmete i osobe (npr. svećenici), mjesta, prostore i zgrade (npr. crkve, svetišta), simbole/znakove</a:t>
            </a: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C565208F-B6F4-4E44-B883-67036ADE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02" y="15768"/>
            <a:ext cx="1175911" cy="118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id="{7F42DA50-C594-459C-B2F8-0309916B80BC}"/>
              </a:ext>
            </a:extLst>
          </p:cNvPr>
          <p:cNvSpPr/>
          <p:nvPr/>
        </p:nvSpPr>
        <p:spPr>
          <a:xfrm>
            <a:off x="5076056" y="114300"/>
            <a:ext cx="2448272" cy="1010444"/>
          </a:xfrm>
          <a:prstGeom prst="wedgeRoundRectCallout">
            <a:avLst>
              <a:gd name="adj1" fmla="val 63491"/>
              <a:gd name="adj2" fmla="val -206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00000"/>
                </a:solidFill>
              </a:rPr>
              <a:t>Ovako to izgleda prepisano u bilježnici: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karta%20religija%201">
            <a:extLst>
              <a:ext uri="{FF2B5EF4-FFF2-40B4-BE49-F238E27FC236}">
                <a16:creationId xmlns:a16="http://schemas.microsoft.com/office/drawing/2014/main" id="{A2AF7CC2-8C12-4356-8DC0-AB5EEC2F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" y="1928448"/>
            <a:ext cx="91694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4">
            <a:extLst>
              <a:ext uri="{FF2B5EF4-FFF2-40B4-BE49-F238E27FC236}">
                <a16:creationId xmlns:a16="http://schemas.microsoft.com/office/drawing/2014/main" id="{BA66E169-02DA-4E70-8AF4-D2B03B724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93" y="1770839"/>
            <a:ext cx="8893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dirty="0">
                <a:latin typeface="Arial" panose="020B0604020202020204" pitchFamily="34" charset="0"/>
              </a:rPr>
              <a:t>Tako postoje različite religije (vjere):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EAC4D02-4D74-471F-A06C-605B07577A65}"/>
              </a:ext>
            </a:extLst>
          </p:cNvPr>
          <p:cNvSpPr txBox="1"/>
          <p:nvPr/>
        </p:nvSpPr>
        <p:spPr>
          <a:xfrm>
            <a:off x="-7640" y="-1980"/>
            <a:ext cx="9180408" cy="181588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</a:rPr>
              <a:t>U bilježnicu napiši podnaslov </a:t>
            </a:r>
            <a:br>
              <a:rPr lang="hr-HR" sz="2400" dirty="0">
                <a:solidFill>
                  <a:schemeClr val="bg1"/>
                </a:solidFill>
              </a:rPr>
            </a:br>
            <a:r>
              <a:rPr lang="hr-HR" sz="2400" dirty="0">
                <a:solidFill>
                  <a:schemeClr val="bg1"/>
                </a:solidFill>
              </a:rPr>
              <a:t>„</a:t>
            </a:r>
            <a:r>
              <a:rPr lang="hr-HR" sz="4000" b="1" dirty="0">
                <a:solidFill>
                  <a:schemeClr val="bg1"/>
                </a:solidFill>
              </a:rPr>
              <a:t>Najrasprostranjenije religije:</a:t>
            </a:r>
            <a:r>
              <a:rPr lang="hr-HR" sz="2400" dirty="0">
                <a:solidFill>
                  <a:schemeClr val="bg1"/>
                </a:solidFill>
              </a:rPr>
              <a:t>” </a:t>
            </a:r>
            <a:br>
              <a:rPr lang="hr-HR" sz="2400" dirty="0">
                <a:solidFill>
                  <a:schemeClr val="bg1"/>
                </a:solidFill>
              </a:rPr>
            </a:br>
            <a:r>
              <a:rPr lang="hr-HR" sz="2400" dirty="0">
                <a:solidFill>
                  <a:schemeClr val="bg1"/>
                </a:solidFill>
              </a:rPr>
              <a:t>i prepiši ovdje dolje spomenute religije redoslijedom od najveće prema najmanje (po broju sljedbenika).</a:t>
            </a:r>
          </a:p>
        </p:txBody>
      </p:sp>
      <p:cxnSp>
        <p:nvCxnSpPr>
          <p:cNvPr id="4" name="Ravni poveznik sa strelicom 3">
            <a:extLst>
              <a:ext uri="{FF2B5EF4-FFF2-40B4-BE49-F238E27FC236}">
                <a16:creationId xmlns:a16="http://schemas.microsoft.com/office/drawing/2014/main" id="{5148713E-E541-4266-9C7C-7DCF43EB91A1}"/>
              </a:ext>
            </a:extLst>
          </p:cNvPr>
          <p:cNvCxnSpPr>
            <a:cxnSpLocks/>
          </p:cNvCxnSpPr>
          <p:nvPr/>
        </p:nvCxnSpPr>
        <p:spPr>
          <a:xfrm flipH="1" flipV="1">
            <a:off x="7697112" y="4551767"/>
            <a:ext cx="72008" cy="43204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>
            <a:extLst>
              <a:ext uri="{FF2B5EF4-FFF2-40B4-BE49-F238E27FC236}">
                <a16:creationId xmlns:a16="http://schemas.microsoft.com/office/drawing/2014/main" id="{83671A3F-FACD-4725-88C5-ED9963D9025B}"/>
              </a:ext>
            </a:extLst>
          </p:cNvPr>
          <p:cNvSpPr txBox="1"/>
          <p:nvPr/>
        </p:nvSpPr>
        <p:spPr>
          <a:xfrm>
            <a:off x="6616992" y="4983815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„postotak”: koliko ljudi od npr. ukupno 100.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A98B4F05-B0D7-4030-9D70-36B2E439171D}"/>
              </a:ext>
            </a:extLst>
          </p:cNvPr>
          <p:cNvSpPr/>
          <p:nvPr/>
        </p:nvSpPr>
        <p:spPr>
          <a:xfrm>
            <a:off x="5478632" y="3821913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1.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05067F64-F6B6-41E4-A272-3B603E055415}"/>
              </a:ext>
            </a:extLst>
          </p:cNvPr>
          <p:cNvSpPr/>
          <p:nvPr/>
        </p:nvSpPr>
        <p:spPr>
          <a:xfrm>
            <a:off x="4582512" y="5487871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2.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BB04833C-00C6-4FA5-960F-E57D54DD73BF}"/>
              </a:ext>
            </a:extLst>
          </p:cNvPr>
          <p:cNvSpPr/>
          <p:nvPr/>
        </p:nvSpPr>
        <p:spPr>
          <a:xfrm>
            <a:off x="3610854" y="3007256"/>
            <a:ext cx="453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*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44191AEF-19D3-4F82-90D0-0F5AE9A575E4}"/>
              </a:ext>
            </a:extLst>
          </p:cNvPr>
          <p:cNvSpPr/>
          <p:nvPr/>
        </p:nvSpPr>
        <p:spPr>
          <a:xfrm>
            <a:off x="3139774" y="530698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3.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9A8B0097-06B9-4675-8428-C69FCAF0BD62}"/>
              </a:ext>
            </a:extLst>
          </p:cNvPr>
          <p:cNvSpPr/>
          <p:nvPr/>
        </p:nvSpPr>
        <p:spPr>
          <a:xfrm>
            <a:off x="2464386" y="4551767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4.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508C52C2-BF24-48B1-8F55-408961692927}"/>
              </a:ext>
            </a:extLst>
          </p:cNvPr>
          <p:cNvSpPr/>
          <p:nvPr/>
        </p:nvSpPr>
        <p:spPr>
          <a:xfrm>
            <a:off x="2541656" y="3821913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5.</a:t>
            </a:r>
          </a:p>
        </p:txBody>
      </p:sp>
      <p:sp>
        <p:nvSpPr>
          <p:cNvPr id="3" name="TekstniOkvir 2">
            <a:hlinkClick r:id="rId3" action="ppaction://hlinkfile"/>
            <a:extLst>
              <a:ext uri="{FF2B5EF4-FFF2-40B4-BE49-F238E27FC236}">
                <a16:creationId xmlns:a16="http://schemas.microsoft.com/office/drawing/2014/main" id="{EDE458C6-FC1A-A2BF-C342-3AA4818A016B}"/>
              </a:ext>
            </a:extLst>
          </p:cNvPr>
          <p:cNvSpPr txBox="1"/>
          <p:nvPr/>
        </p:nvSpPr>
        <p:spPr>
          <a:xfrm>
            <a:off x="4096712" y="2276872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Raleway" panose="020B0503030101060003" pitchFamily="34" charset="-18"/>
                <a:hlinkClick r:id="rId4"/>
              </a:rPr>
              <a:t>e.hublin.net/</a:t>
            </a:r>
            <a:r>
              <a:rPr lang="hr-HR" sz="2800" dirty="0" err="1">
                <a:latin typeface="Raleway" panose="020B0503030101060003" pitchFamily="34" charset="-18"/>
                <a:hlinkClick r:id="rId4"/>
              </a:rPr>
              <a:t>brojvjernika</a:t>
            </a:r>
            <a:endParaRPr lang="hr-HR" sz="2800" dirty="0">
              <a:latin typeface="Raleway" panose="020B0503030101060003" pitchFamily="34" charset="-1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2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B75F25C0-4B35-465E-A45F-0A3032C3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96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5E4E972-D65F-49D3-9C4D-A6607F5AA06B}"/>
              </a:ext>
            </a:extLst>
          </p:cNvPr>
          <p:cNvSpPr txBox="1"/>
          <p:nvPr/>
        </p:nvSpPr>
        <p:spPr>
          <a:xfrm>
            <a:off x="2087724" y="116632"/>
            <a:ext cx="49685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200"/>
              <a:t>Rasprostranjenost religija</a:t>
            </a:r>
            <a:endParaRPr lang="hr-HR" sz="3200" dirty="0"/>
          </a:p>
        </p:txBody>
      </p:sp>
      <p:sp>
        <p:nvSpPr>
          <p:cNvPr id="4" name="TekstniOkvir 3">
            <a:hlinkClick r:id="rId3"/>
            <a:extLst>
              <a:ext uri="{FF2B5EF4-FFF2-40B4-BE49-F238E27FC236}">
                <a16:creationId xmlns:a16="http://schemas.microsoft.com/office/drawing/2014/main" id="{7E4DEA2B-81C2-D756-35F6-683843E2DE6E}"/>
              </a:ext>
            </a:extLst>
          </p:cNvPr>
          <p:cNvSpPr txBox="1"/>
          <p:nvPr/>
        </p:nvSpPr>
        <p:spPr>
          <a:xfrm>
            <a:off x="3347864" y="6218148"/>
            <a:ext cx="3528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latin typeface="Raleway" panose="020B0503030101060003" pitchFamily="34" charset="-18"/>
                <a:hlinkClick r:id="rId4"/>
              </a:rPr>
              <a:t>e.hublin.net/vjernici</a:t>
            </a:r>
            <a:endParaRPr lang="hr-HR" sz="2800" dirty="0">
              <a:latin typeface="Raleway" panose="020B0503030101060003" pitchFamily="34" charset="-18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5B81A73-1F21-48D0-9816-DC740CAA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934"/>
            <a:ext cx="9144000" cy="617548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00C34CC-C395-42FB-9575-8E10D79C4137}"/>
              </a:ext>
            </a:extLst>
          </p:cNvPr>
          <p:cNvSpPr txBox="1"/>
          <p:nvPr/>
        </p:nvSpPr>
        <p:spPr>
          <a:xfrm>
            <a:off x="2499359" y="5949066"/>
            <a:ext cx="546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Raleway" panose="020B0503030101060003" pitchFamily="34" charset="-18"/>
              </a:rPr>
              <a:t>e.hublin.net/vjernici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01AF51-1FC9-43CA-97C1-3C0BA149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177" y="0"/>
            <a:ext cx="4188823" cy="16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7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469</Words>
  <Application>Microsoft Office PowerPoint</Application>
  <PresentationFormat>Prikaz na zaslonu (4:3)</PresentationFormat>
  <Paragraphs>64</Paragraphs>
  <Slides>10</Slides>
  <Notes>2</Notes>
  <HiddenSlides>1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Segoe Print</vt:lpstr>
      <vt:lpstr>Arial</vt:lpstr>
      <vt:lpstr>Raleway</vt:lpstr>
      <vt:lpstr>Calibri</vt:lpstr>
      <vt:lpstr>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</dc:creator>
  <cp:lastModifiedBy>Krešimir Hublin</cp:lastModifiedBy>
  <cp:revision>70</cp:revision>
  <dcterms:created xsi:type="dcterms:W3CDTF">2010-09-27T19:40:11Z</dcterms:created>
  <dcterms:modified xsi:type="dcterms:W3CDTF">2024-02-21T12:28:51Z</dcterms:modified>
</cp:coreProperties>
</file>