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57" r:id="rId3"/>
    <p:sldId id="276" r:id="rId4"/>
    <p:sldId id="272" r:id="rId5"/>
    <p:sldId id="261" r:id="rId6"/>
    <p:sldId id="277" r:id="rId7"/>
    <p:sldId id="274" r:id="rId8"/>
    <p:sldId id="271" r:id="rId9"/>
    <p:sldId id="275" r:id="rId10"/>
    <p:sldId id="269" r:id="rId11"/>
    <p:sldId id="259" r:id="rId12"/>
    <p:sldId id="263" r:id="rId13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EADA"/>
    <a:srgbClr val="FFFF00"/>
    <a:srgbClr val="FF6161"/>
    <a:srgbClr val="98ABFA"/>
    <a:srgbClr val="D7D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9" autoAdjust="0"/>
    <p:restoredTop sz="94660"/>
  </p:normalViewPr>
  <p:slideViewPr>
    <p:cSldViewPr>
      <p:cViewPr varScale="1">
        <p:scale>
          <a:sx n="83" d="100"/>
          <a:sy n="83" d="100"/>
        </p:scale>
        <p:origin x="11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8295EFDF-5E58-37CA-FF2E-BE4E7C97FF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EF3E219-8B4B-0370-F4AB-17B8752700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B46ED8E-1BE4-4644-A0E5-001439490E4A}" type="datetimeFigureOut">
              <a:rPr lang="hr-HR"/>
              <a:pPr>
                <a:defRPr/>
              </a:pPr>
              <a:t>19.11.2023.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50DC0A68-620D-E2BD-97CE-EC4AE61F19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B3FC696B-91EB-9B6E-5AB9-529FCF417B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E0ED9FB-7FB4-4D81-898D-137C6B3FDF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8AEFD98-867E-BFEE-8B22-C21C720FA0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04DBB2-8F42-4D68-8962-B99B77763B4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zervirano mjesto slike slajda 1">
            <a:extLst>
              <a:ext uri="{FF2B5EF4-FFF2-40B4-BE49-F238E27FC236}">
                <a16:creationId xmlns:a16="http://schemas.microsoft.com/office/drawing/2014/main" id="{DA212EF7-7664-82DD-A565-24D77EF595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zervirano mjesto bilježaka 2">
            <a:extLst>
              <a:ext uri="{FF2B5EF4-FFF2-40B4-BE49-F238E27FC236}">
                <a16:creationId xmlns:a16="http://schemas.microsoft.com/office/drawing/2014/main" id="{F644A953-5825-94D9-5678-E31DE6F447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sr-Latn-RS"/>
              <a:t>SVE! PREPISATI!!!!!</a:t>
            </a:r>
          </a:p>
        </p:txBody>
      </p:sp>
      <p:sp>
        <p:nvSpPr>
          <p:cNvPr id="6148" name="Rezervirano mjesto broja slajda 3">
            <a:extLst>
              <a:ext uri="{FF2B5EF4-FFF2-40B4-BE49-F238E27FC236}">
                <a16:creationId xmlns:a16="http://schemas.microsoft.com/office/drawing/2014/main" id="{4D2E00D1-D7D0-E5ED-4691-287318B168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345280-FCFA-4B56-BAAD-A4821CA5DBF8}" type="slidenum">
              <a:rPr lang="hr-HR" altLang="sr-Latn-RS" smtClean="0"/>
              <a:pPr>
                <a:spcBef>
                  <a:spcPct val="0"/>
                </a:spcBef>
              </a:pPr>
              <a:t>3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81868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zervirano mjesto slike slajda 1">
            <a:extLst>
              <a:ext uri="{FF2B5EF4-FFF2-40B4-BE49-F238E27FC236}">
                <a16:creationId xmlns:a16="http://schemas.microsoft.com/office/drawing/2014/main" id="{DA212EF7-7664-82DD-A565-24D77EF595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zervirano mjesto bilježaka 2">
            <a:extLst>
              <a:ext uri="{FF2B5EF4-FFF2-40B4-BE49-F238E27FC236}">
                <a16:creationId xmlns:a16="http://schemas.microsoft.com/office/drawing/2014/main" id="{F644A953-5825-94D9-5678-E31DE6F447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sr-Latn-RS"/>
              <a:t>SVE! PREPISATI!!!!!</a:t>
            </a:r>
          </a:p>
        </p:txBody>
      </p:sp>
      <p:sp>
        <p:nvSpPr>
          <p:cNvPr id="6148" name="Rezervirano mjesto broja slajda 3">
            <a:extLst>
              <a:ext uri="{FF2B5EF4-FFF2-40B4-BE49-F238E27FC236}">
                <a16:creationId xmlns:a16="http://schemas.microsoft.com/office/drawing/2014/main" id="{4D2E00D1-D7D0-E5ED-4691-287318B168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345280-FCFA-4B56-BAAD-A4821CA5DBF8}" type="slidenum">
              <a:rPr lang="hr-HR" altLang="sr-Latn-RS" smtClean="0"/>
              <a:pPr>
                <a:spcBef>
                  <a:spcPct val="0"/>
                </a:spcBef>
              </a:pPr>
              <a:t>4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zervirano mjesto slike slajda 1">
            <a:extLst>
              <a:ext uri="{FF2B5EF4-FFF2-40B4-BE49-F238E27FC236}">
                <a16:creationId xmlns:a16="http://schemas.microsoft.com/office/drawing/2014/main" id="{71322BE2-AACA-F628-B9A0-6FE857B360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zervirano mjesto bilježaka 2">
            <a:extLst>
              <a:ext uri="{FF2B5EF4-FFF2-40B4-BE49-F238E27FC236}">
                <a16:creationId xmlns:a16="http://schemas.microsoft.com/office/drawing/2014/main" id="{69158251-0A25-FB6F-617A-B84A11D6A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/>
              <a:t>stara vž sinagoga</a:t>
            </a:r>
          </a:p>
        </p:txBody>
      </p:sp>
      <p:sp>
        <p:nvSpPr>
          <p:cNvPr id="16388" name="Rezervirano mjesto broja slajda 3">
            <a:extLst>
              <a:ext uri="{FF2B5EF4-FFF2-40B4-BE49-F238E27FC236}">
                <a16:creationId xmlns:a16="http://schemas.microsoft.com/office/drawing/2014/main" id="{B0EA24F9-7A49-31A7-52E4-E38CC83B0E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1787329-909C-4204-9466-2103DB3084C4}" type="slidenum">
              <a:rPr lang="hr-HR" altLang="sr-Latn-RS" smtClean="0"/>
              <a:pPr/>
              <a:t>7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zervirano mjesto slike slajda 1">
            <a:extLst>
              <a:ext uri="{FF2B5EF4-FFF2-40B4-BE49-F238E27FC236}">
                <a16:creationId xmlns:a16="http://schemas.microsoft.com/office/drawing/2014/main" id="{2311DE2E-1A51-5E0E-AD0B-8EE125E288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zervirano mjesto bilježaka 2">
            <a:extLst>
              <a:ext uri="{FF2B5EF4-FFF2-40B4-BE49-F238E27FC236}">
                <a16:creationId xmlns:a16="http://schemas.microsoft.com/office/drawing/2014/main" id="{F00C0A44-6328-2A99-A0D2-1BAF02181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/>
              <a:t>obnovljena vž sinagoga</a:t>
            </a:r>
          </a:p>
        </p:txBody>
      </p:sp>
      <p:sp>
        <p:nvSpPr>
          <p:cNvPr id="18436" name="Rezervirano mjesto broja slajda 3">
            <a:extLst>
              <a:ext uri="{FF2B5EF4-FFF2-40B4-BE49-F238E27FC236}">
                <a16:creationId xmlns:a16="http://schemas.microsoft.com/office/drawing/2014/main" id="{6C5336D7-AB7C-8B7C-7545-8D1C8F306B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EA1C1B6-6DFA-435A-A567-D29423EED17B}" type="slidenum">
              <a:rPr lang="hr-HR" altLang="sr-Latn-RS" smtClean="0"/>
              <a:pPr/>
              <a:t>8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zervirano mjesto slike slajda 1">
            <a:extLst>
              <a:ext uri="{FF2B5EF4-FFF2-40B4-BE49-F238E27FC236}">
                <a16:creationId xmlns:a16="http://schemas.microsoft.com/office/drawing/2014/main" id="{E86C3138-4D44-FB37-7A68-415A660A70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zervirano mjesto bilježaka 2">
            <a:extLst>
              <a:ext uri="{FF2B5EF4-FFF2-40B4-BE49-F238E27FC236}">
                <a16:creationId xmlns:a16="http://schemas.microsoft.com/office/drawing/2014/main" id="{4EC594E2-E70C-C65E-C43B-A9BC560CA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/>
              <a:t>stara vž sinagoga</a:t>
            </a:r>
          </a:p>
        </p:txBody>
      </p:sp>
      <p:sp>
        <p:nvSpPr>
          <p:cNvPr id="14340" name="Rezervirano mjesto broja slajda 3">
            <a:extLst>
              <a:ext uri="{FF2B5EF4-FFF2-40B4-BE49-F238E27FC236}">
                <a16:creationId xmlns:a16="http://schemas.microsoft.com/office/drawing/2014/main" id="{9AB0AFF5-9293-1052-D82E-8885C09C68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0E6E87C-D950-454E-9542-5E83580E5749}" type="slidenum">
              <a:rPr lang="hr-HR" altLang="sr-Latn-RS" smtClean="0"/>
              <a:pPr/>
              <a:t>9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zervirano mjesto slike slajda 1">
            <a:extLst>
              <a:ext uri="{FF2B5EF4-FFF2-40B4-BE49-F238E27FC236}">
                <a16:creationId xmlns:a16="http://schemas.microsoft.com/office/drawing/2014/main" id="{E89328B3-9A2C-323A-2DC0-D851A444E7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zervirano mjesto bilježaka 2">
            <a:extLst>
              <a:ext uri="{FF2B5EF4-FFF2-40B4-BE49-F238E27FC236}">
                <a16:creationId xmlns:a16="http://schemas.microsoft.com/office/drawing/2014/main" id="{E1540E58-E9E0-7F87-BBD6-F353F1660A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sr-Latn-RS"/>
              <a:t>SVE! PREPISATI!!!!!</a:t>
            </a:r>
          </a:p>
        </p:txBody>
      </p:sp>
      <p:sp>
        <p:nvSpPr>
          <p:cNvPr id="8196" name="Rezervirano mjesto broja slajda 3">
            <a:extLst>
              <a:ext uri="{FF2B5EF4-FFF2-40B4-BE49-F238E27FC236}">
                <a16:creationId xmlns:a16="http://schemas.microsoft.com/office/drawing/2014/main" id="{635C5D8C-286D-18F8-324B-DF0BAE6157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3F1A71-A8DB-4824-BBC4-4374D232B69D}" type="slidenum">
              <a:rPr lang="hr-HR" altLang="sr-Latn-R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hr-HR" altLang="sr-Latn-R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slike slajda 1">
            <a:extLst>
              <a:ext uri="{FF2B5EF4-FFF2-40B4-BE49-F238E27FC236}">
                <a16:creationId xmlns:a16="http://schemas.microsoft.com/office/drawing/2014/main" id="{466D4369-32D8-43D6-0F72-A2F5B4EBD4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zervirano mjesto bilježaka 2">
            <a:extLst>
              <a:ext uri="{FF2B5EF4-FFF2-40B4-BE49-F238E27FC236}">
                <a16:creationId xmlns:a16="http://schemas.microsoft.com/office/drawing/2014/main" id="{AAE6B770-2FC5-C9EC-6274-49E845F288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sr-Latn-RS"/>
              <a:t>učenici trebaju sami otkriti što je ispod sivih kvadratića… Ajdmo židovima poslati kamene cigle da si obnove hram, a usput ćemo sebi otkriti tekst (koji će biti za prepisati)!" Umnu mapu!</a:t>
            </a:r>
          </a:p>
        </p:txBody>
      </p:sp>
      <p:sp>
        <p:nvSpPr>
          <p:cNvPr id="10244" name="Rezervirano mjesto broja slajda 3">
            <a:extLst>
              <a:ext uri="{FF2B5EF4-FFF2-40B4-BE49-F238E27FC236}">
                <a16:creationId xmlns:a16="http://schemas.microsoft.com/office/drawing/2014/main" id="{19F48A9D-31AC-E2D6-965F-1873B2BAB2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C1DF8F-8420-4E54-A712-37A0E2C13314}" type="slidenum">
              <a:rPr lang="hr-HR" altLang="sr-Latn-RS" smtClean="0"/>
              <a:pPr>
                <a:spcBef>
                  <a:spcPct val="0"/>
                </a:spcBef>
              </a:pPr>
              <a:t>11</a:t>
            </a:fld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962682C-B77E-2141-89D3-ACF119D64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8FBA0-10A5-4418-AECA-0A7614760EFA}" type="datetimeFigureOut">
              <a:rPr lang="hr-HR"/>
              <a:pPr>
                <a:defRPr/>
              </a:pPr>
              <a:t>19.11.2023.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6D46FA6-DB11-D67D-9AFC-F9222603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42733E9-4C19-D654-AE50-9C550CB1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BCBA-5D51-4976-B96F-15CDD090E00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3031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7382D74-9C84-7B85-F3C4-E4F0C48C2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83893-8C51-498C-A910-002A78DF6E9F}" type="datetimeFigureOut">
              <a:rPr lang="hr-HR"/>
              <a:pPr>
                <a:defRPr/>
              </a:pPr>
              <a:t>19.11.2023.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2D86A40-8935-7607-3E65-1FD1780E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D9ABF47-A52D-86FA-A090-DA30BD1D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80760-4D5E-406B-9582-5DA199EA9D8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6195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60AC3EC-FEC4-B5D0-41A3-73B8852C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73CF4-6D76-47D2-9BA2-48586629873F}" type="datetimeFigureOut">
              <a:rPr lang="hr-HR"/>
              <a:pPr>
                <a:defRPr/>
              </a:pPr>
              <a:t>19.11.2023.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1C804F1-2176-909C-E01D-FE930152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0E5515F-A0A5-A8ED-C394-F8EFE3DCF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0E33-79C3-456A-8AFD-0B8708F664E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6883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24B90FA-C75D-8FB9-BECD-C15E3DE6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1962-DF55-4CFE-955E-D3288ACB7FA5}" type="datetimeFigureOut">
              <a:rPr lang="hr-HR"/>
              <a:pPr>
                <a:defRPr/>
              </a:pPr>
              <a:t>19.11.2023.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F5BBC3F-BB25-CD7D-35A4-08B4E5BBD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867FB0C-43E0-D234-089E-BD690ED8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AEF68-3C5B-4458-B595-A7069578BC3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2214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4BE89D-7CDF-6CAD-E5B6-4D8EEBC4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44025-A644-480C-8EA9-ADB1EF1752FD}" type="datetimeFigureOut">
              <a:rPr lang="hr-HR"/>
              <a:pPr>
                <a:defRPr/>
              </a:pPr>
              <a:t>19.11.2023.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E127210-DAFE-7208-2CBD-6C9286573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F4A586-5FDF-DAD1-F9F9-774B02FF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08AD7-5D7C-4489-8A63-3738B13B1CA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3243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DDD0D556-F4B9-1390-006E-35EC66AD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EA519-2D2A-449D-9243-6D7004F4A7FF}" type="datetimeFigureOut">
              <a:rPr lang="hr-HR"/>
              <a:pPr>
                <a:defRPr/>
              </a:pPr>
              <a:t>19.11.2023.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40EF7671-A991-06AB-01C1-ECA3C3F8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B6F2205C-BEA6-EA5A-770F-AC9FB3CB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DB055-6D77-4B62-8CD7-1F130D38917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5519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>
            <a:extLst>
              <a:ext uri="{FF2B5EF4-FFF2-40B4-BE49-F238E27FC236}">
                <a16:creationId xmlns:a16="http://schemas.microsoft.com/office/drawing/2014/main" id="{3BDAA8A8-3386-9982-769E-61B19A47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EB709-327E-48ED-A94D-4856E4D4CCE5}" type="datetimeFigureOut">
              <a:rPr lang="hr-HR"/>
              <a:pPr>
                <a:defRPr/>
              </a:pPr>
              <a:t>19.11.2023.</a:t>
            </a:fld>
            <a:endParaRPr lang="hr-HR"/>
          </a:p>
        </p:txBody>
      </p:sp>
      <p:sp>
        <p:nvSpPr>
          <p:cNvPr id="8" name="Rezervirano mjesto podnožja 4">
            <a:extLst>
              <a:ext uri="{FF2B5EF4-FFF2-40B4-BE49-F238E27FC236}">
                <a16:creationId xmlns:a16="http://schemas.microsoft.com/office/drawing/2014/main" id="{90828DE8-DB32-68D9-A96E-26DB8190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>
            <a:extLst>
              <a:ext uri="{FF2B5EF4-FFF2-40B4-BE49-F238E27FC236}">
                <a16:creationId xmlns:a16="http://schemas.microsoft.com/office/drawing/2014/main" id="{06D673A6-3729-B53E-542A-BD94CC0B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6307B-591A-4499-A743-4BC828539AD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8438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>
            <a:extLst>
              <a:ext uri="{FF2B5EF4-FFF2-40B4-BE49-F238E27FC236}">
                <a16:creationId xmlns:a16="http://schemas.microsoft.com/office/drawing/2014/main" id="{B1C6232A-0B04-98B5-1F45-3648BC7F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4352-D914-4AAF-B006-E7F7B726D800}" type="datetimeFigureOut">
              <a:rPr lang="hr-HR"/>
              <a:pPr>
                <a:defRPr/>
              </a:pPr>
              <a:t>19.11.2023.</a:t>
            </a:fld>
            <a:endParaRPr lang="hr-HR"/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0D38A795-A21F-D32D-E3D7-504586F4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>
            <a:extLst>
              <a:ext uri="{FF2B5EF4-FFF2-40B4-BE49-F238E27FC236}">
                <a16:creationId xmlns:a16="http://schemas.microsoft.com/office/drawing/2014/main" id="{AF935C3E-4361-9D39-185D-0B2F967F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2F892-3832-4856-A078-B800CEC8C5A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3376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>
            <a:extLst>
              <a:ext uri="{FF2B5EF4-FFF2-40B4-BE49-F238E27FC236}">
                <a16:creationId xmlns:a16="http://schemas.microsoft.com/office/drawing/2014/main" id="{9CA77EE8-D940-F8EF-80F6-8F56BF69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4641-A3BC-478E-B150-A3C05A8E6652}" type="datetimeFigureOut">
              <a:rPr lang="hr-HR"/>
              <a:pPr>
                <a:defRPr/>
              </a:pPr>
              <a:t>19.11.2023.</a:t>
            </a:fld>
            <a:endParaRPr lang="hr-HR"/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87F9489C-EA60-8DE8-5478-8807B92F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>
            <a:extLst>
              <a:ext uri="{FF2B5EF4-FFF2-40B4-BE49-F238E27FC236}">
                <a16:creationId xmlns:a16="http://schemas.microsoft.com/office/drawing/2014/main" id="{CF435965-12C5-CF06-7E21-96CCE86C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15AF-A315-4486-8184-74835D24CFE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4259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92314837-D3C4-9CEB-EBC7-098E20AC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B71AD-8968-4AB0-9362-B57EB149B335}" type="datetimeFigureOut">
              <a:rPr lang="hr-HR"/>
              <a:pPr>
                <a:defRPr/>
              </a:pPr>
              <a:t>19.11.2023.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244AA725-4F90-DE43-E85E-642166FA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2106FEB4-E168-6965-79D0-ADC25945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AD5E-1F53-4AF4-B449-A1BECA1025E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7773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43732579-2AC9-DEEA-DABC-BFD74334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B59F2-9EE3-4C45-A596-935D792DB635}" type="datetimeFigureOut">
              <a:rPr lang="hr-HR"/>
              <a:pPr>
                <a:defRPr/>
              </a:pPr>
              <a:t>19.11.2023.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FF22F34A-B6FB-575D-B53E-3E8EB1D61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5734C74C-2ACE-6268-F4FA-F31D49C7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343B0-9191-47A9-B4A6-CA4131CF10B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0771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>
            <a:extLst>
              <a:ext uri="{FF2B5EF4-FFF2-40B4-BE49-F238E27FC236}">
                <a16:creationId xmlns:a16="http://schemas.microsoft.com/office/drawing/2014/main" id="{8BCC19C8-6ED6-6F8E-750E-07B3C5A23A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</a:p>
        </p:txBody>
      </p:sp>
      <p:sp>
        <p:nvSpPr>
          <p:cNvPr id="1027" name="Rezervirano mjesto teksta 2">
            <a:extLst>
              <a:ext uri="{FF2B5EF4-FFF2-40B4-BE49-F238E27FC236}">
                <a16:creationId xmlns:a16="http://schemas.microsoft.com/office/drawing/2014/main" id="{686A613C-FF7E-08E1-35B3-EB47154F52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6E3BE74-A753-2F21-9C31-3CE361241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95F07B-B67D-499C-8271-854A6A0B3FDA}" type="datetimeFigureOut">
              <a:rPr lang="hr-HR"/>
              <a:pPr>
                <a:defRPr/>
              </a:pPr>
              <a:t>19.11.2023.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30CF96E-4674-CAA8-4096-CF5504084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4DC741E-0690-72C5-3D99-5C49FAFAA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FE8DDF-4C31-4812-BB2A-78F03D61C0C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lika 4">
            <a:extLst>
              <a:ext uri="{FF2B5EF4-FFF2-40B4-BE49-F238E27FC236}">
                <a16:creationId xmlns:a16="http://schemas.microsoft.com/office/drawing/2014/main" id="{849CD4E1-2D79-B907-0D05-3E25EC5F9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52513"/>
            <a:ext cx="91440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kstniOkvir 5">
            <a:extLst>
              <a:ext uri="{FF2B5EF4-FFF2-40B4-BE49-F238E27FC236}">
                <a16:creationId xmlns:a16="http://schemas.microsoft.com/office/drawing/2014/main" id="{AC9E623F-49D9-7F43-0032-8214D691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30250"/>
            <a:ext cx="1873250" cy="646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hr-HR" altLang="sr-Latn-RS" i="1"/>
              <a:t>Židovska Biblija: Post 1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A0E97154-7E7D-69BD-A944-58DF542C93A1}"/>
              </a:ext>
            </a:extLst>
          </p:cNvPr>
          <p:cNvSpPr txBox="1"/>
          <p:nvPr/>
        </p:nvSpPr>
        <p:spPr>
          <a:xfrm>
            <a:off x="250825" y="146050"/>
            <a:ext cx="29511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3200" dirty="0">
                <a:solidFill>
                  <a:schemeClr val="bg1">
                    <a:lumMod val="65000"/>
                  </a:schemeClr>
                </a:solidFill>
              </a:rPr>
              <a:t>Što je ovo?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sadržaja 2">
            <a:extLst>
              <a:ext uri="{FF2B5EF4-FFF2-40B4-BE49-F238E27FC236}">
                <a16:creationId xmlns:a16="http://schemas.microsoft.com/office/drawing/2014/main" id="{EB7756A1-6B3F-C92C-2FA7-D963FE5BC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916113"/>
            <a:ext cx="8763000" cy="2079625"/>
          </a:xfrm>
        </p:spPr>
        <p:txBody>
          <a:bodyPr/>
          <a:lstStyle/>
          <a:p>
            <a:pPr marL="0" indent="0" defTabSz="912813" eaLnBrk="1" hangingPunct="1">
              <a:buFont typeface="Arial" panose="020B0604020202020204" pitchFamily="34" charset="0"/>
              <a:buNone/>
              <a:defRPr/>
            </a:pPr>
            <a:r>
              <a:rPr lang="hr-HR" altLang="sr-Latn-RS" sz="2800" dirty="0"/>
              <a:t>Hebrejska </a:t>
            </a:r>
            <a:r>
              <a:rPr lang="hr-HR" altLang="sr-Latn-RS" sz="2800" b="1" dirty="0"/>
              <a:t>Biblija</a:t>
            </a:r>
            <a:r>
              <a:rPr lang="hr-HR" altLang="sr-Latn-RS" sz="2800" dirty="0"/>
              <a:t> se dijeli na: </a:t>
            </a:r>
          </a:p>
          <a:p>
            <a:pPr defTabSz="912813" eaLnBrk="1" hangingPunct="1">
              <a:defRPr/>
            </a:pPr>
            <a:r>
              <a:rPr lang="hr-HR" altLang="sr-Latn-RS" sz="2800" b="1" dirty="0"/>
              <a:t>Tora</a:t>
            </a:r>
            <a:r>
              <a:rPr lang="hr-HR" altLang="sr-Latn-RS" sz="2800" dirty="0"/>
              <a:t> ("Zakon", Mojsijevih prvih 5 knjiga u Bibliji),</a:t>
            </a:r>
          </a:p>
          <a:p>
            <a:pPr defTabSz="912813" eaLnBrk="1" hangingPunct="1">
              <a:defRPr/>
            </a:pPr>
            <a:r>
              <a:rPr lang="hr-HR" altLang="sr-Latn-RS" sz="2800" b="1" dirty="0"/>
              <a:t>Proroci, </a:t>
            </a:r>
          </a:p>
          <a:p>
            <a:pPr defTabSz="912813" eaLnBrk="1" hangingPunct="1">
              <a:defRPr/>
            </a:pPr>
            <a:r>
              <a:rPr lang="hr-HR" altLang="sr-Latn-RS" sz="2800" b="1" dirty="0"/>
              <a:t>Spisi</a:t>
            </a:r>
            <a:r>
              <a:rPr lang="hr-HR" altLang="sr-Latn-RS" sz="2800" dirty="0"/>
              <a:t> (ostale knjige)</a:t>
            </a:r>
          </a:p>
          <a:p>
            <a:pPr defTabSz="912813" eaLnBrk="1" hangingPunct="1">
              <a:defRPr/>
            </a:pPr>
            <a:endParaRPr lang="hr-HR" altLang="sr-Latn-RS" sz="2800" dirty="0"/>
          </a:p>
          <a:p>
            <a:pPr defTabSz="912813" eaLnBrk="1" hangingPunct="1">
              <a:defRPr/>
            </a:pPr>
            <a:endParaRPr lang="hr-HR" altLang="sr-Latn-RS" sz="2800" dirty="0"/>
          </a:p>
          <a:p>
            <a:pPr defTabSz="912813" eaLnBrk="1" hangingPunct="1">
              <a:defRPr/>
            </a:pPr>
            <a:r>
              <a:rPr lang="hr-HR" altLang="sr-Latn-RS" sz="2800" dirty="0"/>
              <a:t>Talmud = tumačenje Biblije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09D146F-224E-5213-86D4-CB756AD15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013325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30A58C52-F44A-985A-0CC3-0A1EEA1BF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755650"/>
          </a:xfrm>
        </p:spPr>
        <p:txBody>
          <a:bodyPr/>
          <a:lstStyle/>
          <a:p>
            <a:pPr defTabSz="912813" eaLnBrk="1" hangingPunct="1"/>
            <a:r>
              <a:rPr lang="hr-HR" altLang="sr-Latn-RS" b="1"/>
              <a:t>Židovstvo </a:t>
            </a:r>
            <a:r>
              <a:rPr lang="hr-HR" altLang="sr-Latn-RS"/>
              <a:t>(ili Judaizam)</a:t>
            </a:r>
          </a:p>
        </p:txBody>
      </p:sp>
      <p:sp>
        <p:nvSpPr>
          <p:cNvPr id="9219" name="Rezervirano mjesto sadržaja 2">
            <a:extLst>
              <a:ext uri="{FF2B5EF4-FFF2-40B4-BE49-F238E27FC236}">
                <a16:creationId xmlns:a16="http://schemas.microsoft.com/office/drawing/2014/main" id="{5A0A6348-1E68-C9B1-8F88-087581BC3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defTabSz="912813" eaLnBrk="1" hangingPunct="1"/>
            <a:r>
              <a:rPr lang="hr-HR" altLang="sr-Latn-RS" sz="2800" b="1" dirty="0"/>
              <a:t>Svete knjige</a:t>
            </a:r>
            <a:r>
              <a:rPr lang="hr-HR" altLang="sr-Latn-RS" sz="2800" dirty="0"/>
              <a:t> izraelskog (židovskog, hebrejskog) naroda su </a:t>
            </a:r>
            <a:r>
              <a:rPr lang="hr-HR" altLang="sr-Latn-RS" sz="2800" b="1" dirty="0"/>
              <a:t>Biblija</a:t>
            </a:r>
            <a:r>
              <a:rPr lang="hr-HR" altLang="sr-Latn-RS" sz="2800" dirty="0"/>
              <a:t> (naš Stari Zavjet) i </a:t>
            </a:r>
            <a:r>
              <a:rPr lang="hr-HR" altLang="sr-Latn-RS" sz="2800" b="1" dirty="0"/>
              <a:t>Talmud</a:t>
            </a:r>
            <a:r>
              <a:rPr lang="hr-HR" altLang="sr-Latn-RS" sz="2800" dirty="0"/>
              <a:t> (tumačenje Biblije).</a:t>
            </a:r>
          </a:p>
          <a:p>
            <a:pPr defTabSz="912813" eaLnBrk="1" hangingPunct="1"/>
            <a:r>
              <a:rPr lang="hr-HR" altLang="sr-Latn-RS" sz="2800" dirty="0"/>
              <a:t>Hebrejska </a:t>
            </a:r>
            <a:r>
              <a:rPr lang="hr-HR" altLang="sr-Latn-RS" sz="2800" b="1" dirty="0"/>
              <a:t>Biblija</a:t>
            </a:r>
            <a:r>
              <a:rPr lang="hr-HR" altLang="sr-Latn-RS" sz="2800" dirty="0"/>
              <a:t> </a:t>
            </a:r>
            <a:r>
              <a:rPr lang="hr-HR" altLang="sr-Latn-RS" sz="2800" b="1" dirty="0"/>
              <a:t>=</a:t>
            </a:r>
            <a:r>
              <a:rPr lang="hr-HR" altLang="sr-Latn-RS" sz="2800" dirty="0"/>
              <a:t> </a:t>
            </a:r>
            <a:br>
              <a:rPr lang="hr-HR" altLang="sr-Latn-RS" sz="2800" dirty="0"/>
            </a:br>
            <a:r>
              <a:rPr lang="hr-HR" altLang="sr-Latn-RS" sz="2800" b="1" dirty="0"/>
              <a:t>Tora</a:t>
            </a:r>
            <a:r>
              <a:rPr lang="hr-HR" altLang="sr-Latn-RS" sz="2800" dirty="0"/>
              <a:t> ("Zakon", Mojsijevo petoknjižje, prvih 5 knjiga u Bibliji) </a:t>
            </a:r>
            <a:r>
              <a:rPr lang="hr-HR" altLang="sr-Latn-RS" sz="2800" b="1" dirty="0"/>
              <a:t>+ Proroci </a:t>
            </a:r>
            <a:br>
              <a:rPr lang="hr-HR" altLang="sr-Latn-RS" sz="2800" b="1" dirty="0"/>
            </a:br>
            <a:r>
              <a:rPr lang="hr-HR" altLang="sr-Latn-RS" sz="2800" b="1" dirty="0"/>
              <a:t>+ Spisi</a:t>
            </a:r>
            <a:r>
              <a:rPr lang="hr-HR" altLang="sr-Latn-RS" sz="2800" dirty="0"/>
              <a:t> (ostale biblijske knjige)</a:t>
            </a:r>
          </a:p>
          <a:p>
            <a:pPr defTabSz="912813" eaLnBrk="1" hangingPunct="1"/>
            <a:r>
              <a:rPr lang="hr-HR" altLang="sr-Latn-RS" sz="2800" dirty="0"/>
              <a:t>Hebrejska </a:t>
            </a:r>
            <a:r>
              <a:rPr lang="hr-HR" altLang="sr-Latn-RS" sz="2800" b="1" dirty="0"/>
              <a:t>Biblija govori o</a:t>
            </a:r>
            <a:r>
              <a:rPr lang="hr-HR" altLang="sr-Latn-RS" sz="2800" dirty="0"/>
              <a:t> Božjem </a:t>
            </a:r>
            <a:r>
              <a:rPr lang="hr-HR" altLang="sr-Latn-RS" sz="2800" dirty="0" err="1"/>
              <a:t>izabranju</a:t>
            </a:r>
            <a:r>
              <a:rPr lang="hr-HR" altLang="sr-Latn-RS" sz="2800" dirty="0"/>
              <a:t> židovskog naroda, o njihovom Savezu s Bogom, o Božjem Zakonu i Božjem obećanju da će ih spasiti</a:t>
            </a:r>
            <a:r>
              <a:rPr lang="hr-HR" altLang="sr-Latn-RS" sz="2800" dirty="0">
                <a:latin typeface="Arial" panose="020B0604020202020204" pitchFamily="34" charset="0"/>
              </a:rPr>
              <a:t>.</a:t>
            </a:r>
          </a:p>
          <a:p>
            <a:pPr defTabSz="912813" eaLnBrk="1" hangingPunct="1"/>
            <a:r>
              <a:rPr lang="hr-HR" altLang="sr-Latn-RS" sz="2800" b="1" dirty="0"/>
              <a:t>Vjeruju u jednoga Boga</a:t>
            </a:r>
            <a:r>
              <a:rPr lang="hr-HR" altLang="sr-Latn-RS" sz="2800" dirty="0"/>
              <a:t> (monoteizam)</a:t>
            </a:r>
            <a:r>
              <a:rPr lang="hr-HR" altLang="sr-Latn-RS" sz="2800" dirty="0">
                <a:latin typeface="Arial" panose="020B0604020202020204" pitchFamily="34" charset="0"/>
              </a:rPr>
              <a:t>. </a:t>
            </a:r>
            <a:br>
              <a:rPr lang="hr-HR" altLang="sr-Latn-RS" sz="2800" dirty="0">
                <a:latin typeface="Arial" panose="020B0604020202020204" pitchFamily="34" charset="0"/>
              </a:rPr>
            </a:br>
            <a:r>
              <a:rPr lang="hr-HR" altLang="sr-Latn-RS" sz="2800" dirty="0"/>
              <a:t>Vjeru je započeo Abraham, a utvrdio Mojsije. </a:t>
            </a:r>
          </a:p>
          <a:p>
            <a:pPr defTabSz="912813" eaLnBrk="1" hangingPunct="1"/>
            <a:r>
              <a:rPr lang="hr-HR" altLang="sr-Latn-RS" sz="2800" b="1" dirty="0"/>
              <a:t>Sveti dan</a:t>
            </a:r>
            <a:r>
              <a:rPr lang="hr-HR" altLang="sr-Latn-RS" sz="2800" dirty="0"/>
              <a:t> u tjednu je </a:t>
            </a:r>
            <a:r>
              <a:rPr lang="hr-HR" altLang="sr-Latn-RS" sz="2800" b="1" dirty="0"/>
              <a:t>subota</a:t>
            </a:r>
            <a:r>
              <a:rPr lang="hr-HR" altLang="sr-Latn-RS" sz="2800" dirty="0"/>
              <a:t> (</a:t>
            </a:r>
            <a:r>
              <a:rPr lang="hr-HR" altLang="sr-Latn-RS" sz="2800" b="1" dirty="0" err="1"/>
              <a:t>šabat</a:t>
            </a:r>
            <a:r>
              <a:rPr lang="hr-HR" altLang="sr-Latn-RS" sz="2800" dirty="0"/>
              <a:t>).</a:t>
            </a:r>
          </a:p>
          <a:p>
            <a:pPr defTabSz="912813" eaLnBrk="1" hangingPunct="1"/>
            <a:r>
              <a:rPr lang="hr-HR" altLang="sr-Latn-RS" sz="2800" dirty="0"/>
              <a:t>Zajedno se mole u </a:t>
            </a:r>
            <a:r>
              <a:rPr lang="hr-HR" altLang="sr-Latn-RS" sz="2800" b="1" dirty="0"/>
              <a:t>SINAGOGI</a:t>
            </a:r>
            <a:r>
              <a:rPr lang="hr-HR" altLang="sr-Latn-RS" sz="2800" dirty="0"/>
              <a:t>.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B664BB4F-DE71-C0DE-76C9-2B5399CD68B8}"/>
              </a:ext>
            </a:extLst>
          </p:cNvPr>
          <p:cNvSpPr/>
          <p:nvPr/>
        </p:nvSpPr>
        <p:spPr>
          <a:xfrm>
            <a:off x="3030538" y="1268413"/>
            <a:ext cx="468312" cy="3603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020808B7-C48B-0388-5C54-DD66ED9257C4}"/>
              </a:ext>
            </a:extLst>
          </p:cNvPr>
          <p:cNvSpPr/>
          <p:nvPr/>
        </p:nvSpPr>
        <p:spPr>
          <a:xfrm>
            <a:off x="1608138" y="2197100"/>
            <a:ext cx="417512" cy="3603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9212E52E-C797-387C-21BF-806FA3FBB589}"/>
              </a:ext>
            </a:extLst>
          </p:cNvPr>
          <p:cNvSpPr/>
          <p:nvPr/>
        </p:nvSpPr>
        <p:spPr>
          <a:xfrm>
            <a:off x="2792413" y="3079750"/>
            <a:ext cx="393700" cy="3603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DBFA9C6E-5341-5499-2F0B-0F40B1813C17}"/>
              </a:ext>
            </a:extLst>
          </p:cNvPr>
          <p:cNvSpPr/>
          <p:nvPr/>
        </p:nvSpPr>
        <p:spPr>
          <a:xfrm>
            <a:off x="900113" y="3573463"/>
            <a:ext cx="503237" cy="3603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6BE3131C-FA12-6AFF-3F12-D6D7D94E211F}"/>
              </a:ext>
            </a:extLst>
          </p:cNvPr>
          <p:cNvSpPr/>
          <p:nvPr/>
        </p:nvSpPr>
        <p:spPr>
          <a:xfrm>
            <a:off x="3186113" y="3617913"/>
            <a:ext cx="350837" cy="3603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DAFEBC47-88BE-274D-C3B1-EE74C8E85003}"/>
              </a:ext>
            </a:extLst>
          </p:cNvPr>
          <p:cNvSpPr/>
          <p:nvPr/>
        </p:nvSpPr>
        <p:spPr>
          <a:xfrm>
            <a:off x="4643438" y="4941888"/>
            <a:ext cx="860425" cy="3587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37E02B2B-CCB4-DDBB-BFE6-9FF48EA13A6E}"/>
              </a:ext>
            </a:extLst>
          </p:cNvPr>
          <p:cNvSpPr/>
          <p:nvPr/>
        </p:nvSpPr>
        <p:spPr>
          <a:xfrm>
            <a:off x="3860800" y="5876925"/>
            <a:ext cx="322263" cy="3603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EB491BE1-5E52-463B-C1D7-1DE5D9E78011}"/>
              </a:ext>
            </a:extLst>
          </p:cNvPr>
          <p:cNvSpPr/>
          <p:nvPr/>
        </p:nvSpPr>
        <p:spPr>
          <a:xfrm>
            <a:off x="857250" y="6381750"/>
            <a:ext cx="401638" cy="3603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A77D7C8B-6904-30DE-B477-D3B785B97C69}"/>
              </a:ext>
            </a:extLst>
          </p:cNvPr>
          <p:cNvSpPr/>
          <p:nvPr/>
        </p:nvSpPr>
        <p:spPr>
          <a:xfrm>
            <a:off x="2627313" y="5876925"/>
            <a:ext cx="407987" cy="3603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614A75AA-8B8B-B9F6-73AF-2FBCD430E617}"/>
              </a:ext>
            </a:extLst>
          </p:cNvPr>
          <p:cNvSpPr/>
          <p:nvPr/>
        </p:nvSpPr>
        <p:spPr>
          <a:xfrm>
            <a:off x="3348038" y="5383213"/>
            <a:ext cx="601662" cy="3603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5CB56071-7F40-1EB1-5441-39BF813256FC}"/>
              </a:ext>
            </a:extLst>
          </p:cNvPr>
          <p:cNvSpPr/>
          <p:nvPr/>
        </p:nvSpPr>
        <p:spPr>
          <a:xfrm>
            <a:off x="6084888" y="5348288"/>
            <a:ext cx="358775" cy="3603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DBC49E94-DC64-FC73-089C-12F98D88096E}"/>
              </a:ext>
            </a:extLst>
          </p:cNvPr>
          <p:cNvSpPr/>
          <p:nvPr/>
        </p:nvSpPr>
        <p:spPr>
          <a:xfrm>
            <a:off x="2025650" y="4941888"/>
            <a:ext cx="433388" cy="3603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E3F31E4D-4703-6A8D-1B47-0E60938EC5EB}"/>
              </a:ext>
            </a:extLst>
          </p:cNvPr>
          <p:cNvSpPr/>
          <p:nvPr/>
        </p:nvSpPr>
        <p:spPr>
          <a:xfrm>
            <a:off x="7686675" y="3989388"/>
            <a:ext cx="323850" cy="3603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16C2C82B-DB9A-4536-6C57-91A470D5771B}"/>
              </a:ext>
            </a:extLst>
          </p:cNvPr>
          <p:cNvSpPr/>
          <p:nvPr/>
        </p:nvSpPr>
        <p:spPr>
          <a:xfrm>
            <a:off x="725488" y="4035425"/>
            <a:ext cx="425450" cy="3619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CAE13A4C-DE51-B3FC-B1E4-2B4CB8B5926C}"/>
              </a:ext>
            </a:extLst>
          </p:cNvPr>
          <p:cNvSpPr/>
          <p:nvPr/>
        </p:nvSpPr>
        <p:spPr>
          <a:xfrm>
            <a:off x="2511425" y="828675"/>
            <a:ext cx="836613" cy="3603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id="{259E2AF4-DA49-2D6F-F591-B5277F092B67}"/>
              </a:ext>
            </a:extLst>
          </p:cNvPr>
          <p:cNvSpPr/>
          <p:nvPr/>
        </p:nvSpPr>
        <p:spPr>
          <a:xfrm>
            <a:off x="2208213" y="4424363"/>
            <a:ext cx="501650" cy="3603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824B0275-DD87-A816-9ACC-4B254261D7C9}"/>
              </a:ext>
            </a:extLst>
          </p:cNvPr>
          <p:cNvSpPr/>
          <p:nvPr/>
        </p:nvSpPr>
        <p:spPr>
          <a:xfrm>
            <a:off x="7021513" y="2239963"/>
            <a:ext cx="503237" cy="3619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25" name="Pravokutnik 24">
            <a:extLst>
              <a:ext uri="{FF2B5EF4-FFF2-40B4-BE49-F238E27FC236}">
                <a16:creationId xmlns:a16="http://schemas.microsoft.com/office/drawing/2014/main" id="{CCF673FD-0A7C-C28C-0ED4-72AFD8B74133}"/>
              </a:ext>
            </a:extLst>
          </p:cNvPr>
          <p:cNvSpPr/>
          <p:nvPr/>
        </p:nvSpPr>
        <p:spPr>
          <a:xfrm>
            <a:off x="695325" y="1268413"/>
            <a:ext cx="455613" cy="3603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23" name="Pravokutnik 22">
            <a:extLst>
              <a:ext uri="{FF2B5EF4-FFF2-40B4-BE49-F238E27FC236}">
                <a16:creationId xmlns:a16="http://schemas.microsoft.com/office/drawing/2014/main" id="{91FE955F-BBE0-0567-2382-BAF5A65FBA77}"/>
              </a:ext>
            </a:extLst>
          </p:cNvPr>
          <p:cNvSpPr/>
          <p:nvPr/>
        </p:nvSpPr>
        <p:spPr>
          <a:xfrm>
            <a:off x="5945188" y="1298575"/>
            <a:ext cx="468312" cy="3603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 nodeType="clickPar">
                      <p:stCondLst>
                        <p:cond delay="0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 nodeType="clickPar">
                      <p:stCondLst>
                        <p:cond delay="0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 nodeType="clickPar">
                      <p:stCondLst>
                        <p:cond delay="0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 nodeType="clickPar">
                      <p:stCondLst>
                        <p:cond delay="0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 nodeType="clickPar">
                      <p:stCondLst>
                        <p:cond delay="0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 nodeType="clickPar">
                      <p:stCondLst>
                        <p:cond delay="0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 nodeType="clickPar">
                      <p:stCondLst>
                        <p:cond delay="0"/>
                      </p:stCondLst>
                      <p:childTnLst>
                        <p:par>
                          <p:cTn id="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 nodeType="clickPar">
                      <p:stCondLst>
                        <p:cond delay="0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Rezervirano mjesto sadržaja 3">
            <a:extLst>
              <a:ext uri="{FF2B5EF4-FFF2-40B4-BE49-F238E27FC236}">
                <a16:creationId xmlns:a16="http://schemas.microsoft.com/office/drawing/2014/main" id="{8D1F3391-8ABD-4AFA-1433-567455B9691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6" b="7791"/>
          <a:stretch>
            <a:fillRect/>
          </a:stretch>
        </p:blipFill>
        <p:spPr bwMode="auto">
          <a:xfrm>
            <a:off x="0" y="836613"/>
            <a:ext cx="9144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BD8B59-5377-8C14-1DD0-E07D24F3A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13" y="95250"/>
            <a:ext cx="5449887" cy="5762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hr-HR" altLang="sr-Latn-RS" sz="2400" i="1" dirty="0">
                <a:solidFill>
                  <a:schemeClr val="tx2">
                    <a:lumMod val="75000"/>
                  </a:schemeClr>
                </a:solidFill>
              </a:rPr>
              <a:t>Nacrtaj u bilježnicu simbole židovske vjere:</a:t>
            </a:r>
          </a:p>
        </p:txBody>
      </p:sp>
      <p:pic>
        <p:nvPicPr>
          <p:cNvPr id="3076" name="Picture 5" descr="http://4.bp.blogspot.com/-5pm9FTqpy6s/TzZG44J1GuI/AAAAAAAAAJw/qLccNDt5OrE/s1600/Menora.svg.png">
            <a:extLst>
              <a:ext uri="{FF2B5EF4-FFF2-40B4-BE49-F238E27FC236}">
                <a16:creationId xmlns:a16="http://schemas.microsoft.com/office/drawing/2014/main" id="{719ECD1C-5724-643F-62E4-CEFCEF405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4292600"/>
            <a:ext cx="225901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http://upload.wikimedia.org/wikipedia/commons/thumb/4/49/Star_of_David.svg/220px-Star_of_David.svg.png">
            <a:extLst>
              <a:ext uri="{FF2B5EF4-FFF2-40B4-BE49-F238E27FC236}">
                <a16:creationId xmlns:a16="http://schemas.microsoft.com/office/drawing/2014/main" id="{E28EABA4-4055-B694-E972-3F593FA39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89138"/>
            <a:ext cx="241617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Pravokutnik 3">
            <a:extLst>
              <a:ext uri="{FF2B5EF4-FFF2-40B4-BE49-F238E27FC236}">
                <a16:creationId xmlns:a16="http://schemas.microsoft.com/office/drawing/2014/main" id="{74EB99A9-19D7-5570-1B90-7610351FE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171950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hr-HR" altLang="sr-Latn-RS" sz="2400"/>
              <a:t>Davidova (židovska) zvijezda</a:t>
            </a:r>
          </a:p>
        </p:txBody>
      </p:sp>
      <p:sp>
        <p:nvSpPr>
          <p:cNvPr id="7" name="Pravokutnik 3">
            <a:extLst>
              <a:ext uri="{FF2B5EF4-FFF2-40B4-BE49-F238E27FC236}">
                <a16:creationId xmlns:a16="http://schemas.microsoft.com/office/drawing/2014/main" id="{8180F37E-25E6-AD3A-BE14-6F905CD02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900" y="6194425"/>
            <a:ext cx="1754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hr-HR" altLang="sr-Latn-RS" sz="2400"/>
              <a:t>menora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78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6B87BCB5-E0FA-E0A0-1537-1F6986DEE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0" y="467461"/>
            <a:ext cx="5193184" cy="1042988"/>
          </a:xfrm>
        </p:spPr>
        <p:txBody>
          <a:bodyPr/>
          <a:lstStyle/>
          <a:p>
            <a:pPr defTabSz="912813" eaLnBrk="1" hangingPunct="1">
              <a:defRPr/>
            </a:pPr>
            <a:r>
              <a:rPr lang="hr-HR" altLang="sr-Latn-RS" sz="8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Židovstvo</a:t>
            </a:r>
            <a:endParaRPr lang="hr-HR" altLang="sr-Latn-RS" sz="8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0E0A55-96ED-0608-F08E-AF29A17EE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7666" y="2187818"/>
            <a:ext cx="2016423" cy="78740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4400" b="1" dirty="0">
                <a:solidFill>
                  <a:schemeClr val="accent6">
                    <a:lumMod val="75000"/>
                  </a:schemeClr>
                </a:solidFill>
              </a:rPr>
              <a:t>U 18</a:t>
            </a:r>
          </a:p>
        </p:txBody>
      </p:sp>
      <p:pic>
        <p:nvPicPr>
          <p:cNvPr id="4100" name="Picture 2" descr="Slikovni rezultat za hebrew bible text">
            <a:extLst>
              <a:ext uri="{FF2B5EF4-FFF2-40B4-BE49-F238E27FC236}">
                <a16:creationId xmlns:a16="http://schemas.microsoft.com/office/drawing/2014/main" id="{981FCF10-ED7B-4E5C-2D5A-0FDEC1CF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7663"/>
            <a:ext cx="914876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683144B2-07EB-CE95-8DCD-E8DB9E153363}"/>
              </a:ext>
            </a:extLst>
          </p:cNvPr>
          <p:cNvSpPr txBox="1"/>
          <p:nvPr/>
        </p:nvSpPr>
        <p:spPr>
          <a:xfrm>
            <a:off x="856865" y="1448934"/>
            <a:ext cx="35290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Judaizam</a:t>
            </a:r>
          </a:p>
        </p:txBody>
      </p:sp>
      <p:pic>
        <p:nvPicPr>
          <p:cNvPr id="5" name="Rezervirano mjesto sadržaja 3">
            <a:extLst>
              <a:ext uri="{FF2B5EF4-FFF2-40B4-BE49-F238E27FC236}">
                <a16:creationId xmlns:a16="http://schemas.microsoft.com/office/drawing/2014/main" id="{EE080207-E1A4-4A41-F51E-790B67CACB8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6" b="9433"/>
          <a:stretch>
            <a:fillRect/>
          </a:stretch>
        </p:blipFill>
        <p:spPr bwMode="auto">
          <a:xfrm>
            <a:off x="5077833" y="188640"/>
            <a:ext cx="3895263" cy="180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17FB30CD-8B01-61B9-F563-257739F50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83" y="92833"/>
            <a:ext cx="6604646" cy="755650"/>
          </a:xfrm>
        </p:spPr>
        <p:txBody>
          <a:bodyPr/>
          <a:lstStyle/>
          <a:p>
            <a:pPr defTabSz="912813" eaLnBrk="1" hangingPunct="1"/>
            <a:r>
              <a:rPr lang="hr-HR" altLang="sr-Latn-RS" sz="4800" b="1" dirty="0">
                <a:solidFill>
                  <a:schemeClr val="tx2">
                    <a:lumMod val="75000"/>
                  </a:schemeClr>
                </a:solidFill>
              </a:rPr>
              <a:t>Židovstvo (= Judaizam)</a:t>
            </a:r>
            <a:endParaRPr lang="hr-HR" altLang="sr-Latn-R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43" name="Rezervirano mjesto sadržaja 2">
            <a:extLst>
              <a:ext uri="{FF2B5EF4-FFF2-40B4-BE49-F238E27FC236}">
                <a16:creationId xmlns:a16="http://schemas.microsoft.com/office/drawing/2014/main" id="{702CE188-506B-125E-4329-01DB4534E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04" y="682016"/>
            <a:ext cx="6921375" cy="6068963"/>
          </a:xfrm>
        </p:spPr>
        <p:txBody>
          <a:bodyPr/>
          <a:lstStyle/>
          <a:p>
            <a:pPr marL="0" indent="0" defTabSz="912813" eaLnBrk="1" hangingPunct="1">
              <a:buNone/>
              <a:defRPr/>
            </a:pPr>
            <a:r>
              <a:rPr lang="hr-HR" altLang="sr-Latn-RS" sz="3400" dirty="0">
                <a:latin typeface="Gabriola" panose="04040605051002020D02" pitchFamily="82" charset="0"/>
              </a:rPr>
              <a:t>= monoteistička vjera = vjeruju u jednoga svemogućega Boga kojega zovu ____________</a:t>
            </a:r>
            <a:r>
              <a:rPr lang="hr-HR" altLang="sr-Latn-RS" sz="3400" b="1" dirty="0">
                <a:latin typeface="Gabriola" panose="04040605051002020D02" pitchFamily="82" charset="0"/>
              </a:rPr>
              <a:t> </a:t>
            </a:r>
            <a:r>
              <a:rPr lang="hr-HR" altLang="sr-Latn-RS" sz="3400" dirty="0">
                <a:latin typeface="Gabriola" panose="04040605051002020D02" pitchFamily="82" charset="0"/>
              </a:rPr>
              <a:t>(Gospodin).</a:t>
            </a:r>
          </a:p>
          <a:p>
            <a:pPr marL="0" indent="0" defTabSz="912813" eaLnBrk="1" hangingPunct="1">
              <a:buNone/>
              <a:defRPr/>
            </a:pPr>
            <a:r>
              <a:rPr lang="hr-HR" altLang="sr-Latn-RS" sz="3400" dirty="0">
                <a:latin typeface="Gabriola" panose="04040605051002020D02" pitchFamily="82" charset="0"/>
              </a:rPr>
              <a:t>Vjeru je započeo __________________, a utvrdio _____________. </a:t>
            </a:r>
          </a:p>
          <a:p>
            <a:pPr marL="0" indent="0" defTabSz="912813" eaLnBrk="1" hangingPunct="1">
              <a:spcAft>
                <a:spcPts val="600"/>
              </a:spcAft>
              <a:buNone/>
              <a:defRPr/>
            </a:pPr>
            <a:r>
              <a:rPr lang="hr-HR" altLang="sr-Latn-RS" sz="3400" b="1" dirty="0">
                <a:solidFill>
                  <a:srgbClr val="FF0000"/>
                </a:solidFill>
                <a:latin typeface="Gabriola" panose="04040605051002020D02" pitchFamily="82" charset="0"/>
              </a:rPr>
              <a:t>Sveta knjiga</a:t>
            </a:r>
            <a:r>
              <a:rPr lang="hr-HR" altLang="sr-Latn-RS" sz="3400" dirty="0">
                <a:solidFill>
                  <a:srgbClr val="FF0000"/>
                </a:solidFill>
                <a:latin typeface="Gabriola" panose="04040605051002020D02" pitchFamily="82" charset="0"/>
              </a:rPr>
              <a:t>:</a:t>
            </a:r>
            <a:r>
              <a:rPr lang="hr-HR" altLang="sr-Latn-RS" sz="3400" dirty="0">
                <a:latin typeface="Gabriola" panose="04040605051002020D02" pitchFamily="82" charset="0"/>
              </a:rPr>
              <a:t> _________________ (= naš Stari Zavjet) = govori o </a:t>
            </a:r>
            <a:r>
              <a:rPr lang="hr-HR" altLang="sr-Latn-RS" sz="3400" b="1" dirty="0">
                <a:latin typeface="Gabriola" panose="04040605051002020D02" pitchFamily="82" charset="0"/>
              </a:rPr>
              <a:t>Savezu</a:t>
            </a:r>
            <a:r>
              <a:rPr lang="hr-HR" altLang="sr-Latn-RS" sz="3400" dirty="0">
                <a:latin typeface="Gabriola" panose="04040605051002020D02" pitchFamily="82" charset="0"/>
              </a:rPr>
              <a:t> Boga sa svojim izabranim ___________________ narodom. Najvažniji dio Biblije je prvih 5 ______________ = „</a:t>
            </a:r>
            <a:r>
              <a:rPr lang="hr-HR" altLang="sr-Latn-RS" sz="3400" b="1" dirty="0">
                <a:latin typeface="Gabriola" panose="04040605051002020D02" pitchFamily="82" charset="0"/>
              </a:rPr>
              <a:t>Tora</a:t>
            </a:r>
            <a:r>
              <a:rPr lang="hr-HR" altLang="sr-Latn-RS" sz="3400" dirty="0">
                <a:latin typeface="Gabriola" panose="04040605051002020D02" pitchFamily="82" charset="0"/>
              </a:rPr>
              <a:t>” = „</a:t>
            </a:r>
            <a:r>
              <a:rPr lang="hr-HR" altLang="sr-Latn-RS" sz="3400" b="1" dirty="0">
                <a:latin typeface="Gabriola" panose="04040605051002020D02" pitchFamily="82" charset="0"/>
              </a:rPr>
              <a:t>Zakon</a:t>
            </a:r>
            <a:r>
              <a:rPr lang="hr-HR" altLang="sr-Latn-RS" sz="3400" dirty="0">
                <a:latin typeface="Gabriola" panose="04040605051002020D02" pitchFamily="82" charset="0"/>
              </a:rPr>
              <a:t>” = „</a:t>
            </a:r>
            <a:r>
              <a:rPr lang="hr-HR" altLang="sr-Latn-RS" sz="3400" b="1" dirty="0">
                <a:latin typeface="Gabriola" panose="04040605051002020D02" pitchFamily="82" charset="0"/>
              </a:rPr>
              <a:t>Mojsijevo Petoknjižje</a:t>
            </a:r>
            <a:r>
              <a:rPr lang="hr-HR" altLang="sr-Latn-RS" sz="3400" dirty="0">
                <a:latin typeface="Gabriola" panose="04040605051002020D02" pitchFamily="82" charset="0"/>
              </a:rPr>
              <a:t>”.</a:t>
            </a:r>
          </a:p>
          <a:p>
            <a:pPr marL="0" indent="0" defTabSz="912813" eaLnBrk="1" hangingPunct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r-HR" altLang="sr-Latn-RS" sz="3400" dirty="0">
                <a:latin typeface="Gabriola" panose="04040605051002020D02" pitchFamily="82" charset="0"/>
              </a:rPr>
              <a:t>Sveti ________ u tjednu je _________________ (</a:t>
            </a:r>
            <a:r>
              <a:rPr lang="hr-HR" altLang="sr-Latn-RS" sz="3400" b="1" dirty="0">
                <a:latin typeface="Gabriola" panose="04040605051002020D02" pitchFamily="82" charset="0"/>
              </a:rPr>
              <a:t>šabat</a:t>
            </a:r>
            <a:r>
              <a:rPr lang="hr-HR" altLang="sr-Latn-RS" sz="3400" dirty="0">
                <a:latin typeface="Gabriola" panose="04040605051002020D02" pitchFamily="82" charset="0"/>
              </a:rPr>
              <a:t>) kada </a:t>
            </a:r>
            <a:r>
              <a:rPr lang="hr-HR" altLang="sr-Latn-RS" sz="3400" b="1" dirty="0">
                <a:latin typeface="Gabriola" panose="04040605051002020D02" pitchFamily="82" charset="0"/>
              </a:rPr>
              <a:t>rabin</a:t>
            </a:r>
            <a:r>
              <a:rPr lang="hr-HR" altLang="sr-Latn-RS" sz="3400" dirty="0">
                <a:latin typeface="Gabriola" panose="04040605051002020D02" pitchFamily="82" charset="0"/>
              </a:rPr>
              <a:t> (vjerski učitelj) predvodi zajedničku _______________________ u </a:t>
            </a:r>
            <a:r>
              <a:rPr lang="hr-HR" altLang="sr-Latn-RS" sz="3400" b="1" dirty="0">
                <a:latin typeface="Gabriola" panose="04040605051002020D02" pitchFamily="82" charset="0"/>
              </a:rPr>
              <a:t>SINAGOGI</a:t>
            </a:r>
            <a:r>
              <a:rPr lang="hr-HR" altLang="sr-Latn-RS" sz="3400" dirty="0">
                <a:latin typeface="Gabriola" panose="04040605051002020D02" pitchFamily="82" charset="0"/>
              </a:rPr>
              <a:t>. Najvažnija molitva im je „</a:t>
            </a:r>
            <a:r>
              <a:rPr lang="hr-HR" altLang="sr-Latn-RS" sz="3400" b="1" dirty="0">
                <a:latin typeface="Gabriola" panose="04040605051002020D02" pitchFamily="82" charset="0"/>
              </a:rPr>
              <a:t>Šema, Izrael</a:t>
            </a:r>
            <a:r>
              <a:rPr lang="hr-HR" altLang="sr-Latn-RS" sz="3400" dirty="0">
                <a:latin typeface="Gabriola" panose="04040605051002020D02" pitchFamily="82" charset="0"/>
              </a:rPr>
              <a:t>” („Čuj, ________________________”).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7A9A8EEE-0807-901F-3446-D91AC5BFC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608" y="6453336"/>
            <a:ext cx="984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F38326A1-59B0-04CE-7860-544FBFC554CB}"/>
              </a:ext>
            </a:extLst>
          </p:cNvPr>
          <p:cNvSpPr txBox="1"/>
          <p:nvPr/>
        </p:nvSpPr>
        <p:spPr>
          <a:xfrm>
            <a:off x="7092280" y="0"/>
            <a:ext cx="2071316" cy="72327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U</a:t>
            </a:r>
            <a:r>
              <a:rPr lang="hr-HR" sz="20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metni sljedeće riječi na crte u tekstu i prepiši sve u bilježnicu:</a:t>
            </a:r>
          </a:p>
          <a:p>
            <a:pPr algn="ctr"/>
            <a:endParaRPr lang="hr-HR" sz="20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endParaRPr lang="hr-HR" sz="20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endParaRPr lang="hr-HR" sz="20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hr-HR" sz="3000" u="sng" kern="100" dirty="0">
                <a:solidFill>
                  <a:schemeClr val="bg1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knjiga</a:t>
            </a:r>
          </a:p>
          <a:p>
            <a:pPr algn="ctr"/>
            <a:r>
              <a:rPr lang="hr-HR" sz="3000" u="sng" kern="100" dirty="0">
                <a:solidFill>
                  <a:schemeClr val="bg1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molitvu</a:t>
            </a:r>
          </a:p>
          <a:p>
            <a:pPr algn="ctr"/>
            <a:r>
              <a:rPr lang="hr-HR" sz="3000" u="sng" kern="100" dirty="0">
                <a:solidFill>
                  <a:schemeClr val="bg1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</a:p>
          <a:p>
            <a:pPr algn="ctr"/>
            <a:r>
              <a:rPr lang="hr-HR" sz="3000" u="sng" kern="100" dirty="0">
                <a:solidFill>
                  <a:schemeClr val="bg1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židovskim</a:t>
            </a:r>
          </a:p>
          <a:p>
            <a:pPr algn="ctr"/>
            <a:r>
              <a:rPr lang="hr-HR" sz="3000" u="sng" kern="100" dirty="0">
                <a:solidFill>
                  <a:schemeClr val="bg1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Izraele</a:t>
            </a:r>
          </a:p>
          <a:p>
            <a:pPr algn="ctr"/>
            <a:r>
              <a:rPr lang="hr-HR" sz="3000" u="sng" kern="100" dirty="0">
                <a:solidFill>
                  <a:schemeClr val="bg1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subota</a:t>
            </a:r>
          </a:p>
          <a:p>
            <a:pPr algn="ctr"/>
            <a:r>
              <a:rPr lang="hr-HR" sz="3000" u="sng" kern="100" dirty="0">
                <a:solidFill>
                  <a:schemeClr val="bg1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Mojsije</a:t>
            </a:r>
          </a:p>
          <a:p>
            <a:pPr algn="ctr"/>
            <a:r>
              <a:rPr lang="hr-HR" sz="3000" u="sng" kern="100" dirty="0">
                <a:solidFill>
                  <a:schemeClr val="bg1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JAHVE</a:t>
            </a:r>
          </a:p>
          <a:p>
            <a:pPr algn="ctr"/>
            <a:r>
              <a:rPr lang="hr-HR" sz="3000" u="sng" kern="100" dirty="0">
                <a:solidFill>
                  <a:schemeClr val="bg1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Abraham</a:t>
            </a:r>
          </a:p>
          <a:p>
            <a:pPr algn="ctr"/>
            <a:r>
              <a:rPr lang="hr-HR" sz="3000" u="sng" kern="100" dirty="0">
                <a:solidFill>
                  <a:schemeClr val="bg1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Biblija</a:t>
            </a:r>
          </a:p>
          <a:p>
            <a:endParaRPr lang="hr-HR" sz="2400" kern="100" dirty="0">
              <a:solidFill>
                <a:schemeClr val="bg1"/>
              </a:solidFill>
              <a:effectLst/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7" descr="http://upload.wikimedia.org/wikipedia/commons/thumb/4/49/Star_of_David.svg/220px-Star_of_David.svg.png">
            <a:extLst>
              <a:ext uri="{FF2B5EF4-FFF2-40B4-BE49-F238E27FC236}">
                <a16:creationId xmlns:a16="http://schemas.microsoft.com/office/drawing/2014/main" id="{62604B44-418D-3064-B192-19BA7566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80" y="1340768"/>
            <a:ext cx="778715" cy="89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16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10243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17FB30CD-8B01-61B9-F563-257739F50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150813"/>
            <a:ext cx="8714680" cy="755650"/>
          </a:xfrm>
        </p:spPr>
        <p:txBody>
          <a:bodyPr/>
          <a:lstStyle/>
          <a:p>
            <a:pPr defTabSz="912813" eaLnBrk="1" hangingPunct="1"/>
            <a:r>
              <a:rPr lang="hr-HR" altLang="sr-Latn-RS" sz="4800" b="1" dirty="0"/>
              <a:t>Židovstvo (= Judaizam)</a:t>
            </a:r>
            <a:endParaRPr lang="hr-HR" altLang="sr-Latn-RS" sz="4800" dirty="0"/>
          </a:p>
        </p:txBody>
      </p:sp>
      <p:sp>
        <p:nvSpPr>
          <p:cNvPr id="10243" name="Rezervirano mjesto sadržaja 2">
            <a:extLst>
              <a:ext uri="{FF2B5EF4-FFF2-40B4-BE49-F238E27FC236}">
                <a16:creationId xmlns:a16="http://schemas.microsoft.com/office/drawing/2014/main" id="{702CE188-506B-125E-4329-01DB4534E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56" y="960437"/>
            <a:ext cx="8810625" cy="5746750"/>
          </a:xfrm>
        </p:spPr>
        <p:txBody>
          <a:bodyPr/>
          <a:lstStyle/>
          <a:p>
            <a:pPr marL="0" indent="0" defTabSz="912813" eaLnBrk="1" hangingPunct="1">
              <a:buNone/>
              <a:defRPr/>
            </a:pPr>
            <a:r>
              <a:rPr lang="hr-HR" altLang="sr-Latn-RS" sz="2800" dirty="0"/>
              <a:t>= monoteistička vjera = vjeruju u </a:t>
            </a:r>
            <a:r>
              <a:rPr lang="hr-HR" altLang="sr-Latn-RS" sz="2800" u="sng" dirty="0"/>
              <a:t>jednoga</a:t>
            </a:r>
            <a:r>
              <a:rPr lang="hr-HR" altLang="sr-Latn-RS" sz="2800" dirty="0"/>
              <a:t> svemogućega Boga kojega zovu </a:t>
            </a:r>
            <a:r>
              <a:rPr lang="hr-HR" altLang="sr-Latn-RS" sz="2800" b="1" dirty="0"/>
              <a:t>JAHVE </a:t>
            </a:r>
            <a:r>
              <a:rPr lang="hr-HR" altLang="sr-Latn-RS" sz="2800" dirty="0"/>
              <a:t>(Gospodin)</a:t>
            </a:r>
            <a:r>
              <a:rPr lang="hr-HR" altLang="sr-Latn-RS" sz="2800" dirty="0">
                <a:latin typeface="Arial" panose="020B0604020202020204" pitchFamily="34" charset="0"/>
              </a:rPr>
              <a:t>.</a:t>
            </a:r>
          </a:p>
          <a:p>
            <a:pPr marL="0" indent="0" defTabSz="912813" eaLnBrk="1" hangingPunct="1">
              <a:buNone/>
              <a:defRPr/>
            </a:pPr>
            <a:r>
              <a:rPr lang="hr-HR" altLang="sr-Latn-RS" sz="2800" dirty="0"/>
              <a:t>Vjeru je započeo </a:t>
            </a:r>
            <a:r>
              <a:rPr lang="hr-HR" altLang="sr-Latn-RS" sz="2800" b="1" dirty="0"/>
              <a:t>Abraham</a:t>
            </a:r>
            <a:r>
              <a:rPr lang="hr-HR" altLang="sr-Latn-RS" sz="2800" dirty="0"/>
              <a:t>, a utvrdio </a:t>
            </a:r>
            <a:r>
              <a:rPr lang="hr-HR" altLang="sr-Latn-RS" sz="2800" b="1" dirty="0"/>
              <a:t>Mojsije</a:t>
            </a:r>
            <a:r>
              <a:rPr lang="hr-HR" altLang="sr-Latn-RS" sz="2800" dirty="0"/>
              <a:t>. </a:t>
            </a:r>
          </a:p>
          <a:p>
            <a:pPr marL="0" indent="0" defTabSz="912813" eaLnBrk="1" hangingPunct="1">
              <a:spcAft>
                <a:spcPts val="600"/>
              </a:spcAft>
              <a:buNone/>
              <a:defRPr/>
            </a:pPr>
            <a:r>
              <a:rPr lang="hr-HR" altLang="sr-Latn-RS" sz="2800" b="1" u="sng" dirty="0">
                <a:solidFill>
                  <a:srgbClr val="FF0000"/>
                </a:solidFill>
              </a:rPr>
              <a:t>Sveta knjiga</a:t>
            </a:r>
            <a:r>
              <a:rPr lang="hr-HR" altLang="sr-Latn-RS" sz="2800" dirty="0">
                <a:solidFill>
                  <a:srgbClr val="FF0000"/>
                </a:solidFill>
              </a:rPr>
              <a:t>:</a:t>
            </a:r>
            <a:r>
              <a:rPr lang="hr-HR" altLang="sr-Latn-RS" sz="2800" dirty="0"/>
              <a:t> </a:t>
            </a:r>
            <a:r>
              <a:rPr lang="hr-HR" altLang="sr-Latn-RS" sz="2800" b="1" dirty="0">
                <a:solidFill>
                  <a:srgbClr val="FF0000"/>
                </a:solidFill>
              </a:rPr>
              <a:t>Biblija</a:t>
            </a:r>
            <a:r>
              <a:rPr lang="hr-HR" altLang="sr-Latn-RS" sz="2800" dirty="0">
                <a:solidFill>
                  <a:srgbClr val="FF0000"/>
                </a:solidFill>
              </a:rPr>
              <a:t> </a:t>
            </a:r>
            <a:r>
              <a:rPr lang="hr-HR" altLang="sr-Latn-RS" sz="2800" dirty="0"/>
              <a:t>(= naš Stari Zavjet)</a:t>
            </a:r>
            <a:r>
              <a:rPr lang="hr-HR" altLang="sr-Latn-R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altLang="sr-Latn-RS" sz="2800" dirty="0"/>
              <a:t>= govori o </a:t>
            </a:r>
            <a:r>
              <a:rPr lang="hr-HR" altLang="sr-Latn-RS" sz="2800" b="1" dirty="0"/>
              <a:t>Savezu</a:t>
            </a:r>
            <a:r>
              <a:rPr lang="hr-HR" altLang="sr-Latn-RS" sz="2800" dirty="0"/>
              <a:t> Boga sa svojim izabranim židovskim narodom. Najvažniji dio Biblije je prvih 5 knjiga = „</a:t>
            </a:r>
            <a:r>
              <a:rPr lang="hr-HR" altLang="sr-Latn-RS" sz="2800" b="1" dirty="0"/>
              <a:t>Tora</a:t>
            </a:r>
            <a:r>
              <a:rPr lang="hr-HR" altLang="sr-Latn-RS" sz="2800" dirty="0"/>
              <a:t>” = „</a:t>
            </a:r>
            <a:r>
              <a:rPr lang="hr-HR" altLang="sr-Latn-RS" sz="2800" b="1" dirty="0"/>
              <a:t>Zakon</a:t>
            </a:r>
            <a:r>
              <a:rPr lang="hr-HR" altLang="sr-Latn-RS" sz="2800" dirty="0"/>
              <a:t>” = „</a:t>
            </a:r>
            <a:r>
              <a:rPr lang="hr-HR" altLang="sr-Latn-RS" sz="2800" b="1" dirty="0"/>
              <a:t>Mojsijevo petoknjižje</a:t>
            </a:r>
            <a:r>
              <a:rPr lang="hr-HR" altLang="sr-Latn-RS" sz="2800" dirty="0"/>
              <a:t>”.</a:t>
            </a:r>
            <a:endParaRPr lang="hr-HR" altLang="sr-Latn-RS" sz="2800" dirty="0">
              <a:latin typeface="Arial" panose="020B0604020202020204" pitchFamily="34" charset="0"/>
            </a:endParaRPr>
          </a:p>
          <a:p>
            <a:pPr marL="0" indent="0" defTabSz="912813" eaLnBrk="1" hangingPunct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r-HR" altLang="sr-Latn-RS" sz="2800" dirty="0"/>
              <a:t>Sveti dan u tjednu je subota (</a:t>
            </a:r>
            <a:r>
              <a:rPr lang="hr-HR" altLang="sr-Latn-RS" sz="2800" b="1" dirty="0"/>
              <a:t>šabat</a:t>
            </a:r>
            <a:r>
              <a:rPr lang="hr-HR" altLang="sr-Latn-RS" sz="2800" dirty="0"/>
              <a:t>) kada </a:t>
            </a:r>
            <a:r>
              <a:rPr lang="hr-HR" altLang="sr-Latn-RS" sz="2800" b="1" dirty="0"/>
              <a:t>rabin</a:t>
            </a:r>
            <a:r>
              <a:rPr lang="hr-HR" altLang="sr-Latn-RS" sz="2800" dirty="0"/>
              <a:t> (vjerski učitelj) predvodi zajedničku molitvu u </a:t>
            </a:r>
            <a:r>
              <a:rPr lang="hr-HR" altLang="sr-Latn-RS" sz="2800" b="1" dirty="0"/>
              <a:t>SINAGOGI</a:t>
            </a:r>
            <a:r>
              <a:rPr lang="hr-HR" altLang="sr-Latn-RS" sz="2800" dirty="0"/>
              <a:t>.</a:t>
            </a:r>
          </a:p>
          <a:p>
            <a:pPr marL="0" indent="0" defTabSz="912813" eaLnBrk="1" hangingPunct="1">
              <a:buFont typeface="Arial" panose="020B0604020202020204" pitchFamily="34" charset="0"/>
              <a:buNone/>
              <a:defRPr/>
            </a:pPr>
            <a:r>
              <a:rPr lang="hr-HR" altLang="sr-Latn-RS" sz="2800" dirty="0"/>
              <a:t>Najvažnija molitva im je „</a:t>
            </a:r>
            <a:r>
              <a:rPr lang="hr-HR" altLang="sr-Latn-RS" sz="2800" b="1" dirty="0"/>
              <a:t>Šema, Izrael</a:t>
            </a:r>
            <a:r>
              <a:rPr lang="hr-HR" altLang="sr-Latn-RS" sz="2800" dirty="0"/>
              <a:t>” („Čuj, Izraele”).</a:t>
            </a:r>
          </a:p>
        </p:txBody>
      </p:sp>
      <p:pic>
        <p:nvPicPr>
          <p:cNvPr id="32" name="Picture 7" descr="http://upload.wikimedia.org/wikipedia/commons/thumb/4/49/Star_of_David.svg/220px-Star_of_David.svg.png">
            <a:extLst>
              <a:ext uri="{FF2B5EF4-FFF2-40B4-BE49-F238E27FC236}">
                <a16:creationId xmlns:a16="http://schemas.microsoft.com/office/drawing/2014/main" id="{62604B44-418D-3064-B192-19BA7566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28" y="71437"/>
            <a:ext cx="742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Rezervirano mjesto sadržaja 3">
            <a:extLst>
              <a:ext uri="{FF2B5EF4-FFF2-40B4-BE49-F238E27FC236}">
                <a16:creationId xmlns:a16="http://schemas.microsoft.com/office/drawing/2014/main" id="{AD017893-F6AA-29C0-A640-05817D1929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8" y="620713"/>
            <a:ext cx="9217025" cy="6380162"/>
          </a:xfrm>
        </p:spPr>
      </p:pic>
      <p:sp>
        <p:nvSpPr>
          <p:cNvPr id="12291" name="TekstniOkvir 1">
            <a:extLst>
              <a:ext uri="{FF2B5EF4-FFF2-40B4-BE49-F238E27FC236}">
                <a16:creationId xmlns:a16="http://schemas.microsoft.com/office/drawing/2014/main" id="{3460B591-C942-1C77-E5F8-4491786FA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09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hr-HR" altLang="sr-Latn-RS" sz="2400">
                <a:solidFill>
                  <a:schemeClr val="bg1"/>
                </a:solidFill>
              </a:rPr>
              <a:t>Ovako je mogao izgledati židovski hram u Jeruzalemu u Isusovo vrijeme:</a:t>
            </a:r>
          </a:p>
        </p:txBody>
      </p:sp>
      <p:pic>
        <p:nvPicPr>
          <p:cNvPr id="2" name="Picture 7" descr="http://upload.wikimedia.org/wikipedia/commons/thumb/4/49/Star_of_David.svg/220px-Star_of_David.svg.png">
            <a:extLst>
              <a:ext uri="{FF2B5EF4-FFF2-40B4-BE49-F238E27FC236}">
                <a16:creationId xmlns:a16="http://schemas.microsoft.com/office/drawing/2014/main" id="{5FB8E0A6-B979-4D63-309B-EA6CB8958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137307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0FD3C06A-7176-855A-4F41-8CA2432FA375}"/>
              </a:ext>
            </a:extLst>
          </p:cNvPr>
          <p:cNvSpPr/>
          <p:nvPr/>
        </p:nvSpPr>
        <p:spPr>
          <a:xfrm>
            <a:off x="7236296" y="908720"/>
            <a:ext cx="1907704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5" descr="http://4.bp.blogspot.com/-5pm9FTqpy6s/TzZG44J1GuI/AAAAAAAAAJw/qLccNDt5OrE/s1600/Menora.svg.png">
            <a:extLst>
              <a:ext uri="{FF2B5EF4-FFF2-40B4-BE49-F238E27FC236}">
                <a16:creationId xmlns:a16="http://schemas.microsoft.com/office/drawing/2014/main" id="{2194BDA6-DA44-F84B-89B1-625F49811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457" y="1008743"/>
            <a:ext cx="1549791" cy="13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is fotografije nije dostupan.">
            <a:extLst>
              <a:ext uri="{FF2B5EF4-FFF2-40B4-BE49-F238E27FC236}">
                <a16:creationId xmlns:a16="http://schemas.microsoft.com/office/drawing/2014/main" id="{5780DB5E-4CBE-C1A2-B726-6997F935D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36350"/>
          <a:stretch/>
        </p:blipFill>
        <p:spPr bwMode="auto">
          <a:xfrm>
            <a:off x="0" y="2564904"/>
            <a:ext cx="9292545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is fotografije nije dostupan.">
            <a:extLst>
              <a:ext uri="{FF2B5EF4-FFF2-40B4-BE49-F238E27FC236}">
                <a16:creationId xmlns:a16="http://schemas.microsoft.com/office/drawing/2014/main" id="{8EB2CE23-E7B0-8D44-5F23-CF754E896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45954" r="-1187" b="7804"/>
          <a:stretch/>
        </p:blipFill>
        <p:spPr bwMode="auto">
          <a:xfrm>
            <a:off x="-4754" y="-35628"/>
            <a:ext cx="934328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40F6988-400F-61D2-647C-E9F68A20B44B}"/>
              </a:ext>
            </a:extLst>
          </p:cNvPr>
          <p:cNvSpPr txBox="1"/>
          <p:nvPr/>
        </p:nvSpPr>
        <p:spPr>
          <a:xfrm>
            <a:off x="6660232" y="4111287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400" dirty="0">
                <a:solidFill>
                  <a:schemeClr val="bg1"/>
                </a:solidFill>
              </a:rPr>
              <a:t>Židovsko groblje u Varaždinu</a:t>
            </a:r>
          </a:p>
        </p:txBody>
      </p:sp>
    </p:spTree>
    <p:extLst>
      <p:ext uri="{BB962C8B-B14F-4D97-AF65-F5344CB8AC3E}">
        <p14:creationId xmlns:p14="http://schemas.microsoft.com/office/powerpoint/2010/main" val="286521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a današnji dan prije 160 godina posvećena Varaždinska sinagoga">
            <a:extLst>
              <a:ext uri="{FF2B5EF4-FFF2-40B4-BE49-F238E27FC236}">
                <a16:creationId xmlns:a16="http://schemas.microsoft.com/office/drawing/2014/main" id="{4641D66B-FC6B-8F9F-461C-30CEA38CB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0"/>
            <a:ext cx="5899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852331EB-50FA-C38B-4F4B-DB8CD46B1FEC}"/>
              </a:ext>
            </a:extLst>
          </p:cNvPr>
          <p:cNvSpPr txBox="1"/>
          <p:nvPr/>
        </p:nvSpPr>
        <p:spPr>
          <a:xfrm>
            <a:off x="251520" y="8367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Što je ovo?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4AEB73ED-7D87-56E0-B034-5A0F71C5C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88913"/>
            <a:ext cx="457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HR" altLang="sr-Latn-RS" sz="3200"/>
              <a:t>DZ+: o staroj varaždinskoj sinagogi i Židovima u Varaždinu</a:t>
            </a:r>
          </a:p>
        </p:txBody>
      </p:sp>
      <p:pic>
        <p:nvPicPr>
          <p:cNvPr id="3" name="Picture 4" descr="Na današnji dan prije 160 godina posvećena Varaždinska sinagoga">
            <a:extLst>
              <a:ext uri="{FF2B5EF4-FFF2-40B4-BE49-F238E27FC236}">
                <a16:creationId xmlns:a16="http://schemas.microsoft.com/office/drawing/2014/main" id="{757CCA88-17AC-826F-F78F-AABAEFCA8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459432"/>
            <a:ext cx="6965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9643FAB6-ADC1-7990-749E-93BD649C2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0"/>
            <a:ext cx="434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BE95906B-E8A7-3A61-6228-FEC75D004A8D}"/>
              </a:ext>
            </a:extLst>
          </p:cNvPr>
          <p:cNvSpPr txBox="1"/>
          <p:nvPr/>
        </p:nvSpPr>
        <p:spPr>
          <a:xfrm>
            <a:off x="251520" y="26064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solidFill>
                  <a:schemeClr val="bg1"/>
                </a:solidFill>
              </a:rPr>
              <a:t>Varaždinska sinagoga iznutra (nekada):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492</Words>
  <Application>Microsoft Office PowerPoint</Application>
  <PresentationFormat>Prikaz na zaslonu (4:3)</PresentationFormat>
  <Paragraphs>66</Paragraphs>
  <Slides>12</Slides>
  <Notes>7</Notes>
  <HiddenSlides>3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Gabriola</vt:lpstr>
      <vt:lpstr>Tema sustava Office</vt:lpstr>
      <vt:lpstr>PowerPoint prezentacija</vt:lpstr>
      <vt:lpstr>Židovstvo</vt:lpstr>
      <vt:lpstr>Židovstvo (= Judaizam)</vt:lpstr>
      <vt:lpstr>Židovstvo (= Judaizam)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Židovstvo (ili Judaizam)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Židovstvo</dc:title>
  <dc:creator>H</dc:creator>
  <cp:lastModifiedBy>Krešimir Hublin</cp:lastModifiedBy>
  <cp:revision>57</cp:revision>
  <dcterms:created xsi:type="dcterms:W3CDTF">2011-09-30T08:19:09Z</dcterms:created>
  <dcterms:modified xsi:type="dcterms:W3CDTF">2023-11-19T16:11:41Z</dcterms:modified>
</cp:coreProperties>
</file>