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90" r:id="rId3"/>
    <p:sldId id="280" r:id="rId4"/>
    <p:sldId id="289" r:id="rId5"/>
    <p:sldId id="282" r:id="rId6"/>
    <p:sldId id="300" r:id="rId7"/>
    <p:sldId id="288" r:id="rId8"/>
    <p:sldId id="276" r:id="rId9"/>
    <p:sldId id="277" r:id="rId10"/>
    <p:sldId id="284" r:id="rId11"/>
    <p:sldId id="285" r:id="rId12"/>
    <p:sldId id="261" r:id="rId13"/>
    <p:sldId id="260" r:id="rId14"/>
    <p:sldId id="256" r:id="rId15"/>
    <p:sldId id="294" r:id="rId16"/>
    <p:sldId id="295" r:id="rId17"/>
    <p:sldId id="296" r:id="rId18"/>
    <p:sldId id="297" r:id="rId19"/>
    <p:sldId id="298" r:id="rId20"/>
    <p:sldId id="299" r:id="rId21"/>
    <p:sldId id="292" r:id="rId22"/>
    <p:sldId id="293" r:id="rId23"/>
    <p:sldId id="278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9D8A45"/>
    <a:srgbClr val="00B0F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72" autoAdjust="0"/>
    <p:restoredTop sz="90929"/>
  </p:normalViewPr>
  <p:slideViewPr>
    <p:cSldViewPr>
      <p:cViewPr varScale="1">
        <p:scale>
          <a:sx n="88" d="100"/>
          <a:sy n="88" d="100"/>
        </p:scale>
        <p:origin x="7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823B09D-919A-7777-0694-5E3B822233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A4145AA-E54C-1D59-6386-4F0BA4FE3C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8EA7F02-2C9D-4574-B194-0C6FEDD10B52}" type="datetimeFigureOut">
              <a:rPr lang="hr-HR"/>
              <a:pPr>
                <a:defRPr/>
              </a:pPr>
              <a:t>22.2.2024.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CB6A867E-DA53-CC5C-7DDA-1136A01A0E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C198778E-4CC4-A461-33C3-3FB258406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F231E8E-E1BC-4C70-3D0D-643F1DE9B4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600EAE7-BE02-A1D1-50FA-E84277C9C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77CA79-FF2D-44A3-9DE9-4F5B8DD9CD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slike slajda 1">
            <a:extLst>
              <a:ext uri="{FF2B5EF4-FFF2-40B4-BE49-F238E27FC236}">
                <a16:creationId xmlns:a16="http://schemas.microsoft.com/office/drawing/2014/main" id="{CFC9AD5C-3636-6E62-81A9-EA4D935692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zervirano mjesto bilježaka 2">
            <a:extLst>
              <a:ext uri="{FF2B5EF4-FFF2-40B4-BE49-F238E27FC236}">
                <a16:creationId xmlns:a16="http://schemas.microsoft.com/office/drawing/2014/main" id="{7E59E517-F285-2F81-6E95-13758E253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U= udžbenik</a:t>
            </a:r>
          </a:p>
        </p:txBody>
      </p:sp>
      <p:sp>
        <p:nvSpPr>
          <p:cNvPr id="8196" name="Rezervirano mjesto broja slajda 3">
            <a:extLst>
              <a:ext uri="{FF2B5EF4-FFF2-40B4-BE49-F238E27FC236}">
                <a16:creationId xmlns:a16="http://schemas.microsoft.com/office/drawing/2014/main" id="{BFF3B2A2-659A-FB62-0309-0D474336C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E9BDC1-7871-431B-A60D-2E4CBDD15951}" type="slidenum">
              <a:rPr lang="hr-HR" altLang="sr-Latn-R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zervirano mjesto slike slajda 1">
            <a:extLst>
              <a:ext uri="{FF2B5EF4-FFF2-40B4-BE49-F238E27FC236}">
                <a16:creationId xmlns:a16="http://schemas.microsoft.com/office/drawing/2014/main" id="{7E463257-DB70-404C-7AFE-B0DB16AFC9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zervirano mjesto bilježaka 2">
            <a:extLst>
              <a:ext uri="{FF2B5EF4-FFF2-40B4-BE49-F238E27FC236}">
                <a16:creationId xmlns:a16="http://schemas.microsoft.com/office/drawing/2014/main" id="{E61DAC97-1077-B6A7-4B37-8A4ECCFC8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možda: da najprije riješe o mudrim izrekama… a kasnije da pročitaju jeste li znali pa onda riješiti rb49(5)… itd…</a:t>
            </a:r>
          </a:p>
        </p:txBody>
      </p:sp>
      <p:sp>
        <p:nvSpPr>
          <p:cNvPr id="33796" name="Rezervirano mjesto broja slajda 3">
            <a:extLst>
              <a:ext uri="{FF2B5EF4-FFF2-40B4-BE49-F238E27FC236}">
                <a16:creationId xmlns:a16="http://schemas.microsoft.com/office/drawing/2014/main" id="{650D1FBF-FD25-F90F-8353-E748529FE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E4F3AB-5271-4CFC-83EC-C5C1CA0A25C4}" type="slidenum">
              <a:rPr lang="hr-HR" altLang="sr-Latn-R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zervirano mjesto slike slajda 1">
            <a:extLst>
              <a:ext uri="{FF2B5EF4-FFF2-40B4-BE49-F238E27FC236}">
                <a16:creationId xmlns:a16="http://schemas.microsoft.com/office/drawing/2014/main" id="{97B21870-EA08-BC12-BD8E-0D3E77AE54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zervirano mjesto bilježaka 2">
            <a:extLst>
              <a:ext uri="{FF2B5EF4-FFF2-40B4-BE49-F238E27FC236}">
                <a16:creationId xmlns:a16="http://schemas.microsoft.com/office/drawing/2014/main" id="{F12BF978-D399-BE5F-0BBD-464C08057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možda: da najprije riješe o mudrim izrekama… a kasnije da pročitaju jeste li znali pa onda riješiti rb49(5)… itd…</a:t>
            </a:r>
          </a:p>
        </p:txBody>
      </p:sp>
      <p:sp>
        <p:nvSpPr>
          <p:cNvPr id="37892" name="Rezervirano mjesto broja slajda 3">
            <a:extLst>
              <a:ext uri="{FF2B5EF4-FFF2-40B4-BE49-F238E27FC236}">
                <a16:creationId xmlns:a16="http://schemas.microsoft.com/office/drawing/2014/main" id="{8764CFFD-67CA-5127-3122-9223655A4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B7978B-A6A4-4477-AF80-4264B64ACD1A}" type="slidenum">
              <a:rPr lang="hr-HR" altLang="sr-Latn-R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like slajda 1">
            <a:extLst>
              <a:ext uri="{FF2B5EF4-FFF2-40B4-BE49-F238E27FC236}">
                <a16:creationId xmlns:a16="http://schemas.microsoft.com/office/drawing/2014/main" id="{1DD4D49A-1643-F22F-F15A-3B834099FD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zervirano mjesto bilježaka 2">
            <a:extLst>
              <a:ext uri="{FF2B5EF4-FFF2-40B4-BE49-F238E27FC236}">
                <a16:creationId xmlns:a16="http://schemas.microsoft.com/office/drawing/2014/main" id="{CDDCAD45-542F-E4CF-D7F8-E7A9EEF027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11268" name="Rezervirano mjesto broja slajda 3">
            <a:extLst>
              <a:ext uri="{FF2B5EF4-FFF2-40B4-BE49-F238E27FC236}">
                <a16:creationId xmlns:a16="http://schemas.microsoft.com/office/drawing/2014/main" id="{9434AE65-A2B9-C720-899D-FFAA04E58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6BCC18-DD48-404F-8F7F-8E464BC0C011}" type="slidenum">
              <a:rPr lang="hr-HR" altLang="sr-Latn-R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like slajda 1">
            <a:extLst>
              <a:ext uri="{FF2B5EF4-FFF2-40B4-BE49-F238E27FC236}">
                <a16:creationId xmlns:a16="http://schemas.microsoft.com/office/drawing/2014/main" id="{DCB84E84-FE2D-C655-F8B3-4549A236D2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zervirano mjesto bilježaka 2">
            <a:extLst>
              <a:ext uri="{FF2B5EF4-FFF2-40B4-BE49-F238E27FC236}">
                <a16:creationId xmlns:a16="http://schemas.microsoft.com/office/drawing/2014/main" id="{23C00787-58BA-9A63-2EA3-8B299F5BE5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tu stavti najprije sliku da pred kralja idu dvije žene, a ova slika kasnije da se pojavi… Dodati sliku o Kraljici od Sabe…</a:t>
            </a:r>
          </a:p>
        </p:txBody>
      </p:sp>
      <p:sp>
        <p:nvSpPr>
          <p:cNvPr id="19460" name="Rezervirano mjesto broja slajda 3">
            <a:extLst>
              <a:ext uri="{FF2B5EF4-FFF2-40B4-BE49-F238E27FC236}">
                <a16:creationId xmlns:a16="http://schemas.microsoft.com/office/drawing/2014/main" id="{CFEF0004-0685-8111-8DE1-8892F538F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F2599-9B25-4188-8552-F17C17742A56}" type="slidenum">
              <a:rPr lang="hr-HR" altLang="sr-Latn-R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slike slajda 1">
            <a:extLst>
              <a:ext uri="{FF2B5EF4-FFF2-40B4-BE49-F238E27FC236}">
                <a16:creationId xmlns:a16="http://schemas.microsoft.com/office/drawing/2014/main" id="{18EBA6A1-EC25-9BFC-6056-5549CA4BA2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zervirano mjesto bilježaka 2">
            <a:extLst>
              <a:ext uri="{FF2B5EF4-FFF2-40B4-BE49-F238E27FC236}">
                <a16:creationId xmlns:a16="http://schemas.microsoft.com/office/drawing/2014/main" id="{B414626D-0707-D4CB-A0AD-537FB01522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možda: da najprije riješe o mudrim izrekama… a kasnije da pročitaju jeste li znali pa onda riješiti rb49(5)… itd…</a:t>
            </a:r>
          </a:p>
        </p:txBody>
      </p:sp>
      <p:sp>
        <p:nvSpPr>
          <p:cNvPr id="21508" name="Rezervirano mjesto broja slajda 3">
            <a:extLst>
              <a:ext uri="{FF2B5EF4-FFF2-40B4-BE49-F238E27FC236}">
                <a16:creationId xmlns:a16="http://schemas.microsoft.com/office/drawing/2014/main" id="{A21E05AF-FBF3-04CF-2D72-B1CA83B4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7B6B60-8AE2-41DA-A016-86C2CB53C5D1}" type="slidenum">
              <a:rPr lang="hr-HR" altLang="sr-Latn-R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slike slajda 1">
            <a:extLst>
              <a:ext uri="{FF2B5EF4-FFF2-40B4-BE49-F238E27FC236}">
                <a16:creationId xmlns:a16="http://schemas.microsoft.com/office/drawing/2014/main" id="{F44F1CCC-AEF8-C4C3-4232-6B0B507B46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zervirano mjesto bilježaka 2">
            <a:extLst>
              <a:ext uri="{FF2B5EF4-FFF2-40B4-BE49-F238E27FC236}">
                <a16:creationId xmlns:a16="http://schemas.microsoft.com/office/drawing/2014/main" id="{B276C653-DD1C-6574-4C0F-211A27AC1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možda: da najprije riješe o mudrim izrekama… a kasnije da pročitaju jeste li znali pa onda riješiti rb49(5)… itd…</a:t>
            </a:r>
          </a:p>
        </p:txBody>
      </p:sp>
      <p:sp>
        <p:nvSpPr>
          <p:cNvPr id="23556" name="Rezervirano mjesto broja slajda 3">
            <a:extLst>
              <a:ext uri="{FF2B5EF4-FFF2-40B4-BE49-F238E27FC236}">
                <a16:creationId xmlns:a16="http://schemas.microsoft.com/office/drawing/2014/main" id="{3C572DFD-8CF4-48B3-CAB9-B9E35E1BB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36921D-47F9-442A-8C0D-ABC35C9BE187}" type="slidenum">
              <a:rPr lang="hr-HR" altLang="sr-Latn-R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slike slajda 1">
            <a:extLst>
              <a:ext uri="{FF2B5EF4-FFF2-40B4-BE49-F238E27FC236}">
                <a16:creationId xmlns:a16="http://schemas.microsoft.com/office/drawing/2014/main" id="{1190FA21-5AC4-6180-EAA1-ECCB1AFCF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zervirano mjesto bilježaka 2">
            <a:extLst>
              <a:ext uri="{FF2B5EF4-FFF2-40B4-BE49-F238E27FC236}">
                <a16:creationId xmlns:a16="http://schemas.microsoft.com/office/drawing/2014/main" id="{07CA0C46-07A9-F2E6-3420-8F92AD5B61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možda: da najprije riješe o mudrim izrekama… a kasnije da pročitaju jeste li znali pa onda riješiti rb49(5)… itd…</a:t>
            </a:r>
          </a:p>
        </p:txBody>
      </p:sp>
      <p:sp>
        <p:nvSpPr>
          <p:cNvPr id="25604" name="Rezervirano mjesto broja slajda 3">
            <a:extLst>
              <a:ext uri="{FF2B5EF4-FFF2-40B4-BE49-F238E27FC236}">
                <a16:creationId xmlns:a16="http://schemas.microsoft.com/office/drawing/2014/main" id="{A05C617E-1DEA-A829-79CF-5BF7A8B73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51FFA-0490-44F2-B3E6-03DBABF1B564}" type="slidenum">
              <a:rPr lang="hr-HR" altLang="sr-Latn-R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zervirano mjesto slike slajda 1">
            <a:extLst>
              <a:ext uri="{FF2B5EF4-FFF2-40B4-BE49-F238E27FC236}">
                <a16:creationId xmlns:a16="http://schemas.microsoft.com/office/drawing/2014/main" id="{CE8F8CAB-1039-1730-DBD5-8412BAE32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zervirano mjesto bilježaka 2">
            <a:extLst>
              <a:ext uri="{FF2B5EF4-FFF2-40B4-BE49-F238E27FC236}">
                <a16:creationId xmlns:a16="http://schemas.microsoft.com/office/drawing/2014/main" id="{F6F125B0-7597-3EB0-4333-224D5B283F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možda: da najprije riješe o mudrim izrekama… a kasnije da pročitaju jeste li znali pa onda riješiti rb49(5)… itd…</a:t>
            </a:r>
          </a:p>
        </p:txBody>
      </p:sp>
      <p:sp>
        <p:nvSpPr>
          <p:cNvPr id="27652" name="Rezervirano mjesto broja slajda 3">
            <a:extLst>
              <a:ext uri="{FF2B5EF4-FFF2-40B4-BE49-F238E27FC236}">
                <a16:creationId xmlns:a16="http://schemas.microsoft.com/office/drawing/2014/main" id="{91D888F2-AA7F-B1DB-8CB6-A51732671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50D479-B801-4D85-9F1B-214074CD7713}" type="slidenum">
              <a:rPr lang="hr-HR" altLang="sr-Latn-R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zervirano mjesto slike slajda 1">
            <a:extLst>
              <a:ext uri="{FF2B5EF4-FFF2-40B4-BE49-F238E27FC236}">
                <a16:creationId xmlns:a16="http://schemas.microsoft.com/office/drawing/2014/main" id="{05E3A8B7-F715-DF9B-EBB6-0842819E70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zervirano mjesto bilježaka 2">
            <a:extLst>
              <a:ext uri="{FF2B5EF4-FFF2-40B4-BE49-F238E27FC236}">
                <a16:creationId xmlns:a16="http://schemas.microsoft.com/office/drawing/2014/main" id="{463A910C-00C7-7C1F-C48E-279229E971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možda: da najprije riješe o mudrim izrekama… a kasnije da pročitaju jeste li znali pa onda riješiti rb49(5)… itd…</a:t>
            </a:r>
          </a:p>
        </p:txBody>
      </p:sp>
      <p:sp>
        <p:nvSpPr>
          <p:cNvPr id="29700" name="Rezervirano mjesto broja slajda 3">
            <a:extLst>
              <a:ext uri="{FF2B5EF4-FFF2-40B4-BE49-F238E27FC236}">
                <a16:creationId xmlns:a16="http://schemas.microsoft.com/office/drawing/2014/main" id="{9046BD18-BB37-BA3F-1F3B-568E62FEB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4715B8-35E5-47A2-9C21-ADEB9270AAEE}" type="slidenum">
              <a:rPr lang="hr-HR" altLang="sr-Latn-R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zervirano mjesto slike slajda 1">
            <a:extLst>
              <a:ext uri="{FF2B5EF4-FFF2-40B4-BE49-F238E27FC236}">
                <a16:creationId xmlns:a16="http://schemas.microsoft.com/office/drawing/2014/main" id="{576F817F-F97D-3F83-A5BB-BD2EF91334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zervirano mjesto bilježaka 2">
            <a:extLst>
              <a:ext uri="{FF2B5EF4-FFF2-40B4-BE49-F238E27FC236}">
                <a16:creationId xmlns:a16="http://schemas.microsoft.com/office/drawing/2014/main" id="{A2652AC3-4277-501E-B324-EF04A7CC2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možda: da najprije riješe o mudrim izrekama… a kasnije da pročitaju jeste li znali pa onda riješiti rb49(5)… itd…</a:t>
            </a:r>
          </a:p>
        </p:txBody>
      </p:sp>
      <p:sp>
        <p:nvSpPr>
          <p:cNvPr id="31748" name="Rezervirano mjesto broja slajda 3">
            <a:extLst>
              <a:ext uri="{FF2B5EF4-FFF2-40B4-BE49-F238E27FC236}">
                <a16:creationId xmlns:a16="http://schemas.microsoft.com/office/drawing/2014/main" id="{EF8AC0DF-AA1B-5939-A9D2-85B9729F0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4A0226-216B-4533-8E6F-41EE784373E2}" type="slidenum">
              <a:rPr lang="hr-HR" altLang="sr-Latn-R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4D6841-1155-5690-3CF2-F843E365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2C7608-58AA-916D-F515-19BF0442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BE2770-3CEC-1901-808E-071D6596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AE1D-79BB-44B0-BC68-4493ACE4D6D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72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17C91B-11ED-499F-CCD7-E1CB2699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7C2B0A-FCC1-DA4F-0609-955F3469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4B9767-3353-52E6-DDF1-2CC04C14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E4B9-538B-47B4-AC5B-34E6C375329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9285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F802E3-E3B4-5585-82A1-E9DBF634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A850A2-3358-76FD-7E65-841E0C94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4EA196-DAC6-4CC8-87E8-7F274E2B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8333-9F1C-4B17-90C0-E7F3FAFC479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4874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072720-8344-BF5F-8451-B94FFB8B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0D5572-9789-40F9-D007-C2C7A0F4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110417-7FB3-FC74-C1B8-4D65E33B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A13E-ABDC-4BB3-B2F2-A39F3C8625F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752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E8F96C-9D47-8A72-58CD-FA419CF4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4C9B30-8D5D-5B70-178F-4D58389A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240B2B-4604-7E77-B1B6-828882AC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6F33-5D45-4B7D-85A6-D252AFFDEEF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263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2C687A-FF7C-295A-0D2A-31C1A4BE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1D3432-3CC6-BF23-77B2-1BA24CF5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23B17B-2075-BD83-8DCE-8EBCDA0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A6D1-18D8-465D-A40F-3A740F137B5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86968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3B774047-10C5-F602-2831-C0701E75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51C6757D-846C-C974-BFCA-9A8FF829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24DF7AEE-B637-1619-0C7B-3D295758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6B88-5DC1-48B2-9A32-5F7F6978F3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2206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121F3068-3ABF-04D8-050C-7E4C8729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5918498E-564B-7DB4-E3AE-FD6D7CB8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716DCFA3-C3F1-56E2-9A76-6B15CDAD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0E62-26A8-46A4-A2EE-70BC67D39A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311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F4F881C0-F84A-E39C-FA29-E44CA8D6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9A6479B3-C659-DA95-612B-52C6CD5E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F1B7CF02-2877-8D35-0595-66D1BBDE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D33E-70B5-417B-A6FB-13F2F1679E6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1004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B3EB2394-F67F-5C1C-971E-FA7CF2E8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B1ED74C2-0892-308A-E34A-D5A52CCD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CFC10E1D-415A-4EA5-7F1D-22A2C6DC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A38D-61F5-43F7-B566-2C34665E655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78485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DABA10F2-391A-63B3-E72F-3927BFCD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9D6EDCF3-8FFF-B30D-A756-5711B663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6411CCB5-68F4-B0F3-B7B6-25F44B91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33AA-E973-4D1C-84F8-A44416269C0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9013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DA00C3-FF70-27AF-B151-FF53201D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0CADFD-5C25-DB62-3155-82947BF5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49D437-4DA2-9FC8-CABF-A8E53D53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7CE2-CEDD-413D-8900-8313B1AD8C1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34959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E9E42677-2E60-0109-8259-A6C92C26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3050B0A7-9EEB-1DF1-6BF6-22FF0A28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D6BE6F8C-3A1A-EC48-6812-2F3D6431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8B84-4AAB-4D6D-A143-6114E522C55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84884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9A5F27-B7BB-882C-2F52-C8F80002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C837D4-910C-C104-0114-47FEF60D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733036-B687-CF9E-E364-38B7DA88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4D83-5131-4503-8D54-26448DA5852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3959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A0BFA0-58AD-D945-8107-DCF382EA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760DAF-3315-B32D-ED06-1A009A59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C61866-623B-9F2B-BEE7-2849B306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6E07-324B-4FC7-89AE-58E83D2EB8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0473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92C2BC-1903-1E9E-EDCA-D70B8E0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D5378E-2D39-31A5-E0F7-B74ABB57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38B26D-4DEE-F8FD-DD90-6CD553CD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C9B4-BC6C-4898-975C-FF8B2E9FE67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8244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31EF5081-D02B-2EE0-92EE-4D106FFA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65CA0EDD-F685-F2F6-0F6B-46C60945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EFEB2BFD-2540-683C-2763-D62F27B6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D9E5-2593-4F7C-8A64-9FCED838086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6686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9EEFF0A6-7E8B-5F0D-3F41-AA6070E9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704D120A-657A-630E-7A30-1F7673B7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630129AA-20F9-2A39-A29E-A04A9F8D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C270-B4C4-4FC9-8F88-9DF6DFC94DF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208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C9591018-2B57-B197-B4A4-34D7EE58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7D50549C-55C4-B787-02C1-077F73E5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D7DEE14C-9DF4-E55F-6C62-C36097B6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B581-2951-4E26-BACD-BD4B29D9F5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09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CBB0BB0B-2270-9E41-68B9-443A7849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3D83768C-0172-B807-6AEF-A5313E5A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AD33089C-EFA3-A37D-2003-B36CC7A9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561C-B175-404E-88C9-FC927E756B1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9484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6C3CE36F-F099-FB5A-A613-F76B7410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8E433AB2-C47B-1B0A-4A1E-33825A03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69252134-22AC-C296-9A82-49A5ED5D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1113-7D60-4800-9D41-81B8985D091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641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A7F18DC1-A0FB-A0B1-04D9-4C93388E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1640EA04-D988-2F24-00FD-468BC1B5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92010204-C8C0-80BC-372E-24EF2957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1C90-03D1-4831-B307-AF023652C58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634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7CE9AF86-A69C-ACFF-144A-8365DB1AD8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4DC894A4-F432-82C0-0A76-7F14684E97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724741-B3DF-87B7-6422-BD5CD25D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D89854-08C1-2004-9BE0-ADADA89A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11190C-7481-CF61-1B9B-CF030F34E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F1C6CC-C298-409D-9982-366317F8AA6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zervirano mjesto naslova 1">
            <a:extLst>
              <a:ext uri="{FF2B5EF4-FFF2-40B4-BE49-F238E27FC236}">
                <a16:creationId xmlns:a16="http://schemas.microsoft.com/office/drawing/2014/main" id="{B68FEE8C-D036-E279-A7AE-AADC16E6B6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2051" name="Rezervirano mjesto teksta 2">
            <a:extLst>
              <a:ext uri="{FF2B5EF4-FFF2-40B4-BE49-F238E27FC236}">
                <a16:creationId xmlns:a16="http://schemas.microsoft.com/office/drawing/2014/main" id="{F3E7828F-424A-4C47-C10B-D35CFB16C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8736BB-9AAB-C6B1-C004-32D2B1AD3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219AB8-F189-C45E-AF3D-94C655B29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84D5DA-4336-6AC1-4CE8-59F069F10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A800C8-096E-475C-9990-089E9BBC1C6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08791-6F92-BE83-977C-454CB265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hr-HR" sz="88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REBUS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C63BA46-163B-34C0-A966-53437820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6126" r="5222" b="3336"/>
          <a:stretch>
            <a:fillRect/>
          </a:stretch>
        </p:blipFill>
        <p:spPr bwMode="auto">
          <a:xfrm>
            <a:off x="0" y="22225"/>
            <a:ext cx="7367588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ični oblačić 3">
            <a:extLst>
              <a:ext uri="{FF2B5EF4-FFF2-40B4-BE49-F238E27FC236}">
                <a16:creationId xmlns:a16="http://schemas.microsoft.com/office/drawing/2014/main" id="{3DC458A5-E5D0-EA46-F3BD-F9CB7924B561}"/>
              </a:ext>
            </a:extLst>
          </p:cNvPr>
          <p:cNvSpPr/>
          <p:nvPr/>
        </p:nvSpPr>
        <p:spPr>
          <a:xfrm>
            <a:off x="6011863" y="333375"/>
            <a:ext cx="2881312" cy="1943100"/>
          </a:xfrm>
          <a:prstGeom prst="cloudCallout">
            <a:avLst>
              <a:gd name="adj1" fmla="val 17660"/>
              <a:gd name="adj2" fmla="val 73236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A ovako bi to moglo izgledati iznutra…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85DAC522-699B-CD85-DFC5-3CBABFFD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0"/>
          <a:stretch>
            <a:fillRect/>
          </a:stretch>
        </p:blipFill>
        <p:spPr bwMode="auto">
          <a:xfrm>
            <a:off x="7035800" y="2708275"/>
            <a:ext cx="20780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1F166081-6F95-A462-DBC4-6740D32FF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75"/>
            <a:ext cx="6570662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ični oblačić 5">
            <a:extLst>
              <a:ext uri="{FF2B5EF4-FFF2-40B4-BE49-F238E27FC236}">
                <a16:creationId xmlns:a16="http://schemas.microsoft.com/office/drawing/2014/main" id="{B9044707-447E-B982-B5E6-B19ACD37FA5A}"/>
              </a:ext>
            </a:extLst>
          </p:cNvPr>
          <p:cNvSpPr/>
          <p:nvPr/>
        </p:nvSpPr>
        <p:spPr>
          <a:xfrm>
            <a:off x="6156325" y="188913"/>
            <a:ext cx="2879725" cy="2592387"/>
          </a:xfrm>
          <a:prstGeom prst="cloudCallout">
            <a:avLst>
              <a:gd name="adj1" fmla="val -44247"/>
              <a:gd name="adj2" fmla="val 51435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… i onda je  konačno, započela gradnja Hrama…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BBF1429E-2690-01DD-8A91-033CA58E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39975D6-E86A-330D-CC36-5D1E5CF8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7626" r="18832" b="21997"/>
          <a:stretch>
            <a:fillRect/>
          </a:stretch>
        </p:blipFill>
        <p:spPr bwMode="auto">
          <a:xfrm>
            <a:off x="0" y="4535488"/>
            <a:ext cx="297656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23A5A87B-BFB0-87C8-4356-23EB989F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63" y="333375"/>
            <a:ext cx="4498975" cy="1008063"/>
          </a:xfrm>
        </p:spPr>
        <p:txBody>
          <a:bodyPr/>
          <a:lstStyle/>
          <a:p>
            <a:pPr eaLnBrk="1" hangingPunct="1"/>
            <a:r>
              <a:rPr lang="hr-HR" altLang="sr-Latn-RS" sz="3600">
                <a:solidFill>
                  <a:schemeClr val="bg1"/>
                </a:solidFill>
              </a:rPr>
              <a:t>Salomonov sagrađen Hram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349552-30B4-CD3D-85D6-067C3972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186488"/>
            <a:ext cx="5940425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&lt; Nošenje Kovčega Saveza u Hram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000C8C5A-C6B9-81A1-CD69-ABE4202F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/>
          <a:stretch>
            <a:fillRect/>
          </a:stretch>
        </p:blipFill>
        <p:spPr bwMode="auto">
          <a:xfrm>
            <a:off x="0" y="9525"/>
            <a:ext cx="79914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7F4C2D17-C6F3-6568-88D8-08C842CE6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5049044" y="2942431"/>
            <a:ext cx="6858000" cy="9731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Salomonova</a:t>
            </a:r>
            <a:r>
              <a:rPr lang="hr-HR" altLang="sr-Latn-R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presuda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0621D3E-9A4C-E25A-CD7C-C50CED2A23F9}"/>
              </a:ext>
            </a:extLst>
          </p:cNvPr>
          <p:cNvSpPr txBox="1"/>
          <p:nvPr/>
        </p:nvSpPr>
        <p:spPr>
          <a:xfrm>
            <a:off x="3132138" y="9525"/>
            <a:ext cx="5472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</a:t>
            </a:r>
            <a:r>
              <a:rPr lang="hr-HR" sz="2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Salomonove</a:t>
            </a:r>
            <a:r>
              <a:rPr lang="hr-H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mudrosti:</a:t>
            </a:r>
            <a:endParaRPr lang="hr-HR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3EE65EC-4980-8418-FB1E-73F7A1FE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8125" r="7642" b="12291"/>
          <a:stretch>
            <a:fillRect/>
          </a:stretch>
        </p:blipFill>
        <p:spPr bwMode="auto">
          <a:xfrm>
            <a:off x="9525" y="9525"/>
            <a:ext cx="54848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6FAF8207-F62E-0E7E-1E7D-0E30BFE18BE4}"/>
              </a:ext>
            </a:extLst>
          </p:cNvPr>
          <p:cNvSpPr/>
          <p:nvPr/>
        </p:nvSpPr>
        <p:spPr>
          <a:xfrm>
            <a:off x="4716463" y="188913"/>
            <a:ext cx="4176712" cy="4679950"/>
          </a:xfrm>
          <a:prstGeom prst="wedgeRoundRectCallout">
            <a:avLst>
              <a:gd name="adj1" fmla="val -81974"/>
              <a:gd name="adj2" fmla="val -1005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prstClr val="black"/>
                </a:solidFill>
              </a:rPr>
              <a:t>Ja sam skupljao poslovice i pametne izjave. To smo zapisali u biblijskim „</a:t>
            </a:r>
            <a:r>
              <a:rPr lang="hr-HR" sz="2800" dirty="0" err="1">
                <a:solidFill>
                  <a:prstClr val="black"/>
                </a:solidFill>
              </a:rPr>
              <a:t>mudrosnim</a:t>
            </a:r>
            <a:r>
              <a:rPr lang="hr-HR" sz="2800" dirty="0">
                <a:solidFill>
                  <a:prstClr val="black"/>
                </a:solidFill>
              </a:rPr>
              <a:t>” knjigama. To su ove knjige: Mudre izreke, Propovjednik, Knjiga mudrosti.</a:t>
            </a:r>
            <a:endParaRPr lang="hr-H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6BE11B3D-5E7B-73FB-79F0-95C35308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8125" r="7642" b="12291"/>
          <a:stretch>
            <a:fillRect/>
          </a:stretch>
        </p:blipFill>
        <p:spPr bwMode="auto">
          <a:xfrm>
            <a:off x="9525" y="9525"/>
            <a:ext cx="54848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573DEB92-C81D-121F-01AF-0C9403FEAEC0}"/>
              </a:ext>
            </a:extLst>
          </p:cNvPr>
          <p:cNvSpPr/>
          <p:nvPr/>
        </p:nvSpPr>
        <p:spPr>
          <a:xfrm>
            <a:off x="4716463" y="188913"/>
            <a:ext cx="4176712" cy="2592387"/>
          </a:xfrm>
          <a:prstGeom prst="wedgeRoundRectCallout">
            <a:avLst>
              <a:gd name="adj1" fmla="val -83343"/>
              <a:gd name="adj2" fmla="val 2154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prstClr val="black"/>
                </a:solidFill>
              </a:rPr>
              <a:t>Evo nekih mudrih izreka… Neću ti sve odjednom reći. Probaj pogoditi koja riječ nedostaje.</a:t>
            </a:r>
            <a:endParaRPr lang="hr-H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3F1381E-E830-B827-D607-B271E2C6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8125" r="7642" b="12291"/>
          <a:stretch>
            <a:fillRect/>
          </a:stretch>
        </p:blipFill>
        <p:spPr bwMode="auto">
          <a:xfrm>
            <a:off x="9525" y="9525"/>
            <a:ext cx="54848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54CD9C37-8136-B751-EAE7-F461C7B386F4}"/>
              </a:ext>
            </a:extLst>
          </p:cNvPr>
          <p:cNvSpPr/>
          <p:nvPr/>
        </p:nvSpPr>
        <p:spPr>
          <a:xfrm>
            <a:off x="4716463" y="188913"/>
            <a:ext cx="4176712" cy="2592387"/>
          </a:xfrm>
          <a:prstGeom prst="wedgeRoundRectCallout">
            <a:avLst>
              <a:gd name="adj1" fmla="val -83343"/>
              <a:gd name="adj2" fmla="val 2154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prstClr val="black"/>
                </a:solidFill>
              </a:rPr>
              <a:t>Mudar sin veseli oca, a lud je sin žalost _____ svojoj.</a:t>
            </a:r>
            <a:endParaRPr lang="hr-HR" sz="3200" dirty="0">
              <a:solidFill>
                <a:prstClr val="black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AA72E41-1403-239D-733C-91A860DB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1223963"/>
            <a:ext cx="1133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majci</a:t>
            </a:r>
            <a:endParaRPr lang="hr-HR" altLang="sr-Latn-R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04D9E4A-F2F8-6509-9AEC-DD54F7CE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8125" r="7642" b="12291"/>
          <a:stretch>
            <a:fillRect/>
          </a:stretch>
        </p:blipFill>
        <p:spPr bwMode="auto">
          <a:xfrm>
            <a:off x="9525" y="9525"/>
            <a:ext cx="54848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773B6356-B1A8-3E75-96A1-DD4C6E6A637F}"/>
              </a:ext>
            </a:extLst>
          </p:cNvPr>
          <p:cNvSpPr/>
          <p:nvPr/>
        </p:nvSpPr>
        <p:spPr>
          <a:xfrm>
            <a:off x="4716463" y="188913"/>
            <a:ext cx="4176712" cy="2592387"/>
          </a:xfrm>
          <a:prstGeom prst="wedgeRoundRectCallout">
            <a:avLst>
              <a:gd name="adj1" fmla="val -83343"/>
              <a:gd name="adj2" fmla="val 2154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prstClr val="black"/>
                </a:solidFill>
              </a:rPr>
              <a:t>Mržnja izaziva svađu,</a:t>
            </a:r>
          </a:p>
          <a:p>
            <a:pPr algn="ctr" eaLnBrk="1" hangingPunct="1">
              <a:defRPr/>
            </a:pPr>
            <a:r>
              <a:rPr lang="hr-HR" sz="2800" dirty="0">
                <a:solidFill>
                  <a:prstClr val="black"/>
                </a:solidFill>
              </a:rPr>
              <a:t>a ______ pokriva sve pogreške.</a:t>
            </a:r>
            <a:endParaRPr lang="hr-HR" sz="3200" dirty="0">
              <a:solidFill>
                <a:prstClr val="black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3525DCC-1C43-DE1C-25B5-CC75BE22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1223963"/>
            <a:ext cx="1133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ljubav</a:t>
            </a:r>
            <a:endParaRPr lang="hr-HR" altLang="sr-Latn-R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303CE5D5-D8D5-157B-F880-429563FA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8125" r="7642" b="12291"/>
          <a:stretch>
            <a:fillRect/>
          </a:stretch>
        </p:blipFill>
        <p:spPr bwMode="auto">
          <a:xfrm>
            <a:off x="9525" y="9525"/>
            <a:ext cx="54848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9DC5F3C1-3C30-7A84-334F-25EB0CCFBF66}"/>
              </a:ext>
            </a:extLst>
          </p:cNvPr>
          <p:cNvSpPr/>
          <p:nvPr/>
        </p:nvSpPr>
        <p:spPr>
          <a:xfrm>
            <a:off x="4716463" y="188913"/>
            <a:ext cx="4176712" cy="2592387"/>
          </a:xfrm>
          <a:prstGeom prst="wedgeRoundRectCallout">
            <a:avLst>
              <a:gd name="adj1" fmla="val -83343"/>
              <a:gd name="adj2" fmla="val 2154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800" dirty="0">
                <a:solidFill>
                  <a:prstClr val="black"/>
                </a:solidFill>
              </a:rPr>
              <a:t>Bolji je obrok od povrća gdje je ______</a:t>
            </a:r>
          </a:p>
          <a:p>
            <a:pPr algn="ctr" eaLnBrk="1" hangingPunct="1">
              <a:defRPr/>
            </a:pPr>
            <a:r>
              <a:rPr lang="pl-PL" sz="2800" dirty="0">
                <a:solidFill>
                  <a:prstClr val="black"/>
                </a:solidFill>
              </a:rPr>
              <a:t>nego od utovljena vola gdje je mržnja.</a:t>
            </a:r>
            <a:endParaRPr lang="hr-HR" sz="3200" dirty="0">
              <a:solidFill>
                <a:prstClr val="black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AD5096D-A886-77A0-29C2-85B6F5C2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962025"/>
            <a:ext cx="1135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ljubav</a:t>
            </a:r>
            <a:endParaRPr lang="hr-HR" altLang="sr-Latn-R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FA2D39E7-51DD-0C7B-2578-A03A13C5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8125" r="7642" b="12291"/>
          <a:stretch>
            <a:fillRect/>
          </a:stretch>
        </p:blipFill>
        <p:spPr bwMode="auto">
          <a:xfrm>
            <a:off x="9525" y="9525"/>
            <a:ext cx="54848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12FC4CA3-44AA-9041-6477-9EF54F84A6CF}"/>
              </a:ext>
            </a:extLst>
          </p:cNvPr>
          <p:cNvSpPr/>
          <p:nvPr/>
        </p:nvSpPr>
        <p:spPr>
          <a:xfrm>
            <a:off x="4716463" y="188913"/>
            <a:ext cx="4176712" cy="2592387"/>
          </a:xfrm>
          <a:prstGeom prst="wedgeRoundRectCallout">
            <a:avLst>
              <a:gd name="adj1" fmla="val -83343"/>
              <a:gd name="adj2" fmla="val 2154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800" dirty="0">
                <a:solidFill>
                  <a:prstClr val="black"/>
                </a:solidFill>
              </a:rPr>
              <a:t>Daleko je Jahve od opakih,</a:t>
            </a:r>
          </a:p>
          <a:p>
            <a:pPr algn="ctr" eaLnBrk="1" hangingPunct="1">
              <a:defRPr/>
            </a:pPr>
            <a:r>
              <a:rPr lang="pl-PL" sz="2800" dirty="0">
                <a:solidFill>
                  <a:prstClr val="black"/>
                </a:solidFill>
              </a:rPr>
              <a:t>a uslišava _______ pravednih.</a:t>
            </a:r>
            <a:endParaRPr lang="hr-HR" sz="3200" dirty="0">
              <a:solidFill>
                <a:prstClr val="black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13DA56-0F1A-B182-6301-5212C86D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1412875"/>
            <a:ext cx="151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molitvu</a:t>
            </a:r>
            <a:endParaRPr lang="hr-HR" altLang="sr-Latn-R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55B0C47-F6EA-16F0-B776-E6F3C936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0D54E410-3246-575F-3EED-74AED8A0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92375"/>
            <a:ext cx="14573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 oblačić 3">
            <a:extLst>
              <a:ext uri="{FF2B5EF4-FFF2-40B4-BE49-F238E27FC236}">
                <a16:creationId xmlns:a16="http://schemas.microsoft.com/office/drawing/2014/main" id="{05A9AC05-80E3-FEC6-3708-395FD986B646}"/>
              </a:ext>
            </a:extLst>
          </p:cNvPr>
          <p:cNvSpPr/>
          <p:nvPr/>
        </p:nvSpPr>
        <p:spPr>
          <a:xfrm>
            <a:off x="3635375" y="2708275"/>
            <a:ext cx="1657350" cy="936625"/>
          </a:xfrm>
          <a:prstGeom prst="wedgeRoundRectCallout">
            <a:avLst>
              <a:gd name="adj1" fmla="val -44285"/>
              <a:gd name="adj2" fmla="val 8692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4400" b="1" dirty="0">
                <a:solidFill>
                  <a:srgbClr val="FF0000"/>
                </a:solidFill>
              </a:rPr>
              <a:t>_ _</a:t>
            </a:r>
          </a:p>
        </p:txBody>
      </p:sp>
      <p:sp>
        <p:nvSpPr>
          <p:cNvPr id="2053" name="TekstniOkvir 4">
            <a:extLst>
              <a:ext uri="{FF2B5EF4-FFF2-40B4-BE49-F238E27FC236}">
                <a16:creationId xmlns:a16="http://schemas.microsoft.com/office/drawing/2014/main" id="{3715CB41-3074-3A0D-6503-043FF023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781300"/>
            <a:ext cx="5064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E6AE04D5-8349-B02F-58B1-BA4E124885AF}"/>
              </a:ext>
            </a:extLst>
          </p:cNvPr>
          <p:cNvSpPr/>
          <p:nvPr/>
        </p:nvSpPr>
        <p:spPr>
          <a:xfrm>
            <a:off x="2700338" y="2133600"/>
            <a:ext cx="5111750" cy="187166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2E84565-7B34-3414-B868-97EC164D4379}"/>
              </a:ext>
            </a:extLst>
          </p:cNvPr>
          <p:cNvSpPr txBox="1"/>
          <p:nvPr/>
        </p:nvSpPr>
        <p:spPr>
          <a:xfrm>
            <a:off x="323850" y="423863"/>
            <a:ext cx="1627188" cy="4619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riješi rebus: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ED3402B-2A9B-6151-F16D-FF8FBCF42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24175"/>
            <a:ext cx="1225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latin typeface="Arial" panose="020B0604020202020204" pitchFamily="34" charset="0"/>
                <a:cs typeface="Arial" panose="020B0604020202020204" pitchFamily="34" charset="0"/>
              </a:rPr>
              <a:t>M U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C71E997-5D63-7753-5B72-A8BE63F7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644900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latin typeface="Arial" panose="020B0604020202020204" pitchFamily="34" charset="0"/>
                <a:cs typeface="Arial" panose="020B0604020202020204" pitchFamily="34" charset="0"/>
              </a:rPr>
              <a:t>D A 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21649 -0.368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34237 -0.473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53" grpId="0"/>
      <p:bldP spid="6" grpId="0" animBg="1"/>
      <p:bldP spid="7" grpId="0" animBg="1"/>
      <p:bldP spid="2" grpId="0"/>
      <p:bldP spid="2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2A82566-BC52-FCFE-8CAF-2BE168DC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8125" r="7642" b="12291"/>
          <a:stretch>
            <a:fillRect/>
          </a:stretch>
        </p:blipFill>
        <p:spPr bwMode="auto">
          <a:xfrm>
            <a:off x="9525" y="9525"/>
            <a:ext cx="54848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A6F432A5-7352-5C56-BC5A-51C2A37223BA}"/>
              </a:ext>
            </a:extLst>
          </p:cNvPr>
          <p:cNvSpPr/>
          <p:nvPr/>
        </p:nvSpPr>
        <p:spPr>
          <a:xfrm>
            <a:off x="5219700" y="404813"/>
            <a:ext cx="3600450" cy="5832475"/>
          </a:xfrm>
          <a:prstGeom prst="wedgeRoundRectCallout">
            <a:avLst>
              <a:gd name="adj1" fmla="val -93395"/>
              <a:gd name="adj2" fmla="val -1278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prstClr val="black"/>
                </a:solidFill>
              </a:rPr>
              <a:t>DZ+: iz Biblije (Mudre izreke, Propovjednik, Knjiga mudrosti) </a:t>
            </a:r>
            <a:r>
              <a:rPr lang="pl-PL" sz="2800" dirty="0">
                <a:solidFill>
                  <a:prstClr val="black"/>
                </a:solidFill>
              </a:rPr>
              <a:t>prepisati </a:t>
            </a:r>
            <a:br>
              <a:rPr lang="pl-PL" sz="2800" dirty="0">
                <a:solidFill>
                  <a:prstClr val="black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4</a:t>
            </a:r>
            <a:r>
              <a:rPr lang="pl-PL" sz="2800" dirty="0">
                <a:solidFill>
                  <a:prstClr val="black"/>
                </a:solidFill>
              </a:rPr>
              <a:t> poslovice za </a:t>
            </a:r>
            <a:r>
              <a:rPr lang="pl-PL" sz="2800" dirty="0">
                <a:solidFill>
                  <a:srgbClr val="C00000"/>
                </a:solidFill>
              </a:rPr>
              <a:t>+</a:t>
            </a:r>
            <a:r>
              <a:rPr lang="pl-PL" sz="2800" dirty="0">
                <a:solidFill>
                  <a:prstClr val="black"/>
                </a:solidFill>
              </a:rPr>
              <a:t>, </a:t>
            </a:r>
            <a:br>
              <a:rPr lang="pl-PL" sz="2800" dirty="0">
                <a:solidFill>
                  <a:prstClr val="black"/>
                </a:solidFill>
              </a:rPr>
            </a:br>
            <a:r>
              <a:rPr lang="pl-PL" sz="2800" dirty="0">
                <a:solidFill>
                  <a:srgbClr val="00B050"/>
                </a:solidFill>
              </a:rPr>
              <a:t>8</a:t>
            </a:r>
            <a:r>
              <a:rPr lang="pl-PL" sz="2800" dirty="0">
                <a:solidFill>
                  <a:prstClr val="black"/>
                </a:solidFill>
              </a:rPr>
              <a:t> poslovica za </a:t>
            </a:r>
            <a:r>
              <a:rPr lang="pl-PL" sz="2800" dirty="0">
                <a:solidFill>
                  <a:srgbClr val="00B050"/>
                </a:solidFill>
              </a:rPr>
              <a:t>++</a:t>
            </a:r>
            <a:r>
              <a:rPr lang="pl-PL" sz="2800" dirty="0">
                <a:solidFill>
                  <a:prstClr val="black"/>
                </a:solidFill>
              </a:rPr>
              <a:t>, </a:t>
            </a:r>
            <a:br>
              <a:rPr lang="pl-PL" sz="2800" dirty="0">
                <a:solidFill>
                  <a:prstClr val="black"/>
                </a:solidFill>
              </a:rPr>
            </a:br>
            <a:r>
              <a:rPr lang="pl-PL" sz="2800" dirty="0">
                <a:solidFill>
                  <a:srgbClr val="7030A0"/>
                </a:solidFill>
              </a:rPr>
              <a:t>12</a:t>
            </a:r>
            <a:r>
              <a:rPr lang="pl-PL" sz="2800" dirty="0">
                <a:solidFill>
                  <a:prstClr val="black"/>
                </a:solidFill>
              </a:rPr>
              <a:t> poslovica za </a:t>
            </a:r>
            <a:r>
              <a:rPr lang="pl-PL" sz="2800" dirty="0">
                <a:solidFill>
                  <a:srgbClr val="7030A0"/>
                </a:solidFill>
              </a:rPr>
              <a:t>+++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br>
              <a:rPr lang="pl-PL" sz="2800" dirty="0">
                <a:solidFill>
                  <a:prstClr val="black"/>
                </a:solidFill>
              </a:rPr>
            </a:br>
            <a:r>
              <a:rPr lang="pl-PL" sz="2800" dirty="0">
                <a:solidFill>
                  <a:prstClr val="black"/>
                </a:solidFill>
              </a:rPr>
              <a:t>ili 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lang="pl-PL" sz="2800" dirty="0">
                <a:solidFill>
                  <a:prstClr val="black"/>
                </a:solidFill>
              </a:rPr>
              <a:t> poslovica za ocjenu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 5</a:t>
            </a:r>
            <a:r>
              <a:rPr lang="pl-PL" sz="2800" dirty="0">
                <a:solidFill>
                  <a:prstClr val="black"/>
                </a:solidFill>
              </a:rPr>
              <a:t>.</a:t>
            </a:r>
            <a:endParaRPr lang="hr-H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00BA1417-FF55-2EB3-6322-3FA9EC412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563"/>
            <a:ext cx="6264275" cy="664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Kralj Salomon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sz="3400" dirty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bio je kralja sin treći Davida, kralj. izraelski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sz="3400" dirty="0">
                <a:solidFill>
                  <a:srgbClr val="C00000"/>
                </a:solidFill>
                <a:latin typeface="Times New Roman" charset="0"/>
              </a:rPr>
              <a:t>Salomon Kralj bio je jer mudar slušao je Boga. mudroga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sz="3400" dirty="0">
                <a:solidFill>
                  <a:srgbClr val="00B050"/>
                </a:solidFill>
                <a:latin typeface="Times New Roman" charset="0"/>
              </a:rPr>
              <a:t>je: Salomon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sz="3400" dirty="0">
                <a:solidFill>
                  <a:schemeClr val="accent4">
                    <a:lumMod val="75000"/>
                  </a:schemeClr>
                </a:solidFill>
                <a:latin typeface="Times New Roman" charset="0"/>
              </a:rPr>
              <a:t>- i mudro upravljao pravedno zemljom,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sz="3400" dirty="0">
                <a:solidFill>
                  <a:schemeClr val="accent6">
                    <a:lumMod val="75000"/>
                  </a:schemeClr>
                </a:solidFill>
                <a:latin typeface="Times New Roman" charset="0"/>
              </a:rPr>
              <a:t>- Hram sagradio Jeruzalemu, u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sz="3400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- stvaranje potaknuo književnosti mudrosne Bibliji. u 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968E7160-EAD9-4522-2624-43702711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0"/>
          <a:stretch>
            <a:fillRect/>
          </a:stretch>
        </p:blipFill>
        <p:spPr bwMode="auto">
          <a:xfrm>
            <a:off x="6948488" y="2636838"/>
            <a:ext cx="20780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 oblačić 3">
            <a:extLst>
              <a:ext uri="{FF2B5EF4-FFF2-40B4-BE49-F238E27FC236}">
                <a16:creationId xmlns:a16="http://schemas.microsoft.com/office/drawing/2014/main" id="{3EFCAFE5-CEC7-6EE4-368C-AF53B1646133}"/>
              </a:ext>
            </a:extLst>
          </p:cNvPr>
          <p:cNvSpPr/>
          <p:nvPr/>
        </p:nvSpPr>
        <p:spPr>
          <a:xfrm>
            <a:off x="6443663" y="55563"/>
            <a:ext cx="2582862" cy="2581275"/>
          </a:xfrm>
          <a:prstGeom prst="wedgeRoundRectCallout">
            <a:avLst>
              <a:gd name="adj1" fmla="val -3969"/>
              <a:gd name="adj2" fmla="val 6381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Uf, sad trebaš biti mudar i u ovom tekstu popraviti redoslijed riječi i onda to prepisati u bilježnicu!</a:t>
            </a:r>
          </a:p>
        </p:txBody>
      </p:sp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25959CE4-73A0-56E9-F2BC-8608C8BECFDA}"/>
              </a:ext>
            </a:extLst>
          </p:cNvPr>
          <p:cNvCxnSpPr/>
          <p:nvPr/>
        </p:nvCxnSpPr>
        <p:spPr>
          <a:xfrm>
            <a:off x="0" y="1773238"/>
            <a:ext cx="6156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3E9A3273-0F52-E228-EEC3-E71DF724CAAF}"/>
              </a:ext>
            </a:extLst>
          </p:cNvPr>
          <p:cNvCxnSpPr/>
          <p:nvPr/>
        </p:nvCxnSpPr>
        <p:spPr>
          <a:xfrm>
            <a:off x="0" y="2997200"/>
            <a:ext cx="6156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79D501CA-221B-18DA-D05A-D49BDCE4A3B0}"/>
              </a:ext>
            </a:extLst>
          </p:cNvPr>
          <p:cNvCxnSpPr/>
          <p:nvPr/>
        </p:nvCxnSpPr>
        <p:spPr>
          <a:xfrm>
            <a:off x="0" y="3644900"/>
            <a:ext cx="6156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72307128-6241-115C-2813-56FA83D8233C}"/>
              </a:ext>
            </a:extLst>
          </p:cNvPr>
          <p:cNvCxnSpPr/>
          <p:nvPr/>
        </p:nvCxnSpPr>
        <p:spPr>
          <a:xfrm>
            <a:off x="0" y="4868863"/>
            <a:ext cx="6156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065D97B4-0DED-CACD-8771-77963DFAD3EB}"/>
              </a:ext>
            </a:extLst>
          </p:cNvPr>
          <p:cNvCxnSpPr/>
          <p:nvPr/>
        </p:nvCxnSpPr>
        <p:spPr>
          <a:xfrm>
            <a:off x="0" y="5516563"/>
            <a:ext cx="6156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A3BCA3D8-96E8-C69B-F5E3-AE5390C9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563"/>
            <a:ext cx="6480175" cy="58785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Kralj Salomon</a:t>
            </a:r>
          </a:p>
          <a:p>
            <a:pPr marL="441325" indent="-441325" eaLnBrk="1" hangingPunct="1">
              <a:defRPr/>
            </a:pPr>
            <a:r>
              <a:rPr lang="hr-HR" sz="3400" dirty="0">
                <a:latin typeface="Times New Roman" charset="0"/>
              </a:rPr>
              <a:t>je bio sin kralja Davida,</a:t>
            </a:r>
            <a:br>
              <a:rPr lang="hr-HR" sz="3400" dirty="0">
                <a:latin typeface="Times New Roman" charset="0"/>
              </a:rPr>
            </a:br>
            <a:r>
              <a:rPr lang="hr-HR" sz="3400" dirty="0">
                <a:latin typeface="Times New Roman" charset="0"/>
              </a:rPr>
              <a:t>treći izraelski kralj.</a:t>
            </a:r>
          </a:p>
          <a:p>
            <a:pPr marL="441325" indent="-441325" eaLnBrk="1" hangingPunct="1">
              <a:defRPr/>
            </a:pPr>
            <a:r>
              <a:rPr lang="hr-HR" sz="3400" dirty="0">
                <a:latin typeface="Times New Roman" charset="0"/>
              </a:rPr>
              <a:t>Kralj Salomon je bio mudar jer je slušao mudroga Boga. </a:t>
            </a:r>
          </a:p>
          <a:p>
            <a:pPr eaLnBrk="1" hangingPunct="1">
              <a:defRPr/>
            </a:pPr>
            <a:r>
              <a:rPr lang="hr-HR" sz="3400" dirty="0">
                <a:latin typeface="Times New Roman" charset="0"/>
              </a:rPr>
              <a:t>Salomon je:</a:t>
            </a:r>
          </a:p>
          <a:p>
            <a:pPr marL="990600" indent="-549275" eaLnBrk="1" hangingPunct="1">
              <a:defRPr/>
            </a:pPr>
            <a:r>
              <a:rPr lang="hr-HR" sz="3400" dirty="0">
                <a:latin typeface="Times New Roman" charset="0"/>
              </a:rPr>
              <a:t>- mudro i pravedno upravljao zemljom,</a:t>
            </a:r>
          </a:p>
          <a:p>
            <a:pPr marL="990600" indent="-549275" eaLnBrk="1" hangingPunct="1">
              <a:defRPr/>
            </a:pPr>
            <a:r>
              <a:rPr lang="hr-HR" sz="3400" dirty="0">
                <a:latin typeface="Times New Roman" charset="0"/>
              </a:rPr>
              <a:t>- sagradio Hram u Jeruzalemu,</a:t>
            </a:r>
          </a:p>
          <a:p>
            <a:pPr marL="990600" indent="-549275" eaLnBrk="1" hangingPunct="1">
              <a:defRPr/>
            </a:pPr>
            <a:r>
              <a:rPr lang="hr-HR" sz="3400" dirty="0">
                <a:latin typeface="Times New Roman" charset="0"/>
              </a:rPr>
              <a:t>- potaknuo stvaranje mudrosne književnosti u Bibliji.</a:t>
            </a:r>
          </a:p>
        </p:txBody>
      </p:sp>
      <p:sp>
        <p:nvSpPr>
          <p:cNvPr id="4" name="Zaobljeni pravokutni oblačić 3">
            <a:extLst>
              <a:ext uri="{FF2B5EF4-FFF2-40B4-BE49-F238E27FC236}">
                <a16:creationId xmlns:a16="http://schemas.microsoft.com/office/drawing/2014/main" id="{35F2B296-9C1B-3706-E2ED-4FF5DE5DE5E3}"/>
              </a:ext>
            </a:extLst>
          </p:cNvPr>
          <p:cNvSpPr/>
          <p:nvPr/>
        </p:nvSpPr>
        <p:spPr>
          <a:xfrm>
            <a:off x="6875463" y="115888"/>
            <a:ext cx="2090737" cy="2006600"/>
          </a:xfrm>
          <a:prstGeom prst="wedgeRoundRectCallout">
            <a:avLst>
              <a:gd name="adj1" fmla="val 11223"/>
              <a:gd name="adj2" fmla="val 7141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E, ovo trebate imati u bilježnici napisano o meni!</a:t>
            </a: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80214A87-9B64-DFBA-A585-50AD0094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0"/>
          <a:stretch>
            <a:fillRect/>
          </a:stretch>
        </p:blipFill>
        <p:spPr bwMode="auto">
          <a:xfrm>
            <a:off x="6948488" y="2636838"/>
            <a:ext cx="20780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FD8F37E9-8FC8-4371-557C-A5F5AF34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8125" r="7642" b="12291"/>
          <a:stretch>
            <a:fillRect/>
          </a:stretch>
        </p:blipFill>
        <p:spPr bwMode="auto">
          <a:xfrm>
            <a:off x="-468313" y="-587375"/>
            <a:ext cx="6553201" cy="81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1A81A289-C2A3-1DC5-0513-31988D6AE4BB}"/>
              </a:ext>
            </a:extLst>
          </p:cNvPr>
          <p:cNvSpPr/>
          <p:nvPr/>
        </p:nvSpPr>
        <p:spPr>
          <a:xfrm>
            <a:off x="4859338" y="1484313"/>
            <a:ext cx="3311525" cy="2808287"/>
          </a:xfrm>
          <a:prstGeom prst="wedgeRoundRectCallout">
            <a:avLst>
              <a:gd name="adj1" fmla="val -91240"/>
              <a:gd name="adj2" fmla="val -24738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prstClr val="black"/>
                </a:solidFill>
              </a:rPr>
              <a:t>Neka i vama Bog podari mudrost kojom ćete tako živjeti da jednom prispijete Bogu u Nebo!</a:t>
            </a:r>
            <a:endParaRPr lang="hr-H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DF8BB2F-2BDA-9D32-5502-E2534C77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 oblačić 3">
            <a:extLst>
              <a:ext uri="{FF2B5EF4-FFF2-40B4-BE49-F238E27FC236}">
                <a16:creationId xmlns:a16="http://schemas.microsoft.com/office/drawing/2014/main" id="{38DC3E82-DD4D-2A70-FCAC-EAB2D33FF0D8}"/>
              </a:ext>
            </a:extLst>
          </p:cNvPr>
          <p:cNvSpPr/>
          <p:nvPr/>
        </p:nvSpPr>
        <p:spPr>
          <a:xfrm>
            <a:off x="3635375" y="2133600"/>
            <a:ext cx="4321175" cy="1511300"/>
          </a:xfrm>
          <a:prstGeom prst="wedgeRoundRectCallout">
            <a:avLst>
              <a:gd name="adj1" fmla="val -44285"/>
              <a:gd name="adj2" fmla="val 8692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chemeClr val="tx1"/>
                </a:solidFill>
              </a:rPr>
              <a:t>A za koga u Bibliji (u Starom Zavjetu) kažemo da je „najmudriji”?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51268D5-39A1-B1A6-4891-1DAEB533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jeni pravokutni oblačić 1">
            <a:extLst>
              <a:ext uri="{FF2B5EF4-FFF2-40B4-BE49-F238E27FC236}">
                <a16:creationId xmlns:a16="http://schemas.microsoft.com/office/drawing/2014/main" id="{C425E082-BC77-B20E-CD5E-8DB4F6308B60}"/>
              </a:ext>
            </a:extLst>
          </p:cNvPr>
          <p:cNvSpPr/>
          <p:nvPr/>
        </p:nvSpPr>
        <p:spPr>
          <a:xfrm>
            <a:off x="179388" y="188913"/>
            <a:ext cx="2808287" cy="2303462"/>
          </a:xfrm>
          <a:prstGeom prst="wedgeRoundRectCallout">
            <a:avLst>
              <a:gd name="adj1" fmla="val 80820"/>
              <a:gd name="adj2" fmla="val 3747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chemeClr val="tx1"/>
                </a:solidFill>
              </a:rPr>
              <a:t>Dobar dan! </a:t>
            </a:r>
          </a:p>
          <a:p>
            <a:pPr algn="ctr" eaLnBrk="1" hangingPunct="1">
              <a:defRPr/>
            </a:pPr>
            <a:r>
              <a:rPr lang="hr-HR" sz="2800" dirty="0">
                <a:solidFill>
                  <a:schemeClr val="tx1"/>
                </a:solidFill>
              </a:rPr>
              <a:t>Ja sam Salomon.</a:t>
            </a:r>
          </a:p>
          <a:p>
            <a:pPr algn="ctr" eaLnBrk="1" hangingPunct="1">
              <a:defRPr/>
            </a:pPr>
            <a:r>
              <a:rPr lang="hr-HR" sz="2800" dirty="0">
                <a:solidFill>
                  <a:schemeClr val="tx1"/>
                </a:solidFill>
              </a:rPr>
              <a:t>Onaj „mudri” izraelski kralj Salomon.</a:t>
            </a:r>
          </a:p>
        </p:txBody>
      </p:sp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id="{971EDD92-A1DE-61A0-4A99-662606DC5313}"/>
              </a:ext>
            </a:extLst>
          </p:cNvPr>
          <p:cNvSpPr/>
          <p:nvPr/>
        </p:nvSpPr>
        <p:spPr>
          <a:xfrm>
            <a:off x="6804025" y="333375"/>
            <a:ext cx="2006600" cy="1820863"/>
          </a:xfrm>
          <a:prstGeom prst="wedgeRoundRectCallout">
            <a:avLst>
              <a:gd name="adj1" fmla="val -113049"/>
              <a:gd name="adj2" fmla="val -132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dirty="0"/>
              <a:t>O meni pročitajte u U39.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 oblačić 4">
            <a:extLst>
              <a:ext uri="{FF2B5EF4-FFF2-40B4-BE49-F238E27FC236}">
                <a16:creationId xmlns:a16="http://schemas.microsoft.com/office/drawing/2014/main" id="{25082FE2-F4B4-2FD1-E222-99AFFF5D849D}"/>
              </a:ext>
            </a:extLst>
          </p:cNvPr>
          <p:cNvSpPr/>
          <p:nvPr/>
        </p:nvSpPr>
        <p:spPr>
          <a:xfrm>
            <a:off x="395288" y="93663"/>
            <a:ext cx="1944687" cy="6670675"/>
          </a:xfrm>
          <a:prstGeom prst="wedgeRoundRectCallout">
            <a:avLst>
              <a:gd name="adj1" fmla="val -66605"/>
              <a:gd name="adj2" fmla="val -24333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Pitate se odakle meni takva mudrost?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To je zato što sam još mlad molio Boga da mi podari mudrost. Radije nego da mi da veliko bogatstvo i moć. I zato me Bog učinio mudrim.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8ED1CCF-1687-11D0-571B-C1388314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11150"/>
            <a:ext cx="6480175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1Kr 3,5-15</a:t>
            </a:r>
          </a:p>
          <a:p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5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U </a:t>
            </a:r>
            <a:r>
              <a:rPr lang="hr-HR" altLang="sr-Latn-R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Gibeonu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 se Jahve javi Salomonu... Bog reče: »Traži što da ti dadem.« </a:t>
            </a:r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6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Salomon odgovori: »… O Jahve, Bože moj, ti si učinio kraljem slugu svoga na mjesto moga oca Davida, a ja sam još sasvim mlad te još ne znam vladati. </a:t>
            </a:r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8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Tvoj je sluga usred naroda koji si izabrao; naroda brojnog, koji se ne da izbrojiti ni popisati. </a:t>
            </a:r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9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hr-HR" altLang="sr-Latn-RS" sz="2000" b="1" dirty="0">
                <a:solidFill>
                  <a:srgbClr val="C00000"/>
                </a:solidFill>
                <a:latin typeface="Roboto" panose="02000000000000000000" pitchFamily="2" charset="0"/>
              </a:rPr>
              <a:t>Podaj svome sluzi pronicavo srce da može suditi tvom narodu, razlikovati dobro od zla, jer tko bi mogao upravljati tvojim narodom koji je tako velik!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«</a:t>
            </a:r>
            <a:b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</a:br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10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Bijaše milo Jahvi što je Salomon to zamolio. </a:t>
            </a:r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11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Zato mu Jahve reče: »Jer si to tražio, a nisi iskao ni duga života, ni bogatstva, ni smrti svojih neprijatelja, nego pronicavost u prosuđivanju pravice, </a:t>
            </a:r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12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evo ću učiniti po riječima tvojim: dajem ti srce mudro i razumno, kakvo nije imao nitko prije tebe niti će ga imati itko poslije tebe, </a:t>
            </a:r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13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ali ti dajem i što nisi tražio: bogatstvo i slavu kakve nema nitko među kraljevima. </a:t>
            </a:r>
            <a:r>
              <a:rPr lang="hr-HR" altLang="sr-Latn-RS" sz="20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14</a:t>
            </a:r>
            <a:r>
              <a:rPr lang="hr-HR" altLang="sr-Latn-RS" sz="2000" dirty="0">
                <a:solidFill>
                  <a:srgbClr val="333333"/>
                </a:solidFill>
                <a:latin typeface="Roboto" panose="02000000000000000000" pitchFamily="2" charset="0"/>
              </a:rPr>
              <a:t> I ako budeš stupao mojim putovima i budeš se držao mojih zakona i zapovijedi, kao što je činio tvoj otac David, umnožit ću tvoje dane.«</a:t>
            </a:r>
            <a:endParaRPr lang="hr-HR" altLang="sr-Latn-RS" sz="20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CD527F4-D59C-A0CD-D7AB-E1512FCC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04552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C85B6D0-AC00-46AD-C5FF-037879E3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316538"/>
            <a:ext cx="2592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2400">
                <a:solidFill>
                  <a:schemeClr val="bg1"/>
                </a:solidFill>
                <a:latin typeface="Times New Roman" panose="02020603050405020304" pitchFamily="18" charset="0"/>
              </a:rPr>
              <a:t>Sveta Zemlja</a:t>
            </a:r>
          </a:p>
        </p:txBody>
      </p:sp>
      <p:sp>
        <p:nvSpPr>
          <p:cNvPr id="5" name="Zaobljeni pravokutni oblačić 4">
            <a:extLst>
              <a:ext uri="{FF2B5EF4-FFF2-40B4-BE49-F238E27FC236}">
                <a16:creationId xmlns:a16="http://schemas.microsoft.com/office/drawing/2014/main" id="{7EE85E4E-998B-7ED4-3B41-26160B7AFB55}"/>
              </a:ext>
            </a:extLst>
          </p:cNvPr>
          <p:cNvSpPr/>
          <p:nvPr/>
        </p:nvSpPr>
        <p:spPr>
          <a:xfrm>
            <a:off x="758825" y="3070225"/>
            <a:ext cx="2808288" cy="3238500"/>
          </a:xfrm>
          <a:prstGeom prst="wedgeRoundRectCallout">
            <a:avLst>
              <a:gd name="adj1" fmla="val -70845"/>
              <a:gd name="adj2" fmla="val -42218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chemeClr val="tx1"/>
                </a:solidFill>
              </a:rPr>
              <a:t>Dakle, ja sam vam imao kraljevstvo tamo tamo daleko... ovdje gdje je zaokruženo: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F9000990-EC0A-5237-8B34-A39131C2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38"/>
            <a:ext cx="87376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70FEDA77-0F78-2D08-4B83-637FFB429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4356100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>
                <a:solidFill>
                  <a:srgbClr val="C00000"/>
                </a:solidFill>
              </a:rPr>
              <a:t>Salomonovi trgovački putovi</a:t>
            </a:r>
          </a:p>
        </p:txBody>
      </p:sp>
      <p:sp>
        <p:nvSpPr>
          <p:cNvPr id="4" name="Zaobljeni pravokutni oblačić 3">
            <a:extLst>
              <a:ext uri="{FF2B5EF4-FFF2-40B4-BE49-F238E27FC236}">
                <a16:creationId xmlns:a16="http://schemas.microsoft.com/office/drawing/2014/main" id="{F1E48E0B-A391-6C66-73ED-D7E2AC24EDD6}"/>
              </a:ext>
            </a:extLst>
          </p:cNvPr>
          <p:cNvSpPr/>
          <p:nvPr/>
        </p:nvSpPr>
        <p:spPr>
          <a:xfrm>
            <a:off x="468313" y="2781300"/>
            <a:ext cx="2519362" cy="1584325"/>
          </a:xfrm>
          <a:prstGeom prst="wedgeRoundRectCallout">
            <a:avLst>
              <a:gd name="adj1" fmla="val -65251"/>
              <a:gd name="adj2" fmla="val -5095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Bogatstvo sam stekao trgovinom s okolnim </a:t>
            </a:r>
            <a:r>
              <a:rPr lang="hr-HR" dirty="0" err="1">
                <a:solidFill>
                  <a:schemeClr val="tx1"/>
                </a:solidFill>
              </a:rPr>
              <a:t>narodima..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CA929AED-9906-C95A-3899-94C32255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4E0EAF7-01D7-3D97-9BC4-7AEB0F81F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9700" y="5129213"/>
            <a:ext cx="3744913" cy="1612900"/>
          </a:xfrm>
          <a:solidFill>
            <a:srgbClr val="9D8A45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chemeClr val="bg1"/>
                </a:solidFill>
              </a:rPr>
              <a:t>Izraelsko kraljevstvo u vrijeme kralja </a:t>
            </a:r>
            <a:r>
              <a:rPr lang="hr-HR" sz="3200" dirty="0" err="1">
                <a:solidFill>
                  <a:schemeClr val="bg1"/>
                </a:solidFill>
              </a:rPr>
              <a:t>Salomona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4" name="Zaobljeni pravokutni oblačić 3">
            <a:extLst>
              <a:ext uri="{FF2B5EF4-FFF2-40B4-BE49-F238E27FC236}">
                <a16:creationId xmlns:a16="http://schemas.microsoft.com/office/drawing/2014/main" id="{6BC2FA07-48AE-6FD6-A29F-3F343A1A5891}"/>
              </a:ext>
            </a:extLst>
          </p:cNvPr>
          <p:cNvSpPr/>
          <p:nvPr/>
        </p:nvSpPr>
        <p:spPr>
          <a:xfrm>
            <a:off x="755650" y="620713"/>
            <a:ext cx="2520950" cy="1584325"/>
          </a:xfrm>
          <a:prstGeom prst="wedgeRoundRectCallout">
            <a:avLst>
              <a:gd name="adj1" fmla="val -78857"/>
              <a:gd name="adj2" fmla="val 2961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chemeClr val="tx1"/>
                </a:solidFill>
              </a:rPr>
              <a:t>... tako da sam imao veliku i jaku državu: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10EC976-DB1E-B731-8409-E3B7415A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5888"/>
            <a:ext cx="72009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B62E1423-526F-1A4B-9ED7-7CCA3F14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0"/>
          <a:stretch>
            <a:fillRect/>
          </a:stretch>
        </p:blipFill>
        <p:spPr bwMode="auto">
          <a:xfrm>
            <a:off x="7035800" y="2708275"/>
            <a:ext cx="20780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kstniOkvir 3">
            <a:extLst>
              <a:ext uri="{FF2B5EF4-FFF2-40B4-BE49-F238E27FC236}">
                <a16:creationId xmlns:a16="http://schemas.microsoft.com/office/drawing/2014/main" id="{6C95A8ED-8BC1-FDCA-A16A-7E5CD1A2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6157913"/>
            <a:ext cx="316388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nacrti za gradnju Hrama</a:t>
            </a:r>
          </a:p>
        </p:txBody>
      </p:sp>
      <p:sp>
        <p:nvSpPr>
          <p:cNvPr id="2" name="Obični oblačić 1">
            <a:extLst>
              <a:ext uri="{FF2B5EF4-FFF2-40B4-BE49-F238E27FC236}">
                <a16:creationId xmlns:a16="http://schemas.microsoft.com/office/drawing/2014/main" id="{79F8EEE3-06EF-0A00-7BD6-FBCE03871D81}"/>
              </a:ext>
            </a:extLst>
          </p:cNvPr>
          <p:cNvSpPr/>
          <p:nvPr/>
        </p:nvSpPr>
        <p:spPr>
          <a:xfrm>
            <a:off x="6011863" y="333375"/>
            <a:ext cx="2881312" cy="1943100"/>
          </a:xfrm>
          <a:prstGeom prst="cloudCallout">
            <a:avLst>
              <a:gd name="adj1" fmla="val 17660"/>
              <a:gd name="adj2" fmla="val 73236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Pa, dobri su ovi nacrti za gradnju Hrama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909</Words>
  <Application>Microsoft Office PowerPoint</Application>
  <PresentationFormat>Prikaz na zaslonu (4:3)</PresentationFormat>
  <Paragraphs>81</Paragraphs>
  <Slides>23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Calibri</vt:lpstr>
      <vt:lpstr>Bell MT</vt:lpstr>
      <vt:lpstr>Roboto</vt:lpstr>
      <vt:lpstr>Tema sustava Office</vt:lpstr>
      <vt:lpstr>1_Tema sustava Office</vt:lpstr>
      <vt:lpstr>REBUS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Salomonovi trgovački putovi</vt:lpstr>
      <vt:lpstr>Izraelsko kraljevstvo u vrijeme kralja Salomona</vt:lpstr>
      <vt:lpstr>PowerPoint prezentacija</vt:lpstr>
      <vt:lpstr>PowerPoint prezentacija</vt:lpstr>
      <vt:lpstr>PowerPoint prezentacija</vt:lpstr>
      <vt:lpstr>Salomonov sagrađen Hram</vt:lpstr>
      <vt:lpstr>Salomonova presuda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Krešimir Hublin</cp:lastModifiedBy>
  <cp:revision>88</cp:revision>
  <dcterms:created xsi:type="dcterms:W3CDTF">1601-01-01T00:00:00Z</dcterms:created>
  <dcterms:modified xsi:type="dcterms:W3CDTF">2024-02-22T13:43:07Z</dcterms:modified>
</cp:coreProperties>
</file>