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63" r:id="rId3"/>
    <p:sldId id="270" r:id="rId4"/>
    <p:sldId id="258" r:id="rId5"/>
    <p:sldId id="266" r:id="rId6"/>
    <p:sldId id="268" r:id="rId7"/>
    <p:sldId id="267" r:id="rId8"/>
    <p:sldId id="260" r:id="rId9"/>
    <p:sldId id="257" r:id="rId10"/>
    <p:sldId id="256" r:id="rId11"/>
    <p:sldId id="259" r:id="rId12"/>
    <p:sldId id="271" r:id="rId13"/>
    <p:sldId id="272" r:id="rId14"/>
    <p:sldId id="262" r:id="rId15"/>
    <p:sldId id="273" r:id="rId16"/>
    <p:sldId id="274" r:id="rId17"/>
    <p:sldId id="275" r:id="rId18"/>
    <p:sldId id="276" r:id="rId19"/>
    <p:sldId id="277" r:id="rId20"/>
    <p:sldId id="261" r:id="rId21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M Hubli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1"/>
    <a:srgbClr val="FAE9BE"/>
    <a:srgbClr val="990000"/>
    <a:srgbClr val="660033"/>
    <a:srgbClr val="E2FFC5"/>
    <a:srgbClr val="66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9" autoAdjust="0"/>
    <p:restoredTop sz="95503" autoAdjust="0"/>
  </p:normalViewPr>
  <p:slideViewPr>
    <p:cSldViewPr snapToGrid="0">
      <p:cViewPr varScale="1">
        <p:scale>
          <a:sx n="88" d="100"/>
          <a:sy n="88" d="100"/>
        </p:scale>
        <p:origin x="9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0CA11574-97C1-23AD-8A4C-616D6D0654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4E24794-66C6-236A-B9EB-0129BBB7EC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E7FC69-F1F7-4A40-AE14-BD529A8DD79D}" type="datetimeFigureOut">
              <a:rPr lang="hr-HR"/>
              <a:pPr>
                <a:defRPr/>
              </a:pPr>
              <a:t>22.2.2024.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E8610E67-F521-AD61-2812-CAD538A9DE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B6DA3A7C-2074-52EE-723F-7B763DC46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6B5BBC8-F856-2F26-68AB-F2EDCC29F8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EA2B0C6-4C37-D99D-A353-41C29621CB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E55CDD-18A1-4989-8DB1-CE1B641E21D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zervirano mjesto slike slajda 1">
            <a:extLst>
              <a:ext uri="{FF2B5EF4-FFF2-40B4-BE49-F238E27FC236}">
                <a16:creationId xmlns:a16="http://schemas.microsoft.com/office/drawing/2014/main" id="{77AAAC21-47A3-6AAD-A056-DFCD53A61A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zervirano mjesto bilježaka 2">
            <a:extLst>
              <a:ext uri="{FF2B5EF4-FFF2-40B4-BE49-F238E27FC236}">
                <a16:creationId xmlns:a16="http://schemas.microsoft.com/office/drawing/2014/main" id="{D207D9F2-E80F-46DF-DE4B-5758836550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/>
              <a:t>Tu staviti riječi pjesme a ne sliku riječi, tako da ova mala sličica može „stati” i vidjeti se.</a:t>
            </a:r>
          </a:p>
        </p:txBody>
      </p:sp>
      <p:sp>
        <p:nvSpPr>
          <p:cNvPr id="27652" name="Rezervirano mjesto broja slajda 3">
            <a:extLst>
              <a:ext uri="{FF2B5EF4-FFF2-40B4-BE49-F238E27FC236}">
                <a16:creationId xmlns:a16="http://schemas.microsoft.com/office/drawing/2014/main" id="{4E69D202-B947-AD73-737E-2528728086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A3651A-BE6B-4C98-8935-75F90074EED3}" type="slidenum">
              <a:rPr lang="hr-HR" altLang="sr-Latn-R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hr-HR" altLang="sr-Latn-R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825790-EEE6-978B-3953-327BBE841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F506F8-5955-1875-C9CA-6E44ED039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60088F-F92F-AF67-B491-40F65E575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EAD57-AC0C-4DFA-A3C7-43C0C01E53D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2114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8BFA14-69BB-1A51-DBE8-B360F4752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565607-D2D9-1F41-DB39-CE4F937DE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646FCF-3C69-F8B3-7E4E-F0E5CD9CF9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A2A9E-F273-4046-A2F3-F1F5B7F9CA3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9822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C4A490-D48E-1A16-D59C-0A373CD6A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ACA311-C247-B728-5E0D-1DA3F0721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AA0A20-63CE-91D7-3429-57D05950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6C63-A18B-4959-9A37-DB21379A46B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4931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115FE5-08C9-1C92-D126-4BFC87DD1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2CC601-E499-2617-C410-CBFB31134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9EAFD5-15A8-F88E-FCBF-0F15DC08A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B193-3CD6-4BB1-A69D-5DA5238C90D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78841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46DD04-DCD1-B314-B86F-5C396E6540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F836B9-58A7-2A5F-5DF7-7900815624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643EE9-DA7B-0115-82C7-DDC5479AB5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BFE0C-EA64-4908-B2D3-EAAA96536B7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4947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85978-0B62-BB7A-DDF3-F56065E577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8E3F91-4494-691C-0CC5-AAD0F027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930B1-355E-D2AC-3755-41343E63A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E3B9-08BD-4BE8-B072-701C84F17BF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06237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11C4CE-3F04-57FF-437E-F99F52F8E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D2218C-06D2-9843-7AC1-4A8DD6439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520065-10A7-419E-0ABE-90D0C9A225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A852B-2F8A-4650-9F8E-B6D7A0114AC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970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B16D5BF-1CC7-0D7C-099E-A005469E6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52E559-8300-F3F2-1D66-651211461D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2C959C-F9A4-67B9-FD27-91E9108EE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CEC9-EAC5-4968-AF52-520106CA06A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5681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D756F6-D979-7235-1120-BD2F82D244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2C19A9-3A4E-46DC-6C4C-B46B7BF101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BD6EF7-4CE7-0322-954C-FE484FF71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20C7C-8E0C-492D-B6FC-EB68408795A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8696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71FCC8-50CF-0C9D-CCD2-3DFB8C965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CE4543-2D76-5EDA-EA22-C2345D898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C5B94C-CE7E-B592-0D97-7B155CCD3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23FA-30C1-494F-940B-E65A86B728D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84484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CD6501-2DB5-792A-8EB4-45E5EF591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EEE2-0863-93ED-B05E-88E129DD0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BEA6DB-037A-3F94-28D1-A9BF83CEB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61492-57FE-4373-808F-42D52DC68F5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8996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160658-9EF6-93B9-1322-59D91675C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D624C5-D10B-389A-8383-36518F1E8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1E802-9AAE-B329-49F8-FFC849A7B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03BB-8435-469C-B8E5-1DAB2D0A2BF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1164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808D1F-16F3-F42E-C262-B9B294ECF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4D1CD2-B25A-861F-EE1E-C3B88805A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5F95F-F2D7-E3C5-1423-830ACA70F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256D-2808-4357-8DE3-589F8EEB897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91117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E05B0A-D16C-F4A8-E827-A13F6198D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34FC6D-31B6-F2FF-0FF8-9C41058FB9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1903CE-8512-E9AF-D910-03F9F3C0D5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4514-6CE6-4A67-891D-BE3DFF61AFA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435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FEB27C-3701-4BEA-DE1E-AF4037703B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0D31D6-827F-230D-85F0-66FDEFA573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CAB5F6-51CE-EEA0-E901-0F2CD7ECD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EE2A-398E-4097-8B11-8717B7DE7B3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472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730618-1A68-C90B-8835-BF74A8F6D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A2DC1C-8A56-E555-5213-F96D1291B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D3A589-C284-1504-B69C-A5BCB77AA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E6BE-0D7C-4EBE-91CB-B3A3F52348F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2481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D176A6-8940-3505-960B-6D2EE0036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C27407-70E9-E4BD-AC20-218404BF6E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4E6C3D-5DF7-7CF1-435A-F0399C2BE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DC2F2-2E5A-47AF-B44B-FDB5567FBDD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9557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6D1174A-92DC-2CB1-03FE-F9467EEE9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12435D-FA77-D8F4-617C-9AEEF33A6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590023-9BC2-9BF7-4A4F-C030E9197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E76B-8C98-4B57-956A-97B8A0A1003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7756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41FA14-F8F3-FA65-C078-927371D77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60D234-BBEB-8AD4-E9FB-12B81A321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C9194C-9F6D-7B55-A998-738CBE480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6E2D2-FF3B-4F7B-8414-2FDE84D81D3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536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BEC2CC-09A7-074F-05E7-187E88B6C4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3834076-E2F5-375D-8B22-5DC33620EA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F3DC36-8704-3802-835C-A3B1C0B32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7B63B-31B6-4FA6-B7ED-45CFB9E7CEE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9465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229129-ED32-AF65-6C3F-1B743BD4A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8C634C-6B9F-57B5-E0D2-10EB5AF0E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2253D-3A3E-676E-8CAD-5B193348D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72FD6-FA19-45B9-BC0D-7B3DE376565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6316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C2C50-9B1A-770F-867E-DA9C8F3DF0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CD7D85-496C-BE8E-1A06-0B95D92D07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BA1E01-C686-45A1-1266-4326EF1F9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75960-FBA4-459A-8FD3-6621149F982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8601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894F9C-3B52-9EB2-8B0F-FF34E8ED1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666427-9594-2211-1D89-FFC5E12F1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8900DD-A388-B2B8-36B3-7B9936CB20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4FFEB7-8E1C-1960-F296-301683EE99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73379F-DD68-45EF-473C-5005D5E688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3D5AD80-813B-45A7-95D4-01143AA94A0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0443696-7265-3BCD-4ECB-D52BE19EB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E265035-0AA2-D428-955F-4C7A2F530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78B35E-6F13-ED13-FA98-FAB086CF50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E0FF51-769E-E010-DC29-CB40C23351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D41A0F9-9688-51CB-F62A-D84919B84D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71D9CF2-E516-42D3-84DF-F67B5D4C314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Korisnik\SKOLA\5%20raz\50%20Isusovi%20u&#269;enici%20-%20Apostoli\Krist%20na%20&#382;alu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Korisnik\SKOLA\5%20raz\39%2012Apostola\Krist%20na%20&#382;alu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E7D27BE1-EABA-4172-0CE5-6387AB670880}"/>
              </a:ext>
            </a:extLst>
          </p:cNvPr>
          <p:cNvSpPr/>
          <p:nvPr/>
        </p:nvSpPr>
        <p:spPr>
          <a:xfrm>
            <a:off x="468313" y="549275"/>
            <a:ext cx="7991475" cy="3476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4400" i="1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Zagonetka:</a:t>
            </a:r>
          </a:p>
          <a:p>
            <a:pPr eaLnBrk="1" hangingPunct="1">
              <a:defRPr/>
            </a:pPr>
            <a:r>
              <a:rPr lang="hr-HR" sz="4400" dirty="0">
                <a:latin typeface="Arial" charset="0"/>
                <a:cs typeface="Arial" charset="0"/>
              </a:rPr>
              <a:t>Koji (Isusov) apostol u svojem imenu ima slova </a:t>
            </a:r>
            <a:r>
              <a:rPr lang="hr-HR" sz="4400" dirty="0">
                <a:solidFill>
                  <a:srgbClr val="FF0000"/>
                </a:solidFill>
                <a:latin typeface="Arial" charset="0"/>
                <a:cs typeface="Arial" charset="0"/>
              </a:rPr>
              <a:t>PET</a:t>
            </a:r>
            <a:r>
              <a:rPr lang="hr-HR" sz="4400" dirty="0">
                <a:latin typeface="Arial" charset="0"/>
                <a:cs typeface="Arial" charset="0"/>
              </a:rPr>
              <a:t>, </a:t>
            </a:r>
            <a:br>
              <a:rPr lang="hr-HR" sz="4400" dirty="0">
                <a:latin typeface="Arial" charset="0"/>
                <a:cs typeface="Arial" charset="0"/>
              </a:rPr>
            </a:br>
            <a:r>
              <a:rPr lang="hr-HR" sz="4400" dirty="0">
                <a:latin typeface="Arial" charset="0"/>
                <a:cs typeface="Arial" charset="0"/>
              </a:rPr>
              <a:t>ali ako mu oduzmeš </a:t>
            </a:r>
            <a:r>
              <a:rPr lang="hr-HR" sz="4400" dirty="0">
                <a:solidFill>
                  <a:srgbClr val="FF0000"/>
                </a:solidFill>
                <a:latin typeface="Arial" charset="0"/>
                <a:cs typeface="Arial" charset="0"/>
              </a:rPr>
              <a:t>PET</a:t>
            </a:r>
            <a:r>
              <a:rPr lang="hr-HR" sz="4400" dirty="0">
                <a:latin typeface="Arial" charset="0"/>
                <a:cs typeface="Arial" charset="0"/>
              </a:rPr>
              <a:t> ostanu mu slova </a:t>
            </a:r>
            <a:r>
              <a:rPr lang="hr-HR" sz="4400" dirty="0">
                <a:solidFill>
                  <a:srgbClr val="00B050"/>
                </a:solidFill>
                <a:latin typeface="Arial" charset="0"/>
                <a:cs typeface="Arial" charset="0"/>
              </a:rPr>
              <a:t>DVA</a:t>
            </a:r>
            <a:r>
              <a:rPr lang="hr-HR" sz="4400" dirty="0">
                <a:latin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500F9AFF-4837-C0EA-F21A-6C46FE7E0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649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i="1"/>
              <a:t>     Poštovani Rabbi Ješua,</a:t>
            </a:r>
            <a:endParaRPr lang="hr-HR" altLang="sr-Latn-RS" sz="2800"/>
          </a:p>
          <a:p>
            <a:r>
              <a:rPr lang="hr-HR" altLang="sr-Latn-RS" sz="2800"/>
              <a:t>     Zahvaljujemo na povjerenju koje si nam iskazao šaljući nam na stručno promatranje i savjetovanje Dvanaestoricu ljudi koje si izabrao za glavna mjesta u svojoj novoj Družbi. Sa svima smo obavili potrebne testove, pokuse i probe, teoretske i praktične, i to kroz punih deset dana. Naši su psiholozi razgovarali sa svakim osobno, a viši savjetnici za pojedine zanate i službe susreli su se sa svakim pojedinačno i sa svima zajedno. Svaki pojedini član Tvoje zajednice ima svoju kartoteku, koju ćeš u prikladno vrijeme, kad naiđeš kroz Jeruzalem, pozorno proučiti. Mi smo ovdje ukratko iznijeli, Tebi na znanje i ravnanje, svoje dojmove i sudove koje su potpisali svi članovi naše Psihološke službe. 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FF1D3BD-FF25-FDB5-73A7-DF945F40B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/>
              <a:t>Dakle:</a:t>
            </a:r>
          </a:p>
          <a:p>
            <a:r>
              <a:rPr lang="hr-HR" altLang="sr-Latn-RS" sz="2800"/>
              <a:t>           </a:t>
            </a:r>
            <a:r>
              <a:rPr lang="hr-HR" altLang="sr-Latn-RS" sz="2800" i="1"/>
              <a:t> </a:t>
            </a:r>
            <a:r>
              <a:rPr lang="hr-HR" altLang="sr-Latn-RS" sz="2800" i="1" u="sng"/>
              <a:t>Općenito</a:t>
            </a:r>
            <a:r>
              <a:rPr lang="hr-HR" altLang="sr-Latn-RS" sz="2800"/>
              <a:t>: svi se u Savjetovalištu slažu da većina Tvojih izabranika nema ni pretpostavke, ni odgoja, ni ikakve prikladnosti za vodeće uloge i pothvate koje im kaniš povjeriti. Nemaju pojma o zajedništvu, ni o zajedničkoj akciji, ni odgovornosti. Krvavo ćeš se razočarati nad njima. Mi bismo Ti preporučili da potražiš druge osobe koje će imati više iskustva u vodstvu i više prokušane sposobnosti u radu, osobito s ljudima.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6560DC9E-AAE5-E9B5-4F6D-81237C285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i="1" u="sng"/>
              <a:t>Pojedinačno</a:t>
            </a:r>
            <a:r>
              <a:rPr lang="hr-HR" altLang="sr-Latn-RS" sz="2800" i="1"/>
              <a:t>: iznosimo samo bitne sažetke svojih sudova o svakom pojedinom kandidatu:</a:t>
            </a:r>
            <a:endParaRPr lang="hr-HR" altLang="sr-Latn-RS" sz="2800"/>
          </a:p>
          <a:p>
            <a:r>
              <a:rPr lang="hr-HR" altLang="sr-Latn-RS" sz="2800"/>
              <a:t>            </a:t>
            </a:r>
          </a:p>
          <a:p>
            <a:r>
              <a:rPr lang="hr-HR" altLang="sr-Latn-RS" sz="2800"/>
              <a:t>1. ŠIMUN PETAR iz Betsaide, sin Jonin, po zanimanju ribar: čuvstveno nestalan. Čovjek prve reakcije. Ne obuzdava svoga jezika ni svoje strastvenosti. Promjenjiv k'o jesensko vrijeme. Više puta ne zna što je rekao. Lako pada, a gorko se kaje kad padne. Bježi od bilo kakve žrtve. Riskantno je povjeriti mu neku težu zadaću, pogotovo da vodi zajednicu. Upropastit će je.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9D5B63A7-2107-7358-C3B8-26B3BB804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/>
              <a:t>            2. ANDRIJA, brat njegov, također ribar: nema uopće svojstava predvodnika. Lako ustupi svoje mjesto drugome. Uvijek će biti na trećem ili na posljednjem mjestu. A takav nije za voditelja. Odan gnjevu i ponešto ljubomoran. Bilo bi više koristi da se obojica braće vrate k mrežama koje su ostavili.</a:t>
            </a:r>
          </a:p>
          <a:p>
            <a:r>
              <a:rPr lang="hr-HR" altLang="sr-Latn-RS" sz="2800"/>
              <a:t>            3. JAKOV i</a:t>
            </a:r>
          </a:p>
          <a:p>
            <a:r>
              <a:rPr lang="hr-HR" altLang="sr-Latn-RS" sz="2800"/>
              <a:t>            4. IVAN, isto tako braća, sinovi Zebedeja i Salome: stavljaju svoje osobne i obiteljske interese iznad interesa šire zajednice. Često govore o svojoj obitelji. Vatreni k'o gromovi. Oni bi mnoge stvari, pa i osobe, radije spalili nego spasili. Opasni po Družbu i društvo.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2BDAAA93-346A-A7DE-9B43-2BE2DC40A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/>
              <a:t>           5. FILIP iz Betsaide, veoma naivan u pitanjima, nesnalažljiv u životnim situacijama, povodljiv za drugima, Nećeš imati velike sreće od njega.</a:t>
            </a:r>
            <a:br>
              <a:rPr lang="hr-HR" altLang="sr-Latn-RS" sz="2800"/>
            </a:br>
            <a:r>
              <a:rPr lang="hr-HR" altLang="sr-Latn-RS" sz="2800"/>
              <a:t>            6. NATANAEL ili BARTOLOMEJ iz Kane Galilejske: pokazuje veliko nepovjerenje prema ljudima, vjerojatno će ga pokazati i prema novoj zajednici i prema Tebi osobno. Sudi ljude po mjestu, ne po karakteru. Ali je iskren.</a:t>
            </a:r>
          </a:p>
          <a:p>
            <a:r>
              <a:rPr lang="hr-HR" altLang="sr-Latn-RS" sz="2800"/>
              <a:t>            7. MATEJ, bivši carinik, čovjek veoma loše prošlosti (bio je na crnoj listi na Uredu za zapošljavanje). Inače najpismeniji čovjek u zajednici, uz Ivana Zebedejeva. Mogao bi biti koristan društvu da ga prošlost ne bije.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950C1E2A-F735-1EF2-F7EB-64111F53E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649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/>
              <a:t>       8. TOMA zvani Didim ili Blizanac: pokazuje neumjesnu sklonost sumnjama i svakakvim pitanjima. Ruši moral u zajednici. Povlači se iz skupine kad vidi da ne ide po njegovu. On drži samo do svoga suda. Jedva se kada zna prikloniti zajedničkom mišljenju. Izrazito negativan.</a:t>
            </a:r>
          </a:p>
          <a:p>
            <a:r>
              <a:rPr lang="hr-HR" altLang="sr-Latn-RS" sz="2800"/>
              <a:t>            9. JAKOV Alfejev i</a:t>
            </a:r>
          </a:p>
          <a:p>
            <a:r>
              <a:rPr lang="hr-HR" altLang="sr-Latn-RS" sz="2800"/>
              <a:t>            10. JUDA TADEJ, braća: naginju teškoj depresiji. Uglavnom šute. Gotovo nezainteresirani za ispitivanje i za dobre rezultate. Čak ni za molitvu. Bilo ih je teško testirati.</a:t>
            </a:r>
          </a:p>
          <a:p>
            <a:r>
              <a:rPr lang="hr-HR" altLang="sr-Latn-RS" sz="2800"/>
              <a:t>            11. ŠIMUN zvani Revnitelj, Kanaanac: skloniji je svađi i bodežu nego lijepoj riječi i uvjeravanju. Tip bez imalo diplomacije, nije uopće za Tvoje organizacije. On je doslovno zalutao u skupinu.           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7E9AB490-8984-915F-F363-DA4F9D899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/>
              <a:t>            12. Jedini kandidat koji očituje veliki duhovni potencijal, silnu intelektualnu sposobnost i moralnu podobnost, koji neobično uspješno surađuje s ljudima, sklon poslovnosti i kontaktibilnosti, snalažljiv i okretan, pun motivacije, zdrave ambicije i odgovornosti, jest JUDA iz Iškariota. Odnio je najviše bodova u ispitivanjima. Ima najviši mogući kvocijent inteligencije, 120! Čovjek ozbiljne nade i velikih obećanja. Može ti biti desna ruka, zamjenik. Jedino što smo primjetili jest da ima malo duge prste desne ruke. S te ga strane drži na oku.</a:t>
            </a:r>
            <a:endParaRPr lang="hr-HR" altLang="sr-Latn-RS" sz="2800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27CA4D4E-2577-05F0-6152-5A124E787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/>
              <a:t>Želimo ti uspjeh u pothvatu i u pronalaženju novih ljudi, osim ovoga posljednjega. Dao Bog da i Ti i Tvoji izabranici budete što korisniji ovom našem židovskom društvu.</a:t>
            </a:r>
          </a:p>
          <a:p>
            <a:pPr algn="r"/>
            <a:r>
              <a:rPr lang="hr-HR" altLang="sr-Latn-RS" sz="2800"/>
              <a:t>Savjetovalište za zvanja</a:t>
            </a:r>
            <a:br>
              <a:rPr lang="hr-HR" altLang="sr-Latn-RS" sz="2800"/>
            </a:br>
            <a:r>
              <a:rPr lang="hr-HR" altLang="sr-Latn-RS" sz="2800"/>
              <a:t>Jeruzalem</a:t>
            </a:r>
          </a:p>
          <a:p>
            <a:r>
              <a:rPr lang="hr-HR" altLang="sr-Latn-RS" sz="2800"/>
              <a:t>           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68E8A4E4-7335-45ED-6EEE-044D9E302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r-HR" altLang="sr-Latn-RS" sz="2800"/>
          </a:p>
          <a:p>
            <a:r>
              <a:rPr lang="hr-HR" altLang="sr-Latn-RS" sz="2800"/>
              <a:t>            </a:t>
            </a:r>
          </a:p>
          <a:p>
            <a:r>
              <a:rPr lang="hr-HR" altLang="sr-Latn-RS" sz="2800"/>
              <a:t>Kad je Isus pročitao što su mu stručnjaci napisali, onda je pozvao Dvanaestoricu i rekao im: Prijatelji, računam s vama. Računajte i vi sa mnom. "Bit ćete mi svjedoci u Jeruzalemu, u svoj Judeji, u Samariji i do kraja zemlje" (Dj 1,8). Sretno bilo! Ja sam s vama u sve dane, do svršetka svijeta!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93CC7C47-FA05-110B-A127-391B6709B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" r="1797"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aobljeni pravokutni oblačić 1">
            <a:extLst>
              <a:ext uri="{FF2B5EF4-FFF2-40B4-BE49-F238E27FC236}">
                <a16:creationId xmlns:a16="http://schemas.microsoft.com/office/drawing/2014/main" id="{C90E4624-925E-992F-3AE9-994A7448FE51}"/>
              </a:ext>
            </a:extLst>
          </p:cNvPr>
          <p:cNvSpPr/>
          <p:nvPr/>
        </p:nvSpPr>
        <p:spPr>
          <a:xfrm>
            <a:off x="4427538" y="115888"/>
            <a:ext cx="2305050" cy="865187"/>
          </a:xfrm>
          <a:prstGeom prst="wedgeRoundRectCallout">
            <a:avLst>
              <a:gd name="adj1" fmla="val 69120"/>
              <a:gd name="adj2" fmla="val 34921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800" dirty="0">
                <a:solidFill>
                  <a:srgbClr val="990000"/>
                </a:solidFill>
              </a:rPr>
              <a:t>Dođite i slijedite me!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BCF00680-29CC-B465-B0C9-2E955CBD5495}"/>
              </a:ext>
            </a:extLst>
          </p:cNvPr>
          <p:cNvSpPr/>
          <p:nvPr/>
        </p:nvSpPr>
        <p:spPr>
          <a:xfrm>
            <a:off x="468313" y="549275"/>
            <a:ext cx="7991475" cy="3476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4400" i="1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Zagonetka:</a:t>
            </a:r>
          </a:p>
          <a:p>
            <a:pPr eaLnBrk="1" hangingPunct="1">
              <a:defRPr/>
            </a:pPr>
            <a:r>
              <a:rPr lang="hr-HR" sz="44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Koji (Isusov) apostol u svojem imenu ima slova PET, </a:t>
            </a:r>
            <a:br>
              <a:rPr lang="hr-HR" sz="44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</a:br>
            <a:r>
              <a:rPr lang="hr-HR" sz="4400" dirty="0">
                <a:solidFill>
                  <a:schemeClr val="bg1">
                    <a:lumMod val="65000"/>
                  </a:schemeClr>
                </a:solidFill>
                <a:latin typeface="Arial" charset="0"/>
                <a:cs typeface="Arial" charset="0"/>
              </a:rPr>
              <a:t>ali ako mu oduzmeš PET ostanu mu slova DVA?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D0CD233-F6CB-E3F2-AFC4-A30AAB04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0" y="4425950"/>
            <a:ext cx="8432800" cy="1016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hr-HR" altLang="sr-Latn-RS" sz="6000" dirty="0">
                <a:latin typeface="Arial" charset="0"/>
                <a:cs typeface="Arial" charset="0"/>
              </a:rPr>
              <a:t>„</a:t>
            </a:r>
            <a:r>
              <a:rPr lang="hr-HR" altLang="sr-Latn-RS" sz="6000" dirty="0">
                <a:solidFill>
                  <a:srgbClr val="FF0000"/>
                </a:solidFill>
                <a:latin typeface="Arial" charset="0"/>
                <a:cs typeface="Arial" charset="0"/>
              </a:rPr>
              <a:t>PET</a:t>
            </a:r>
            <a:r>
              <a:rPr lang="hr-HR" altLang="sr-Latn-RS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AR</a:t>
            </a:r>
            <a:r>
              <a:rPr lang="hr-HR" altLang="sr-Latn-RS" sz="6000" dirty="0">
                <a:latin typeface="Arial" charset="0"/>
                <a:cs typeface="Arial" charset="0"/>
              </a:rPr>
              <a:t>" - "</a:t>
            </a:r>
            <a:r>
              <a:rPr lang="hr-HR" altLang="sr-Latn-RS" sz="6000" dirty="0">
                <a:solidFill>
                  <a:srgbClr val="FF0000"/>
                </a:solidFill>
                <a:latin typeface="Arial" charset="0"/>
                <a:cs typeface="Arial" charset="0"/>
              </a:rPr>
              <a:t>PET</a:t>
            </a:r>
            <a:r>
              <a:rPr lang="hr-HR" altLang="sr-Latn-RS" sz="6000" dirty="0">
                <a:latin typeface="Arial" charset="0"/>
                <a:cs typeface="Arial" charset="0"/>
              </a:rPr>
              <a:t>" = "</a:t>
            </a:r>
            <a:r>
              <a:rPr lang="hr-HR" altLang="sr-Latn-RS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AR</a:t>
            </a:r>
            <a:r>
              <a:rPr lang="hr-HR" altLang="sr-Latn-RS" sz="6000" dirty="0">
                <a:latin typeface="Arial" charset="0"/>
                <a:cs typeface="Arial" charset="0"/>
              </a:rPr>
              <a:t>"</a:t>
            </a: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2A7B42B-B2FB-66A6-44C1-A4161774486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5575" y="66675"/>
            <a:ext cx="4194175" cy="719138"/>
          </a:xfrm>
        </p:spPr>
        <p:txBody>
          <a:bodyPr/>
          <a:lstStyle/>
          <a:p>
            <a:pPr eaLnBrk="1" hangingPunct="1"/>
            <a:r>
              <a:rPr lang="hr-HR" altLang="sr-Latn-RS" sz="4000" b="1">
                <a:solidFill>
                  <a:srgbClr val="660033"/>
                </a:solidFill>
              </a:rPr>
              <a:t>Isusovi Apostoli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5C72A3-B6C9-0079-AB1B-FA2D7A40D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3" y="242888"/>
            <a:ext cx="3649662" cy="6372225"/>
          </a:xfrm>
          <a:prstGeom prst="rect">
            <a:avLst/>
          </a:prstGeom>
          <a:solidFill>
            <a:srgbClr val="FFFF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990000"/>
                </a:solidFill>
              </a:rPr>
              <a:t>Šimun</a:t>
            </a:r>
            <a:r>
              <a:rPr lang="hr-HR" altLang="sr-Latn-RS" sz="2400">
                <a:solidFill>
                  <a:srgbClr val="990000"/>
                </a:solidFill>
              </a:rPr>
              <a:t>, zvani </a:t>
            </a:r>
            <a:r>
              <a:rPr lang="hr-HR" altLang="sr-Latn-RS" sz="2400" b="1">
                <a:solidFill>
                  <a:srgbClr val="990000"/>
                </a:solidFill>
              </a:rPr>
              <a:t>Petar</a:t>
            </a:r>
            <a:r>
              <a:rPr lang="hr-HR" altLang="sr-Latn-RS" sz="2400">
                <a:solidFill>
                  <a:srgbClr val="990000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990000"/>
                </a:solidFill>
              </a:rPr>
              <a:t>	i </a:t>
            </a:r>
            <a:r>
              <a:rPr lang="hr-HR" altLang="sr-Latn-RS" sz="2400" b="1">
                <a:solidFill>
                  <a:srgbClr val="990000"/>
                </a:solidFill>
              </a:rPr>
              <a:t>Andrija</a:t>
            </a:r>
            <a:r>
              <a:rPr lang="hr-HR" altLang="sr-Latn-RS" sz="2400">
                <a:solidFill>
                  <a:srgbClr val="990000"/>
                </a:solidFill>
              </a:rPr>
              <a:t>, brat njegov;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</a:rPr>
              <a:t>i </a:t>
            </a:r>
            <a:r>
              <a:rPr lang="hr-HR" altLang="sr-Latn-RS" sz="2400" b="1">
                <a:solidFill>
                  <a:schemeClr val="accent2"/>
                </a:solidFill>
              </a:rPr>
              <a:t>Jakov</a:t>
            </a:r>
            <a:r>
              <a:rPr lang="hr-HR" altLang="sr-Latn-RS" sz="2400">
                <a:solidFill>
                  <a:schemeClr val="accent2"/>
                </a:solidFill>
              </a:rPr>
              <a:t>, sin Zebedejev,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accent2"/>
                </a:solidFill>
              </a:rPr>
              <a:t>	i </a:t>
            </a:r>
            <a:r>
              <a:rPr lang="hr-HR" altLang="sr-Latn-RS" sz="2400" b="1">
                <a:solidFill>
                  <a:schemeClr val="accent2"/>
                </a:solidFill>
              </a:rPr>
              <a:t>Ivan</a:t>
            </a:r>
            <a:r>
              <a:rPr lang="hr-HR" altLang="sr-Latn-RS" sz="2400">
                <a:solidFill>
                  <a:schemeClr val="accent2"/>
                </a:solidFill>
              </a:rPr>
              <a:t> brat njegov;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660033"/>
                </a:solidFill>
              </a:rPr>
              <a:t>Filip </a:t>
            </a:r>
            <a:endParaRPr lang="hr-HR" altLang="sr-Latn-RS" sz="2400">
              <a:solidFill>
                <a:srgbClr val="6600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660033"/>
                </a:solidFill>
              </a:rPr>
              <a:t>	i </a:t>
            </a:r>
            <a:r>
              <a:rPr lang="hr-HR" altLang="sr-Latn-RS" sz="2400" b="1">
                <a:solidFill>
                  <a:srgbClr val="660033"/>
                </a:solidFill>
              </a:rPr>
              <a:t>Bartolomej</a:t>
            </a:r>
            <a:r>
              <a:rPr lang="hr-HR" altLang="sr-Latn-RS" sz="2400">
                <a:solidFill>
                  <a:srgbClr val="660033"/>
                </a:solidFill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chemeClr val="hlink"/>
                </a:solidFill>
              </a:rPr>
              <a:t>Toma </a:t>
            </a:r>
            <a:endParaRPr lang="hr-HR" altLang="sr-Latn-RS" sz="240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chemeClr val="hlink"/>
                </a:solidFill>
              </a:rPr>
              <a:t>	i </a:t>
            </a:r>
            <a:r>
              <a:rPr lang="hr-HR" altLang="sr-Latn-RS" sz="2400" b="1">
                <a:solidFill>
                  <a:schemeClr val="hlink"/>
                </a:solidFill>
              </a:rPr>
              <a:t>Matej</a:t>
            </a:r>
            <a:r>
              <a:rPr lang="hr-HR" altLang="sr-Latn-RS" sz="2400">
                <a:solidFill>
                  <a:schemeClr val="hlink"/>
                </a:solidFill>
              </a:rPr>
              <a:t> carinik;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D60093"/>
                </a:solidFill>
              </a:rPr>
              <a:t>Jakov (Mlađi) Alfejev </a:t>
            </a:r>
            <a:endParaRPr lang="hr-HR" altLang="sr-Latn-RS" sz="2400">
              <a:solidFill>
                <a:srgbClr val="D6009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D60093"/>
                </a:solidFill>
              </a:rPr>
              <a:t>	i (Juda) </a:t>
            </a:r>
            <a:r>
              <a:rPr lang="hr-HR" altLang="sr-Latn-RS" sz="2400" b="1">
                <a:solidFill>
                  <a:srgbClr val="D60093"/>
                </a:solidFill>
              </a:rPr>
              <a:t>Tadej</a:t>
            </a:r>
            <a:r>
              <a:rPr lang="hr-HR" altLang="sr-Latn-RS" sz="2400">
                <a:solidFill>
                  <a:srgbClr val="D60093"/>
                </a:solidFill>
              </a:rPr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660066"/>
                </a:solidFill>
              </a:rPr>
              <a:t>Šimun Kananaj </a:t>
            </a:r>
            <a:endParaRPr lang="hr-HR" altLang="sr-Latn-RS" sz="2400">
              <a:solidFill>
                <a:srgbClr val="660066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	i Juda Iškariotski, koji ga izda.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…Onda baciše kocke i kocka pade na </a:t>
            </a:r>
            <a:r>
              <a:rPr lang="hr-HR" altLang="sr-Latn-RS" sz="2400" b="1">
                <a:solidFill>
                  <a:srgbClr val="660066"/>
                </a:solidFill>
              </a:rPr>
              <a:t>Matiju</a:t>
            </a:r>
            <a:r>
              <a:rPr lang="hr-HR" altLang="sr-Latn-RS" sz="2400"/>
              <a:t>; tako bi pribrojen jedanaestorici apostola.</a:t>
            </a:r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3D58C769-1783-7574-7905-91433A181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1013"/>
            <a:ext cx="50736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aobljeni pravokutni oblačić 1">
            <a:extLst>
              <a:ext uri="{FF2B5EF4-FFF2-40B4-BE49-F238E27FC236}">
                <a16:creationId xmlns:a16="http://schemas.microsoft.com/office/drawing/2014/main" id="{3BB7A775-81F0-A413-581C-6E26F9F0F7B7}"/>
              </a:ext>
            </a:extLst>
          </p:cNvPr>
          <p:cNvSpPr/>
          <p:nvPr/>
        </p:nvSpPr>
        <p:spPr>
          <a:xfrm>
            <a:off x="155575" y="909638"/>
            <a:ext cx="4883150" cy="719137"/>
          </a:xfrm>
          <a:prstGeom prst="wedgeRoundRectCallout">
            <a:avLst>
              <a:gd name="adj1" fmla="val -3161"/>
              <a:gd name="adj2" fmla="val 8448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800" dirty="0">
                <a:solidFill>
                  <a:schemeClr val="tx1"/>
                </a:solidFill>
              </a:rPr>
              <a:t>O nama pročitaj u U48.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4" grpId="0" animBg="1"/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076D085-DB69-D9C1-B400-DF5F1734DF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5575" y="66675"/>
            <a:ext cx="4194175" cy="719138"/>
          </a:xfrm>
        </p:spPr>
        <p:txBody>
          <a:bodyPr/>
          <a:lstStyle/>
          <a:p>
            <a:pPr eaLnBrk="1" hangingPunct="1"/>
            <a:r>
              <a:rPr lang="hr-HR" altLang="sr-Latn-RS" sz="4000" b="1">
                <a:solidFill>
                  <a:srgbClr val="660033"/>
                </a:solidFill>
              </a:rPr>
              <a:t>Isusovi Apostoli</a:t>
            </a: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16452ADF-E28C-B34B-B1E5-EFC41F1EC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1013"/>
            <a:ext cx="50736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aobljeni pravokutni oblačić 2">
            <a:extLst>
              <a:ext uri="{FF2B5EF4-FFF2-40B4-BE49-F238E27FC236}">
                <a16:creationId xmlns:a16="http://schemas.microsoft.com/office/drawing/2014/main" id="{F3066560-8102-57C6-7AD9-7CCAA7198A8B}"/>
              </a:ext>
            </a:extLst>
          </p:cNvPr>
          <p:cNvSpPr/>
          <p:nvPr/>
        </p:nvSpPr>
        <p:spPr>
          <a:xfrm>
            <a:off x="541338" y="796925"/>
            <a:ext cx="4030662" cy="944563"/>
          </a:xfrm>
          <a:prstGeom prst="wedgeRoundRectCallout">
            <a:avLst>
              <a:gd name="adj1" fmla="val 13648"/>
              <a:gd name="adj2" fmla="val 81507"/>
              <a:gd name="adj3" fmla="val 16667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U bilježnicu napiši naslov i ovu rečenicu desno:</a:t>
            </a:r>
            <a:endParaRPr lang="hr-HR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B381260-8A35-5FD6-5AE5-4744CA32EF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75275" y="1597025"/>
            <a:ext cx="3613150" cy="4927600"/>
          </a:xfrm>
        </p:spPr>
        <p:txBody>
          <a:bodyPr/>
          <a:lstStyle/>
          <a:p>
            <a:pPr algn="l" eaLnBrk="1" hangingPunct="1"/>
            <a:r>
              <a:rPr lang="hr-HR" altLang="sr-Latn-RS" sz="3000">
                <a:solidFill>
                  <a:srgbClr val="660033"/>
                </a:solidFill>
              </a:rPr>
              <a:t>Isus je pozvao dvanaest Apostola da ga slijede, da uče od njega te da poslije naviještaju cijelom svijetu Radosnu vijest (Evanđelje): da nas Bog voli i traži da budemo njegova dobra djeca.</a:t>
            </a:r>
          </a:p>
        </p:txBody>
      </p:sp>
      <p:pic>
        <p:nvPicPr>
          <p:cNvPr id="8" name="Krist na žalu.mp3">
            <a:hlinkClick r:id="" action="ppaction://media"/>
            <a:extLst>
              <a:ext uri="{FF2B5EF4-FFF2-40B4-BE49-F238E27FC236}">
                <a16:creationId xmlns:a16="http://schemas.microsoft.com/office/drawing/2014/main" id="{6C432610-2C90-72FA-2353-87E8FCD316C9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0" y="211138"/>
            <a:ext cx="736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9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0814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 animBg="1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94E438A-4B3A-8054-87B4-743E301216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5575" y="66675"/>
            <a:ext cx="4194175" cy="719138"/>
          </a:xfrm>
        </p:spPr>
        <p:txBody>
          <a:bodyPr/>
          <a:lstStyle/>
          <a:p>
            <a:pPr eaLnBrk="1" hangingPunct="1"/>
            <a:r>
              <a:rPr lang="hr-HR" altLang="sr-Latn-RS" sz="4000" b="1">
                <a:solidFill>
                  <a:srgbClr val="660033"/>
                </a:solidFill>
              </a:rPr>
              <a:t>Isusovi Apostoli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42791736-ED40-B680-7897-42B047176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1013"/>
            <a:ext cx="50736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kstniOkvir 3">
            <a:extLst>
              <a:ext uri="{FF2B5EF4-FFF2-40B4-BE49-F238E27FC236}">
                <a16:creationId xmlns:a16="http://schemas.microsoft.com/office/drawing/2014/main" id="{49298175-FB3F-234F-09BB-EBAB8A760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25" y="601663"/>
            <a:ext cx="3625850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r-HR" altLang="sr-Latn-RS" sz="2400" dirty="0">
                <a:solidFill>
                  <a:schemeClr val="bg1">
                    <a:lumMod val="50000"/>
                  </a:schemeClr>
                </a:solidFill>
              </a:rPr>
              <a:t>Dakle, ovo su Isusovi učenici, apostoli:</a:t>
            </a: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F2B2B063-5928-0A20-DC7B-5CF43DE55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2090738"/>
            <a:ext cx="3821112" cy="4524375"/>
          </a:xfrm>
          <a:prstGeom prst="rect">
            <a:avLst/>
          </a:prstGeom>
          <a:solidFill>
            <a:srgbClr val="FAE9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Šimun Petar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Šimun Kananaj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Jakov Zebedejev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Jakov </a:t>
            </a:r>
            <a:r>
              <a:rPr lang="vi-VN" altLang="sr-Latn-RS" sz="2400" b="1">
                <a:solidFill>
                  <a:srgbClr val="404040"/>
                </a:solidFill>
              </a:rPr>
              <a:t>(Mlađi) </a:t>
            </a:r>
            <a:r>
              <a:rPr lang="vi-VN" altLang="sr-Latn-RS" sz="2400" b="1"/>
              <a:t>Alfejev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Matej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Matija</a:t>
            </a:r>
            <a:r>
              <a:rPr lang="hr-HR" altLang="sr-Latn-RS" sz="2400" b="1"/>
              <a:t> </a:t>
            </a:r>
            <a:r>
              <a:rPr lang="vi-VN" altLang="sr-Latn-RS" sz="2400" b="1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(Juda) Tadej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r-HR" altLang="sr-Latn-RS" sz="2400" b="1"/>
              <a:t>            </a:t>
            </a:r>
            <a:r>
              <a:rPr lang="vi-VN" altLang="sr-Latn-RS" sz="2400" b="1"/>
              <a:t>Toma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Andrija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Bartolomej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r-HR" altLang="sr-Latn-RS" sz="2400" b="1"/>
              <a:t> </a:t>
            </a:r>
            <a:r>
              <a:rPr lang="vi-VN" altLang="sr-Latn-RS" sz="2400" b="1"/>
              <a:t>Filip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r-HR" altLang="sr-Latn-RS" sz="2400" b="1"/>
              <a:t> </a:t>
            </a:r>
            <a:r>
              <a:rPr lang="vi-VN" altLang="sr-Latn-RS" sz="2400" b="1"/>
              <a:t>Ivan 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C18A97B5-3A49-A12C-59BB-80A976B0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462088"/>
            <a:ext cx="3786187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>
                <a:solidFill>
                  <a:srgbClr val="FF0000"/>
                </a:solidFill>
              </a:rPr>
              <a:t>Istraži, dopuni i prepiši u bilježnicu ovaj popis apostola:</a:t>
            </a: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59907080-EE70-E076-8C9F-1D3440C5FFA6}"/>
              </a:ext>
            </a:extLst>
          </p:cNvPr>
          <p:cNvSpPr/>
          <p:nvPr/>
        </p:nvSpPr>
        <p:spPr>
          <a:xfrm>
            <a:off x="6072188" y="2208213"/>
            <a:ext cx="727075" cy="312737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1B77EE0E-4E6D-BCCC-14A3-E35E4139B1BC}"/>
              </a:ext>
            </a:extLst>
          </p:cNvPr>
          <p:cNvSpPr/>
          <p:nvPr/>
        </p:nvSpPr>
        <p:spPr>
          <a:xfrm>
            <a:off x="6072188" y="2579688"/>
            <a:ext cx="727075" cy="312737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43822706-A36C-E46C-6E71-59295E131E40}"/>
              </a:ext>
            </a:extLst>
          </p:cNvPr>
          <p:cNvSpPr/>
          <p:nvPr/>
        </p:nvSpPr>
        <p:spPr>
          <a:xfrm>
            <a:off x="6205538" y="2951163"/>
            <a:ext cx="534987" cy="277812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0C81A0FA-1C11-4AA5-3467-06A22805EA38}"/>
              </a:ext>
            </a:extLst>
          </p:cNvPr>
          <p:cNvSpPr/>
          <p:nvPr/>
        </p:nvSpPr>
        <p:spPr>
          <a:xfrm>
            <a:off x="6013450" y="3287713"/>
            <a:ext cx="574675" cy="327025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D7BB699B-923A-6547-5140-258A0BFEB6EA}"/>
              </a:ext>
            </a:extLst>
          </p:cNvPr>
          <p:cNvSpPr/>
          <p:nvPr/>
        </p:nvSpPr>
        <p:spPr>
          <a:xfrm>
            <a:off x="6115050" y="3659188"/>
            <a:ext cx="428625" cy="277812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992EC6E2-AC99-CE3C-E919-CD8754AB8655}"/>
              </a:ext>
            </a:extLst>
          </p:cNvPr>
          <p:cNvSpPr/>
          <p:nvPr/>
        </p:nvSpPr>
        <p:spPr>
          <a:xfrm>
            <a:off x="7051675" y="4392613"/>
            <a:ext cx="515938" cy="265112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D1F2808E-340A-E04E-D94B-0B25391E98C5}"/>
              </a:ext>
            </a:extLst>
          </p:cNvPr>
          <p:cNvSpPr/>
          <p:nvPr/>
        </p:nvSpPr>
        <p:spPr>
          <a:xfrm>
            <a:off x="7232650" y="4794250"/>
            <a:ext cx="515938" cy="265113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4B121DB5-6591-84D6-3A30-A2240719DE15}"/>
              </a:ext>
            </a:extLst>
          </p:cNvPr>
          <p:cNvSpPr/>
          <p:nvPr/>
        </p:nvSpPr>
        <p:spPr>
          <a:xfrm>
            <a:off x="6072188" y="5137150"/>
            <a:ext cx="515937" cy="266700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471C863E-4018-E142-9542-57B5E0733F43}"/>
              </a:ext>
            </a:extLst>
          </p:cNvPr>
          <p:cNvSpPr/>
          <p:nvPr/>
        </p:nvSpPr>
        <p:spPr>
          <a:xfrm>
            <a:off x="6072188" y="5492750"/>
            <a:ext cx="873125" cy="265113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AA4CCC4B-DE8F-DEE8-6963-9FAFFA89B3BA}"/>
              </a:ext>
            </a:extLst>
          </p:cNvPr>
          <p:cNvSpPr/>
          <p:nvPr/>
        </p:nvSpPr>
        <p:spPr>
          <a:xfrm>
            <a:off x="5954713" y="5849938"/>
            <a:ext cx="349250" cy="323850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70BDDE1D-E2E9-50A2-D3CF-F8154D7CF531}"/>
              </a:ext>
            </a:extLst>
          </p:cNvPr>
          <p:cNvSpPr/>
          <p:nvPr/>
        </p:nvSpPr>
        <p:spPr>
          <a:xfrm>
            <a:off x="6205538" y="6246813"/>
            <a:ext cx="423862" cy="266700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FDC3B697-F13F-A221-585C-1EB954A318F8}"/>
              </a:ext>
            </a:extLst>
          </p:cNvPr>
          <p:cNvSpPr/>
          <p:nvPr/>
        </p:nvSpPr>
        <p:spPr>
          <a:xfrm>
            <a:off x="6115050" y="4043363"/>
            <a:ext cx="276225" cy="277812"/>
          </a:xfrm>
          <a:prstGeom prst="rect">
            <a:avLst/>
          </a:prstGeom>
          <a:solidFill>
            <a:srgbClr val="FFF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2" grpId="1" animBg="1"/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D5D1205-BC4D-E31B-A67A-EC71309103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5575" y="66675"/>
            <a:ext cx="4194175" cy="719138"/>
          </a:xfrm>
        </p:spPr>
        <p:txBody>
          <a:bodyPr/>
          <a:lstStyle/>
          <a:p>
            <a:pPr eaLnBrk="1" hangingPunct="1"/>
            <a:r>
              <a:rPr lang="hr-HR" altLang="sr-Latn-RS" sz="4000" b="1">
                <a:solidFill>
                  <a:srgbClr val="660033"/>
                </a:solidFill>
              </a:rPr>
              <a:t>Isusovi Apostoli</a:t>
            </a: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2B0D19FB-9478-F35B-B625-C4D056391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51013"/>
            <a:ext cx="507365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006FC481-9EE8-1336-BCF3-0580F91D2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84138"/>
            <a:ext cx="3665537" cy="2012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solidFill>
                  <a:srgbClr val="7030A0"/>
                </a:solidFill>
              </a:rPr>
              <a:t>Naučiti nabrojiti barem 5 Isusovih apostola!</a:t>
            </a:r>
          </a:p>
          <a:p>
            <a:pPr eaLnBrk="1" hangingPunct="1"/>
            <a:r>
              <a:rPr lang="hr-HR" altLang="sr-Latn-RS" sz="2400" b="1">
                <a:solidFill>
                  <a:srgbClr val="FF0000"/>
                </a:solidFill>
              </a:rPr>
              <a:t>DZ+</a:t>
            </a:r>
            <a:r>
              <a:rPr lang="hr-HR" altLang="sr-Latn-RS" sz="2400">
                <a:solidFill>
                  <a:srgbClr val="FF0000"/>
                </a:solidFill>
              </a:rPr>
              <a:t>: naučiti napamet imena svih 12 Isusovih apostola.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800F1C85-4337-904F-6212-BF1029664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2090738"/>
            <a:ext cx="3821112" cy="4524375"/>
          </a:xfrm>
          <a:prstGeom prst="rect">
            <a:avLst/>
          </a:prstGeom>
          <a:solidFill>
            <a:srgbClr val="FAE9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Šimun Petar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Šimun Kananaj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Jakov Zebedejev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Jakov </a:t>
            </a:r>
            <a:r>
              <a:rPr lang="vi-VN" altLang="sr-Latn-RS" sz="2400" b="1">
                <a:solidFill>
                  <a:srgbClr val="404040"/>
                </a:solidFill>
              </a:rPr>
              <a:t>(Mlađi) </a:t>
            </a:r>
            <a:r>
              <a:rPr lang="vi-VN" altLang="sr-Latn-RS" sz="2400" b="1"/>
              <a:t>Alfejev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Matej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Matija</a:t>
            </a:r>
            <a:r>
              <a:rPr lang="hr-HR" altLang="sr-Latn-RS" sz="2400" b="1"/>
              <a:t> </a:t>
            </a:r>
            <a:r>
              <a:rPr lang="vi-VN" altLang="sr-Latn-RS" sz="2400" b="1"/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(Juda) Tadej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r-HR" altLang="sr-Latn-RS" sz="2400" b="1"/>
              <a:t>            </a:t>
            </a:r>
            <a:r>
              <a:rPr lang="vi-VN" altLang="sr-Latn-RS" sz="2400" b="1"/>
              <a:t>Toma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Andrija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vi-VN" altLang="sr-Latn-RS" sz="2400" b="1"/>
              <a:t>Bartolomej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r-HR" altLang="sr-Latn-RS" sz="2400" b="1"/>
              <a:t> </a:t>
            </a:r>
            <a:r>
              <a:rPr lang="vi-VN" altLang="sr-Latn-RS" sz="2400" b="1"/>
              <a:t>Filip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hr-HR" altLang="sr-Latn-RS" sz="2400" b="1"/>
              <a:t> </a:t>
            </a:r>
            <a:r>
              <a:rPr lang="vi-VN" altLang="sr-Latn-RS" sz="2400" b="1"/>
              <a:t>I</a:t>
            </a:r>
            <a:r>
              <a:rPr lang="hr-HR" altLang="sr-Latn-RS" sz="2400" b="1"/>
              <a:t> </a:t>
            </a:r>
            <a:r>
              <a:rPr lang="vi-VN" altLang="sr-Latn-RS" sz="2400" b="1"/>
              <a:t>van </a:t>
            </a:r>
          </a:p>
        </p:txBody>
      </p:sp>
      <p:sp>
        <p:nvSpPr>
          <p:cNvPr id="13" name="Zaobljeni pravokutnik 2">
            <a:extLst>
              <a:ext uri="{FF2B5EF4-FFF2-40B4-BE49-F238E27FC236}">
                <a16:creationId xmlns:a16="http://schemas.microsoft.com/office/drawing/2014/main" id="{6CE33238-8ACC-DF2E-294F-27E2E019EBE7}"/>
              </a:ext>
            </a:extLst>
          </p:cNvPr>
          <p:cNvSpPr/>
          <p:nvPr/>
        </p:nvSpPr>
        <p:spPr>
          <a:xfrm>
            <a:off x="5754688" y="2162175"/>
            <a:ext cx="1079500" cy="720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4" name="Zaobljeni pravokutnik 6">
            <a:extLst>
              <a:ext uri="{FF2B5EF4-FFF2-40B4-BE49-F238E27FC236}">
                <a16:creationId xmlns:a16="http://schemas.microsoft.com/office/drawing/2014/main" id="{1C9BF55A-AA5E-CBF9-D1D3-BC2F3FEAEB5A}"/>
              </a:ext>
            </a:extLst>
          </p:cNvPr>
          <p:cNvSpPr/>
          <p:nvPr/>
        </p:nvSpPr>
        <p:spPr>
          <a:xfrm>
            <a:off x="5826125" y="2921000"/>
            <a:ext cx="954088" cy="6810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5" name="Zaobljeni pravokutnik 7">
            <a:extLst>
              <a:ext uri="{FF2B5EF4-FFF2-40B4-BE49-F238E27FC236}">
                <a16:creationId xmlns:a16="http://schemas.microsoft.com/office/drawing/2014/main" id="{CAC73D8F-D09D-123B-CB3E-8790AE04BBC9}"/>
              </a:ext>
            </a:extLst>
          </p:cNvPr>
          <p:cNvSpPr/>
          <p:nvPr/>
        </p:nvSpPr>
        <p:spPr>
          <a:xfrm>
            <a:off x="6834188" y="4322763"/>
            <a:ext cx="222250" cy="720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6" name="Zaobljeni pravokutnik 8">
            <a:extLst>
              <a:ext uri="{FF2B5EF4-FFF2-40B4-BE49-F238E27FC236}">
                <a16:creationId xmlns:a16="http://schemas.microsoft.com/office/drawing/2014/main" id="{045FD133-38CA-CA85-65FC-863968649720}"/>
              </a:ext>
            </a:extLst>
          </p:cNvPr>
          <p:cNvSpPr/>
          <p:nvPr/>
        </p:nvSpPr>
        <p:spPr>
          <a:xfrm>
            <a:off x="5789613" y="3668713"/>
            <a:ext cx="617537" cy="6842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7" name="Zaobljeni pravokutnik 9">
            <a:extLst>
              <a:ext uri="{FF2B5EF4-FFF2-40B4-BE49-F238E27FC236}">
                <a16:creationId xmlns:a16="http://schemas.microsoft.com/office/drawing/2014/main" id="{7B4DF644-7F1C-F7C9-3413-3442C77D89E2}"/>
              </a:ext>
            </a:extLst>
          </p:cNvPr>
          <p:cNvSpPr/>
          <p:nvPr/>
        </p:nvSpPr>
        <p:spPr>
          <a:xfrm>
            <a:off x="5826125" y="5114925"/>
            <a:ext cx="255588" cy="6524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8" name="Zaobljeni pravokutnik 10">
            <a:extLst>
              <a:ext uri="{FF2B5EF4-FFF2-40B4-BE49-F238E27FC236}">
                <a16:creationId xmlns:a16="http://schemas.microsoft.com/office/drawing/2014/main" id="{68BBA150-CD3E-BD56-BA9B-02BE798CF031}"/>
              </a:ext>
            </a:extLst>
          </p:cNvPr>
          <p:cNvSpPr/>
          <p:nvPr/>
        </p:nvSpPr>
        <p:spPr>
          <a:xfrm>
            <a:off x="5865813" y="5834063"/>
            <a:ext cx="249237" cy="7207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build="p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rist na žalu.mp3">
            <a:hlinkClick r:id="" action="ppaction://media"/>
            <a:extLst>
              <a:ext uri="{FF2B5EF4-FFF2-40B4-BE49-F238E27FC236}">
                <a16:creationId xmlns:a16="http://schemas.microsoft.com/office/drawing/2014/main" id="{6932526A-BDA1-6C51-54D8-B31B9E314AE8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063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6603E66D-5354-783C-B190-2F271A4FB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7638" y="931863"/>
            <a:ext cx="1403350" cy="923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sr-Latn-RS" dirty="0">
                <a:solidFill>
                  <a:schemeClr val="bg1"/>
                </a:solidFill>
              </a:rPr>
              <a:t>A tko je napisao tu pjesmu?</a:t>
            </a:r>
          </a:p>
        </p:txBody>
      </p:sp>
      <p:pic>
        <p:nvPicPr>
          <p:cNvPr id="26628" name="Picture 2">
            <a:extLst>
              <a:ext uri="{FF2B5EF4-FFF2-40B4-BE49-F238E27FC236}">
                <a16:creationId xmlns:a16="http://schemas.microsoft.com/office/drawing/2014/main" id="{AB2922E3-35A0-55D7-C3E9-8F9899E1F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1916113"/>
            <a:ext cx="2371726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2">
            <a:extLst>
              <a:ext uri="{FF2B5EF4-FFF2-40B4-BE49-F238E27FC236}">
                <a16:creationId xmlns:a16="http://schemas.microsoft.com/office/drawing/2014/main" id="{9337FD10-B3AF-4A40-24B3-0C6FAFDEE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1"/>
          <a:stretch>
            <a:fillRect/>
          </a:stretch>
        </p:blipFill>
        <p:spPr bwMode="auto">
          <a:xfrm>
            <a:off x="1535113" y="635000"/>
            <a:ext cx="7515225" cy="617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8016464B-E34D-F8EF-522E-10BF56129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1855788"/>
            <a:ext cx="1430338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 numSld="2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D7904310-5979-4BB8-F940-38771646B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7" y="2670447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i="1" dirty="0"/>
              <a:t>Gospodin Isus "onih dana iziđe na goru da se pomoli. I provede noć moleći se Bogu. Kad se razdanilo" (Lk 6,12-13a), "pozove koje sam htjede. I dođoše k njemu. I ustanovi Dvanaestoricu da budu s njim, pa da ih šalje propovijedati" (</a:t>
            </a:r>
            <a:r>
              <a:rPr lang="hr-HR" altLang="sr-Latn-RS" sz="2800" i="1" dirty="0" err="1"/>
              <a:t>Mk</a:t>
            </a:r>
            <a:r>
              <a:rPr lang="hr-HR" altLang="sr-Latn-RS" sz="2800" i="1" dirty="0"/>
              <a:t> 3,13-15).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97E93B27-1836-F610-3024-4763754DBBE8}"/>
              </a:ext>
            </a:extLst>
          </p:cNvPr>
          <p:cNvSpPr txBox="1"/>
          <p:nvPr/>
        </p:nvSpPr>
        <p:spPr>
          <a:xfrm>
            <a:off x="1402080" y="383177"/>
            <a:ext cx="533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Priča…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4C3C2BB9-2DCD-636F-FF3B-341E67268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75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sz="2800" i="1"/>
              <a:t>Da iskuša ljudsku psihologiju i pamet, dva mjeseca kasnije Isus pošalje svu Dvanaestoricu u Savjetovalište za zvanja u Jeruzalem, da vidi što će stručni ljudi reći o njegovim kandidatima. I evo toga stručnog odgovora kojega je potpisala ekipa savjetnika: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1286</Words>
  <Application>Microsoft Office PowerPoint</Application>
  <PresentationFormat>Prikaz na zaslonu (4:3)</PresentationFormat>
  <Paragraphs>83</Paragraphs>
  <Slides>19</Slides>
  <Notes>1</Notes>
  <HiddenSlides>0</HiddenSlides>
  <MMClips>2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Calibri</vt:lpstr>
      <vt:lpstr>Zadani dizajn</vt:lpstr>
      <vt:lpstr>1_Zadani dizajn</vt:lpstr>
      <vt:lpstr>PowerPoint prezentacija</vt:lpstr>
      <vt:lpstr>PowerPoint prezentacija</vt:lpstr>
      <vt:lpstr>Isusovi Apostoli</vt:lpstr>
      <vt:lpstr>Isusovi Apostoli</vt:lpstr>
      <vt:lpstr>Isusovi Apostoli</vt:lpstr>
      <vt:lpstr>Isusovi Apostoli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Isusovi Apostoli</dc:title>
  <dc:creator>Hrvatski jezik</dc:creator>
  <cp:lastModifiedBy>Krešimir Hublin</cp:lastModifiedBy>
  <cp:revision>49</cp:revision>
  <dcterms:created xsi:type="dcterms:W3CDTF">2012-03-01T21:42:34Z</dcterms:created>
  <dcterms:modified xsi:type="dcterms:W3CDTF">2024-02-22T14:05:25Z</dcterms:modified>
</cp:coreProperties>
</file>