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2"/>
  </p:notesMasterIdLst>
  <p:sldIdLst>
    <p:sldId id="263" r:id="rId3"/>
    <p:sldId id="270" r:id="rId4"/>
    <p:sldId id="258" r:id="rId5"/>
    <p:sldId id="266" r:id="rId6"/>
    <p:sldId id="268" r:id="rId7"/>
    <p:sldId id="267" r:id="rId8"/>
    <p:sldId id="260" r:id="rId9"/>
    <p:sldId id="257" r:id="rId10"/>
    <p:sldId id="256" r:id="rId11"/>
    <p:sldId id="259" r:id="rId12"/>
    <p:sldId id="271" r:id="rId13"/>
    <p:sldId id="272" r:id="rId14"/>
    <p:sldId id="262" r:id="rId15"/>
    <p:sldId id="273" r:id="rId16"/>
    <p:sldId id="274" r:id="rId17"/>
    <p:sldId id="275" r:id="rId18"/>
    <p:sldId id="276" r:id="rId19"/>
    <p:sldId id="277" r:id="rId20"/>
    <p:sldId id="261" r:id="rId21"/>
  </p:sldIdLst>
  <p:sldSz cx="9144000" cy="6858000" type="screen4x3"/>
  <p:notesSz cx="6858000" cy="9144000"/>
  <p:defaultTextStyle>
    <a:defPPr>
      <a:defRPr lang="hr-H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M Hublin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D1"/>
    <a:srgbClr val="FAE9BE"/>
    <a:srgbClr val="990000"/>
    <a:srgbClr val="660033"/>
    <a:srgbClr val="E2FFC5"/>
    <a:srgbClr val="660066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59" autoAdjust="0"/>
    <p:restoredTop sz="95503" autoAdjust="0"/>
  </p:normalViewPr>
  <p:slideViewPr>
    <p:cSldViewPr snapToGrid="0">
      <p:cViewPr varScale="1">
        <p:scale>
          <a:sx n="88" d="100"/>
          <a:sy n="88" d="100"/>
        </p:scale>
        <p:origin x="965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>
            <a:extLst>
              <a:ext uri="{FF2B5EF4-FFF2-40B4-BE49-F238E27FC236}">
                <a16:creationId xmlns:a16="http://schemas.microsoft.com/office/drawing/2014/main" id="{0CA11574-97C1-23AD-8A4C-616D6D06545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A4E24794-66C6-236A-B9EB-0129BBB7ECC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AE7FC69-F1F7-4A40-AE14-BD529A8DD79D}" type="datetimeFigureOut">
              <a:rPr lang="hr-HR"/>
              <a:pPr>
                <a:defRPr/>
              </a:pPr>
              <a:t>22.2.2024.</a:t>
            </a:fld>
            <a:endParaRPr lang="hr-HR"/>
          </a:p>
        </p:txBody>
      </p:sp>
      <p:sp>
        <p:nvSpPr>
          <p:cNvPr id="4" name="Rezervirano mjesto slike slajda 3">
            <a:extLst>
              <a:ext uri="{FF2B5EF4-FFF2-40B4-BE49-F238E27FC236}">
                <a16:creationId xmlns:a16="http://schemas.microsoft.com/office/drawing/2014/main" id="{E8610E67-F521-AD61-2812-CAD538A9DE4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Rezervirano mjesto bilježaka 4">
            <a:extLst>
              <a:ext uri="{FF2B5EF4-FFF2-40B4-BE49-F238E27FC236}">
                <a16:creationId xmlns:a16="http://schemas.microsoft.com/office/drawing/2014/main" id="{B6DA3A7C-2074-52EE-723F-7B763DC465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noProof="0"/>
              <a:t>Uredite stilove teksta matrice</a:t>
            </a:r>
          </a:p>
          <a:p>
            <a:pPr lvl="1"/>
            <a:r>
              <a:rPr lang="hr-HR" noProof="0"/>
              <a:t>Druga razina</a:t>
            </a:r>
          </a:p>
          <a:p>
            <a:pPr lvl="2"/>
            <a:r>
              <a:rPr lang="hr-HR" noProof="0"/>
              <a:t>Treća razina</a:t>
            </a:r>
          </a:p>
          <a:p>
            <a:pPr lvl="3"/>
            <a:r>
              <a:rPr lang="hr-HR" noProof="0"/>
              <a:t>Četvrta razina</a:t>
            </a:r>
          </a:p>
          <a:p>
            <a:pPr lvl="4"/>
            <a:r>
              <a:rPr lang="hr-HR" noProof="0"/>
              <a:t>Peta razina</a:t>
            </a:r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96B5BBC8-F856-2F26-68AB-F2EDCC29F8B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DEA2B0C6-4C37-D99D-A353-41C29621CB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BE55CDD-18A1-4989-8DB1-CE1B641E21D3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zervirano mjesto slike slajda 1">
            <a:extLst>
              <a:ext uri="{FF2B5EF4-FFF2-40B4-BE49-F238E27FC236}">
                <a16:creationId xmlns:a16="http://schemas.microsoft.com/office/drawing/2014/main" id="{77AAAC21-47A3-6AAD-A056-DFCD53A61AC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Rezervirano mjesto bilježaka 2">
            <a:extLst>
              <a:ext uri="{FF2B5EF4-FFF2-40B4-BE49-F238E27FC236}">
                <a16:creationId xmlns:a16="http://schemas.microsoft.com/office/drawing/2014/main" id="{D207D9F2-E80F-46DF-DE4B-57588365504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hr-HR" altLang="sr-Latn-RS"/>
              <a:t>Tu staviti riječi pjesme a ne sliku riječi, tako da ova mala sličica može „stati” i vidjeti se.</a:t>
            </a:r>
          </a:p>
        </p:txBody>
      </p:sp>
      <p:sp>
        <p:nvSpPr>
          <p:cNvPr id="27652" name="Rezervirano mjesto broja slajda 3">
            <a:extLst>
              <a:ext uri="{FF2B5EF4-FFF2-40B4-BE49-F238E27FC236}">
                <a16:creationId xmlns:a16="http://schemas.microsoft.com/office/drawing/2014/main" id="{4E69D202-B947-AD73-737E-2528728086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4A3651A-BE6B-4C98-8935-75F90074EED3}" type="slidenum">
              <a:rPr lang="hr-HR" altLang="sr-Latn-RS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hr-HR" altLang="sr-Latn-R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r-HR"/>
              <a:t>Uredite stil podnaslova matrice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B825790-EEE6-978B-3953-327BBE8410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8F506F8-5955-1875-C9CA-6E44ED039D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860088F-F92F-AF67-B491-40F65E575B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EAD57-AC0C-4DFA-A3C7-43C0C01E53D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721142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8BFA14-69BB-1A51-DBE8-B360F47529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565607-D2D9-1F41-DB39-CE4F937DE8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1646FCF-3C69-F8B3-7E4E-F0E5CD9CF9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A2A9E-F273-4046-A2F3-F1F5B7F9CA37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798220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8C4A490-D48E-1A16-D59C-0A373CD6A4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2ACA311-C247-B728-5E0D-1DA3F07218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6AA0A20-63CE-91D7-3429-57D05950A2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A6C63-A18B-4959-9A37-DB21379A46B6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454931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115FE5-08C9-1C92-D126-4BFC87DD16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42CC601-E499-2617-C410-CBFB31134E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49EAFD5-15A8-F88E-FCBF-0F15DC08A2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4B193-3CD6-4BB1-A69D-5DA5238C90DD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3788412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46DD04-DCD1-B314-B86F-5C396E6540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5F836B9-58A7-2A5F-5DF7-7900815624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9643EE9-DA7B-0115-82C7-DDC5479AB5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BFE0C-EA64-4908-B2D3-EAAA96536B73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3494756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285978-0B62-BB7A-DDF3-F56065E577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68E3F91-4494-691C-0CC5-AAD0F027AA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B930B1-355E-D2AC-3755-41343E63A0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EE3B9-08BD-4BE8-B072-701C84F17BF2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0062370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11C4CE-3F04-57FF-437E-F99F52F8E1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D2218C-06D2-9843-7AC1-4A8DD64393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520065-10A7-419E-0ABE-90D0C9A225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A852B-2F8A-4650-9F8E-B6D7A0114AC3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5797061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B16D5BF-1CC7-0D7C-099E-A005469E6B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52E559-8300-F3F2-1D66-651211461D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E2C959C-F9A4-67B9-FD27-91E9108EE2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ACEC9-EAC5-4968-AF52-520106CA06A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705681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CD756F6-D979-7235-1120-BD2F82D244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D2C19A9-3A4E-46DC-6C4C-B46B7BF101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EBD6EF7-4CE7-0322-954C-FE484FF71A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20C7C-8E0C-492D-B6FC-EB68408795A6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286961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371FCC8-50CF-0C9D-CCD2-3DFB8C9656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7CE4543-2D76-5EDA-EA22-C2345D8985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7C5B94C-CE7E-B592-0D97-7B155CCD31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323FA-30C1-494F-940B-E65A86B728D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3844841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ECD6501-2DB5-792A-8EB4-45E5EF591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62EEE2-0863-93ED-B05E-88E129DD00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BEA6DB-037A-3F94-28D1-A9BF83CEB2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61492-57FE-4373-808F-42D52DC68F57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189962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D160658-9EF6-93B9-1322-59D91675CA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D624C5-D10B-389A-8383-36518F1E86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21E802-9AAE-B329-49F8-FFC849A7B4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A503BB-8435-469C-B8E5-1DAB2D0A2BFE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711648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808D1F-16F3-F42E-C262-B9B294ECFD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4D1CD2-B25A-861F-EE1E-C3B88805A9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25F95F-F2D7-E3C5-1423-830ACA70FD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9256D-2808-4357-8DE3-589F8EEB897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0911177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E05B0A-D16C-F4A8-E827-A13F6198D6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34FC6D-31B6-F2FF-0FF8-9C41058FB9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D1903CE-8512-E9AF-D910-03F9F3C0D5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34514-6CE6-4A67-891D-BE3DFF61AFAD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9943564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FEB27C-3701-4BEA-DE1E-AF4037703B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0D31D6-827F-230D-85F0-66FDEFA573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8CAB5F6-51CE-EEA0-E901-0F2CD7ECDF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9EE2A-398E-4097-8B11-8717B7DE7B3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994728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9730618-1A68-C90B-8835-BF74A8F6D9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7A2DC1C-8A56-E555-5213-F96D1291BA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6D3A589-C284-1504-B69C-A5BCB77AA4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6E6BE-0D7C-4EBE-91CB-B3A3F52348F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624818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6D176A6-8940-3505-960B-6D2EE00363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4C27407-70E9-E4BD-AC20-218404BF6E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4E6C3D-5DF7-7CF1-435A-F0399C2BE8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DC2F2-2E5A-47AF-B44B-FDB5567FBDDB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595577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6D1174A-92DC-2CB1-03FE-F9467EEE9B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712435D-FA77-D8F4-617C-9AEEF33A63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F590023-9BC2-9BF7-4A4F-C030E91970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7E76B-8C98-4B57-956A-97B8A0A1003E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177567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741FA14-F8F3-FA65-C078-927371D773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260D234-BBEB-8AD4-E9FB-12B81A3216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7C9194C-9F6D-7B55-A998-738CBE4802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6E2D2-FF3B-4F7B-8414-2FDE84D81D3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05367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DBEC2CC-09A7-074F-05E7-187E88B6C4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3834076-E2F5-375D-8B22-5DC33620EA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CF3DC36-8704-3802-835C-A3B1C0B323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7B63B-31B6-4FA6-B7ED-45CFB9E7CEE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594658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229129-ED32-AF65-6C3F-1B743BD4A9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8C634C-6B9F-57B5-E0D2-10EB5AF0E9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72253D-3A3E-676E-8CAD-5B193348DB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72FD6-FA19-45B9-BC0D-7B3DE376565C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163160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48C2C50-9B1A-770F-867E-DA9C8F3DF0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FCD7D85-496C-BE8E-1A06-0B95D92D07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BA1E01-C686-45A1-1266-4326EF1F9C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75960-FBA4-459A-8FD3-6621149F982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586011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F894F9C-3B52-9EB2-8B0F-FF34E8ED14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 naslova matrice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F666427-9594-2211-1D89-FFC5E12F14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stilove teksta matrice</a:t>
            </a:r>
          </a:p>
          <a:p>
            <a:pPr lvl="1"/>
            <a:r>
              <a:rPr lang="hr-HR" altLang="sr-Latn-RS"/>
              <a:t>Druga razina</a:t>
            </a:r>
          </a:p>
          <a:p>
            <a:pPr lvl="2"/>
            <a:r>
              <a:rPr lang="hr-HR" altLang="sr-Latn-RS"/>
              <a:t>Treća razina</a:t>
            </a:r>
          </a:p>
          <a:p>
            <a:pPr lvl="3"/>
            <a:r>
              <a:rPr lang="hr-HR" altLang="sr-Latn-RS"/>
              <a:t>Četvrta razina</a:t>
            </a:r>
          </a:p>
          <a:p>
            <a:pPr lvl="4"/>
            <a:r>
              <a:rPr lang="hr-HR" altLang="sr-Latn-RS"/>
              <a:t>Peta razina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78900DD-A388-B2B8-36B3-7B9936CB202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14FFEB7-8E1C-1960-F296-301683EE997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673379F-DD68-45EF-473C-5005D5E688C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33D5AD80-813B-45A7-95D4-01143AA94A03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76" r:id="rId1"/>
    <p:sldLayoutId id="2147484477" r:id="rId2"/>
    <p:sldLayoutId id="2147484478" r:id="rId3"/>
    <p:sldLayoutId id="2147484479" r:id="rId4"/>
    <p:sldLayoutId id="2147484480" r:id="rId5"/>
    <p:sldLayoutId id="2147484481" r:id="rId6"/>
    <p:sldLayoutId id="2147484482" r:id="rId7"/>
    <p:sldLayoutId id="2147484483" r:id="rId8"/>
    <p:sldLayoutId id="2147484484" r:id="rId9"/>
    <p:sldLayoutId id="2147484485" r:id="rId10"/>
    <p:sldLayoutId id="214748448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0443696-7265-3BCD-4ECB-D52BE19EB4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 naslova matrice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E265035-0AA2-D428-955F-4C7A2F5309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stilove teksta matrice</a:t>
            </a:r>
          </a:p>
          <a:p>
            <a:pPr lvl="1"/>
            <a:r>
              <a:rPr lang="hr-HR" altLang="sr-Latn-RS"/>
              <a:t>Druga razina</a:t>
            </a:r>
          </a:p>
          <a:p>
            <a:pPr lvl="2"/>
            <a:r>
              <a:rPr lang="hr-HR" altLang="sr-Latn-RS"/>
              <a:t>Treća razina</a:t>
            </a:r>
          </a:p>
          <a:p>
            <a:pPr lvl="3"/>
            <a:r>
              <a:rPr lang="hr-HR" altLang="sr-Latn-RS"/>
              <a:t>Četvrta razina</a:t>
            </a:r>
          </a:p>
          <a:p>
            <a:pPr lvl="4"/>
            <a:r>
              <a:rPr lang="hr-HR" altLang="sr-Latn-RS"/>
              <a:t>Peta razina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378B35E-6F13-ED13-FA98-FAB086CF502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EE0FF51-769E-E010-DC29-CB40C233514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D41A0F9-9688-51CB-F62A-D84919B84D3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B71D9CF2-E516-42D3-84DF-F67B5D4C3143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98" r:id="rId1"/>
    <p:sldLayoutId id="2147484499" r:id="rId2"/>
    <p:sldLayoutId id="2147484500" r:id="rId3"/>
    <p:sldLayoutId id="2147484501" r:id="rId4"/>
    <p:sldLayoutId id="2147484502" r:id="rId5"/>
    <p:sldLayoutId id="2147484503" r:id="rId6"/>
    <p:sldLayoutId id="2147484504" r:id="rId7"/>
    <p:sldLayoutId id="2147484505" r:id="rId8"/>
    <p:sldLayoutId id="2147484506" r:id="rId9"/>
    <p:sldLayoutId id="2147484507" r:id="rId10"/>
    <p:sldLayoutId id="214748450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Korisnik\SKOLA\5%20raz\50%20Isusovi%20u&#269;enici%20-%20Apostoli\Krist%20na%20&#382;alu.mp3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8.xml"/><Relationship Id="rId1" Type="http://schemas.openxmlformats.org/officeDocument/2006/relationships/audio" Target="file:///C:\Users\Korisnik\SKOLA\5%20raz\39%2012Apostola\Krist%20na%20&#382;alu.mp3" TargetMode="Externa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>
            <a:extLst>
              <a:ext uri="{FF2B5EF4-FFF2-40B4-BE49-F238E27FC236}">
                <a16:creationId xmlns:a16="http://schemas.microsoft.com/office/drawing/2014/main" id="{E7D27BE1-EABA-4172-0CE5-6387AB670880}"/>
              </a:ext>
            </a:extLst>
          </p:cNvPr>
          <p:cNvSpPr/>
          <p:nvPr/>
        </p:nvSpPr>
        <p:spPr>
          <a:xfrm>
            <a:off x="468313" y="549275"/>
            <a:ext cx="7991475" cy="34766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hr-HR" sz="4400" i="1" dirty="0">
                <a:solidFill>
                  <a:schemeClr val="bg1">
                    <a:lumMod val="65000"/>
                  </a:schemeClr>
                </a:solidFill>
                <a:latin typeface="Arial" charset="0"/>
                <a:cs typeface="Arial" charset="0"/>
              </a:rPr>
              <a:t>Zagonetka:</a:t>
            </a:r>
          </a:p>
          <a:p>
            <a:pPr eaLnBrk="1" hangingPunct="1">
              <a:defRPr/>
            </a:pPr>
            <a:r>
              <a:rPr lang="hr-HR" sz="4400" dirty="0">
                <a:latin typeface="Arial" charset="0"/>
                <a:cs typeface="Arial" charset="0"/>
              </a:rPr>
              <a:t>Koji (Isusov) apostol u svojem imenu ima slova </a:t>
            </a:r>
            <a:r>
              <a:rPr lang="hr-HR" sz="4400" dirty="0">
                <a:solidFill>
                  <a:srgbClr val="FF0000"/>
                </a:solidFill>
                <a:latin typeface="Arial" charset="0"/>
                <a:cs typeface="Arial" charset="0"/>
              </a:rPr>
              <a:t>PET</a:t>
            </a:r>
            <a:r>
              <a:rPr lang="hr-HR" sz="4400" dirty="0">
                <a:latin typeface="Arial" charset="0"/>
                <a:cs typeface="Arial" charset="0"/>
              </a:rPr>
              <a:t>, </a:t>
            </a:r>
            <a:br>
              <a:rPr lang="hr-HR" sz="4400" dirty="0">
                <a:latin typeface="Arial" charset="0"/>
                <a:cs typeface="Arial" charset="0"/>
              </a:rPr>
            </a:br>
            <a:r>
              <a:rPr lang="hr-HR" sz="4400" dirty="0">
                <a:latin typeface="Arial" charset="0"/>
                <a:cs typeface="Arial" charset="0"/>
              </a:rPr>
              <a:t>ali ako mu oduzmeš </a:t>
            </a:r>
            <a:r>
              <a:rPr lang="hr-HR" sz="4400" dirty="0">
                <a:solidFill>
                  <a:srgbClr val="FF0000"/>
                </a:solidFill>
                <a:latin typeface="Arial" charset="0"/>
                <a:cs typeface="Arial" charset="0"/>
              </a:rPr>
              <a:t>PET</a:t>
            </a:r>
            <a:r>
              <a:rPr lang="hr-HR" sz="4400" dirty="0">
                <a:latin typeface="Arial" charset="0"/>
                <a:cs typeface="Arial" charset="0"/>
              </a:rPr>
              <a:t> ostanu mu slova </a:t>
            </a:r>
            <a:r>
              <a:rPr lang="hr-HR" sz="4400" dirty="0">
                <a:solidFill>
                  <a:srgbClr val="00B050"/>
                </a:solidFill>
                <a:latin typeface="Arial" charset="0"/>
                <a:cs typeface="Arial" charset="0"/>
              </a:rPr>
              <a:t>DVA</a:t>
            </a:r>
            <a:r>
              <a:rPr lang="hr-HR" sz="4400" dirty="0">
                <a:latin typeface="Arial" charset="0"/>
                <a:cs typeface="Arial" charset="0"/>
              </a:rPr>
              <a:t>?</a:t>
            </a:r>
          </a:p>
        </p:txBody>
      </p:sp>
    </p:spTree>
  </p:cSld>
  <p:clrMapOvr>
    <a:masterClrMapping/>
  </p:clrMapOvr>
  <p:transition spd="slow">
    <p:circl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>
            <a:extLst>
              <a:ext uri="{FF2B5EF4-FFF2-40B4-BE49-F238E27FC236}">
                <a16:creationId xmlns:a16="http://schemas.microsoft.com/office/drawing/2014/main" id="{500F9AFF-4837-C0EA-F21A-6C46FE7E0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1750"/>
            <a:ext cx="9144000" cy="649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sz="2800" i="1"/>
              <a:t>     Poštovani Rabbi Ješua,</a:t>
            </a:r>
            <a:endParaRPr lang="hr-HR" altLang="sr-Latn-RS" sz="2800"/>
          </a:p>
          <a:p>
            <a:r>
              <a:rPr lang="hr-HR" altLang="sr-Latn-RS" sz="2800"/>
              <a:t>     Zahvaljujemo na povjerenju koje si nam iskazao šaljući nam na stručno promatranje i savjetovanje Dvanaestoricu ljudi koje si izabrao za glavna mjesta u svojoj novoj Družbi. Sa svima smo obavili potrebne testove, pokuse i probe, teoretske i praktične, i to kroz punih deset dana. Naši su psiholozi razgovarali sa svakim osobno, a viši savjetnici za pojedine zanate i službe susreli su se sa svakim pojedinačno i sa svima zajedno. Svaki pojedini član Tvoje zajednice ima svoju kartoteku, koju ćeš u prikladno vrijeme, kad naiđeš kroz Jeruzalem, pozorno proučiti. Mi smo ovdje ukratko iznijeli, Tebi na znanje i ravnanje, svoje dojmove i sudove koje su potpisali svi članovi naše Psihološke službe. </a:t>
            </a:r>
            <a:endParaRPr lang="hr-HR" altLang="sr-Latn-RS" sz="2800" i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>
            <a:extLst>
              <a:ext uri="{FF2B5EF4-FFF2-40B4-BE49-F238E27FC236}">
                <a16:creationId xmlns:a16="http://schemas.microsoft.com/office/drawing/2014/main" id="{DFF1D3BD-FF25-FDB5-73A7-DF945F40B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1750"/>
            <a:ext cx="9144000" cy="393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sz="2800"/>
              <a:t>Dakle:</a:t>
            </a:r>
          </a:p>
          <a:p>
            <a:r>
              <a:rPr lang="hr-HR" altLang="sr-Latn-RS" sz="2800"/>
              <a:t>           </a:t>
            </a:r>
            <a:r>
              <a:rPr lang="hr-HR" altLang="sr-Latn-RS" sz="2800" i="1"/>
              <a:t> </a:t>
            </a:r>
            <a:r>
              <a:rPr lang="hr-HR" altLang="sr-Latn-RS" sz="2800" i="1" u="sng"/>
              <a:t>Općenito</a:t>
            </a:r>
            <a:r>
              <a:rPr lang="hr-HR" altLang="sr-Latn-RS" sz="2800"/>
              <a:t>: svi se u Savjetovalištu slažu da većina Tvojih izabranika nema ni pretpostavke, ni odgoja, ni ikakve prikladnosti za vodeće uloge i pothvate koje im kaniš povjeriti. Nemaju pojma o zajedništvu, ni o zajedničkoj akciji, ni odgovornosti. Krvavo ćeš se razočarati nad njima. Mi bismo Ti preporučili da potražiš druge osobe koje će imati više iskustva u vodstvu i više prokušane sposobnosti u radu, osobito s ljudima.</a:t>
            </a:r>
            <a:endParaRPr lang="hr-HR" altLang="sr-Latn-RS" sz="2800" i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>
            <a:extLst>
              <a:ext uri="{FF2B5EF4-FFF2-40B4-BE49-F238E27FC236}">
                <a16:creationId xmlns:a16="http://schemas.microsoft.com/office/drawing/2014/main" id="{6560DC9E-AAE5-E9B5-4F6D-81237C2855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1750"/>
            <a:ext cx="91440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sz="2800" i="1" u="sng"/>
              <a:t>Pojedinačno</a:t>
            </a:r>
            <a:r>
              <a:rPr lang="hr-HR" altLang="sr-Latn-RS" sz="2800" i="1"/>
              <a:t>: iznosimo samo bitne sažetke svojih sudova o svakom pojedinom kandidatu:</a:t>
            </a:r>
            <a:endParaRPr lang="hr-HR" altLang="sr-Latn-RS" sz="2800"/>
          </a:p>
          <a:p>
            <a:r>
              <a:rPr lang="hr-HR" altLang="sr-Latn-RS" sz="2800"/>
              <a:t>            </a:t>
            </a:r>
          </a:p>
          <a:p>
            <a:r>
              <a:rPr lang="hr-HR" altLang="sr-Latn-RS" sz="2800"/>
              <a:t>1. ŠIMUN PETAR iz Betsaide, sin Jonin, po zanimanju ribar: čuvstveno nestalan. Čovjek prve reakcije. Ne obuzdava svoga jezika ni svoje strastvenosti. Promjenjiv k'o jesensko vrijeme. Više puta ne zna što je rekao. Lako pada, a gorko se kaje kad padne. Bježi od bilo kakve žrtve. Riskantno je povjeriti mu neku težu zadaću, pogotovo da vodi zajednicu. Upropastit će je.</a:t>
            </a:r>
            <a:endParaRPr lang="hr-HR" altLang="sr-Latn-RS" sz="2800" i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>
            <a:extLst>
              <a:ext uri="{FF2B5EF4-FFF2-40B4-BE49-F238E27FC236}">
                <a16:creationId xmlns:a16="http://schemas.microsoft.com/office/drawing/2014/main" id="{9D5B63A7-2107-7358-C3B8-26B3BB804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1750"/>
            <a:ext cx="9144000" cy="564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sz="2800"/>
              <a:t>            2. ANDRIJA, brat njegov, također ribar: nema uopće svojstava predvodnika. Lako ustupi svoje mjesto drugome. Uvijek će biti na trećem ili na posljednjem mjestu. A takav nije za voditelja. Odan gnjevu i ponešto ljubomoran. Bilo bi više koristi da se obojica braće vrate k mrežama koje su ostavili.</a:t>
            </a:r>
          </a:p>
          <a:p>
            <a:r>
              <a:rPr lang="hr-HR" altLang="sr-Latn-RS" sz="2800"/>
              <a:t>            3. JAKOV i</a:t>
            </a:r>
          </a:p>
          <a:p>
            <a:r>
              <a:rPr lang="hr-HR" altLang="sr-Latn-RS" sz="2800"/>
              <a:t>            4. IVAN, isto tako braća, sinovi Zebedeja i Salome: stavljaju svoje osobne i obiteljske interese iznad interesa šire zajednice. Često govore o svojoj obitelji. Vatreni k'o gromovi. Oni bi mnoge stvari, pa i osobe, radije spalili nego spasili. Opasni po Družbu i društvo.</a:t>
            </a:r>
            <a:endParaRPr lang="hr-HR" altLang="sr-Latn-RS" sz="2800" i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>
            <a:extLst>
              <a:ext uri="{FF2B5EF4-FFF2-40B4-BE49-F238E27FC236}">
                <a16:creationId xmlns:a16="http://schemas.microsoft.com/office/drawing/2014/main" id="{2BDAAA93-346A-A7DE-9B43-2BE2DC40A7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1750"/>
            <a:ext cx="9144000" cy="564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sz="2800"/>
              <a:t>           5. FILIP iz Betsaide, veoma naivan u pitanjima, nesnalažljiv u životnim situacijama, povodljiv za drugima, Nećeš imati velike sreće od njega.</a:t>
            </a:r>
            <a:br>
              <a:rPr lang="hr-HR" altLang="sr-Latn-RS" sz="2800"/>
            </a:br>
            <a:r>
              <a:rPr lang="hr-HR" altLang="sr-Latn-RS" sz="2800"/>
              <a:t>            6. NATANAEL ili BARTOLOMEJ iz Kane Galilejske: pokazuje veliko nepovjerenje prema ljudima, vjerojatno će ga pokazati i prema novoj zajednici i prema Tebi osobno. Sudi ljude po mjestu, ne po karakteru. Ali je iskren.</a:t>
            </a:r>
          </a:p>
          <a:p>
            <a:r>
              <a:rPr lang="hr-HR" altLang="sr-Latn-RS" sz="2800"/>
              <a:t>            7. MATEJ, bivši carinik, čovjek veoma loše prošlosti (bio je na crnoj listi na Uredu za zapošljavanje). Inače najpismeniji čovjek u zajednici, uz Ivana Zebedejeva. Mogao bi biti koristan društvu da ga prošlost ne bije.</a:t>
            </a:r>
            <a:endParaRPr lang="hr-HR" altLang="sr-Latn-RS" sz="2800" i="1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>
            <a:extLst>
              <a:ext uri="{FF2B5EF4-FFF2-40B4-BE49-F238E27FC236}">
                <a16:creationId xmlns:a16="http://schemas.microsoft.com/office/drawing/2014/main" id="{950C1E2A-F735-1EF2-F7EB-64111F53E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1750"/>
            <a:ext cx="9144000" cy="649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sz="2800"/>
              <a:t>       8. TOMA zvani Didim ili Blizanac: pokazuje neumjesnu sklonost sumnjama i svakakvim pitanjima. Ruši moral u zajednici. Povlači se iz skupine kad vidi da ne ide po njegovu. On drži samo do svoga suda. Jedva se kada zna prikloniti zajedničkom mišljenju. Izrazito negativan.</a:t>
            </a:r>
          </a:p>
          <a:p>
            <a:r>
              <a:rPr lang="hr-HR" altLang="sr-Latn-RS" sz="2800"/>
              <a:t>            9. JAKOV Alfejev i</a:t>
            </a:r>
          </a:p>
          <a:p>
            <a:r>
              <a:rPr lang="hr-HR" altLang="sr-Latn-RS" sz="2800"/>
              <a:t>            10. JUDA TADEJ, braća: naginju teškoj depresiji. Uglavnom šute. Gotovo nezainteresirani za ispitivanje i za dobre rezultate. Čak ni za molitvu. Bilo ih je teško testirati.</a:t>
            </a:r>
          </a:p>
          <a:p>
            <a:r>
              <a:rPr lang="hr-HR" altLang="sr-Latn-RS" sz="2800"/>
              <a:t>            11. ŠIMUN zvani Revnitelj, Kanaanac: skloniji je svađi i bodežu nego lijepoj riječi i uvjeravanju. Tip bez imalo diplomacije, nije uopće za Tvoje organizacije. On je doslovno zalutao u skupinu.           </a:t>
            </a:r>
            <a:endParaRPr lang="hr-HR" altLang="sr-Latn-RS" sz="2800" i="1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>
            <a:extLst>
              <a:ext uri="{FF2B5EF4-FFF2-40B4-BE49-F238E27FC236}">
                <a16:creationId xmlns:a16="http://schemas.microsoft.com/office/drawing/2014/main" id="{7E9AB490-8984-915F-F363-DA4F9D8997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1750"/>
            <a:ext cx="9144000" cy="4789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sz="2800"/>
              <a:t>            12. Jedini kandidat koji očituje veliki duhovni potencijal, silnu intelektualnu sposobnost i moralnu podobnost, koji neobično uspješno surađuje s ljudima, sklon poslovnosti i kontaktibilnosti, snalažljiv i okretan, pun motivacije, zdrave ambicije i odgovornosti, jest JUDA iz Iškariota. Odnio je najviše bodova u ispitivanjima. Ima najviši mogući kvocijent inteligencije, 120! Čovjek ozbiljne nade i velikih obećanja. Može ti biti desna ruka, zamjenik. Jedino što smo primjetili jest da ima malo duge prste desne ruke. S te ga strane drži na oku.</a:t>
            </a:r>
            <a:endParaRPr lang="hr-HR" altLang="sr-Latn-RS" sz="2800" i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>
            <a:extLst>
              <a:ext uri="{FF2B5EF4-FFF2-40B4-BE49-F238E27FC236}">
                <a16:creationId xmlns:a16="http://schemas.microsoft.com/office/drawing/2014/main" id="{27CA4D4E-2577-05F0-6152-5A124E787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1750"/>
            <a:ext cx="914400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sz="2800"/>
              <a:t>Želimo ti uspjeh u pothvatu i u pronalaženju novih ljudi, osim ovoga posljednjega. Dao Bog da i Ti i Tvoji izabranici budete što korisniji ovom našem židovskom društvu.</a:t>
            </a:r>
          </a:p>
          <a:p>
            <a:pPr algn="r"/>
            <a:r>
              <a:rPr lang="hr-HR" altLang="sr-Latn-RS" sz="2800"/>
              <a:t>Savjetovalište za zvanja</a:t>
            </a:r>
            <a:br>
              <a:rPr lang="hr-HR" altLang="sr-Latn-RS" sz="2800"/>
            </a:br>
            <a:r>
              <a:rPr lang="hr-HR" altLang="sr-Latn-RS" sz="2800"/>
              <a:t>Jeruzalem</a:t>
            </a:r>
          </a:p>
          <a:p>
            <a:r>
              <a:rPr lang="hr-HR" altLang="sr-Latn-RS" sz="2800"/>
              <a:t>           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>
            <a:extLst>
              <a:ext uri="{FF2B5EF4-FFF2-40B4-BE49-F238E27FC236}">
                <a16:creationId xmlns:a16="http://schemas.microsoft.com/office/drawing/2014/main" id="{68E8A4E4-7335-45ED-6EEE-044D9E302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1750"/>
            <a:ext cx="91440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hr-HR" altLang="sr-Latn-RS" sz="2800"/>
          </a:p>
          <a:p>
            <a:r>
              <a:rPr lang="hr-HR" altLang="sr-Latn-RS" sz="2800"/>
              <a:t>            </a:t>
            </a:r>
          </a:p>
          <a:p>
            <a:r>
              <a:rPr lang="hr-HR" altLang="sr-Latn-RS" sz="2800"/>
              <a:t>Kad je Isus pročitao što su mu stručnjaci napisali, onda je pozvao Dvanaestoricu i rekao im: Prijatelji, računam s vama. Računajte i vi sa mnom. "Bit ćete mi svjedoci u Jeruzalemu, u svoj Judeji, u Samariji i do kraja zemlje" (Dj 1,8). Sretno bilo! Ja sam s vama u sve dane, do svršetka svijeta! 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>
            <a:extLst>
              <a:ext uri="{FF2B5EF4-FFF2-40B4-BE49-F238E27FC236}">
                <a16:creationId xmlns:a16="http://schemas.microsoft.com/office/drawing/2014/main" id="{93CC7C47-FA05-110B-A127-391B6709B6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2" r="1797"/>
          <a:stretch>
            <a:fillRect/>
          </a:stretch>
        </p:blipFill>
        <p:spPr bwMode="auto">
          <a:xfrm>
            <a:off x="0" y="0"/>
            <a:ext cx="9144000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aobljeni pravokutni oblačić 1">
            <a:extLst>
              <a:ext uri="{FF2B5EF4-FFF2-40B4-BE49-F238E27FC236}">
                <a16:creationId xmlns:a16="http://schemas.microsoft.com/office/drawing/2014/main" id="{C90E4624-925E-992F-3AE9-994A7448FE51}"/>
              </a:ext>
            </a:extLst>
          </p:cNvPr>
          <p:cNvSpPr/>
          <p:nvPr/>
        </p:nvSpPr>
        <p:spPr>
          <a:xfrm>
            <a:off x="4427538" y="115888"/>
            <a:ext cx="2305050" cy="865187"/>
          </a:xfrm>
          <a:prstGeom prst="wedgeRoundRectCallout">
            <a:avLst>
              <a:gd name="adj1" fmla="val 69120"/>
              <a:gd name="adj2" fmla="val 34921"/>
              <a:gd name="adj3" fmla="val 16667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hr-HR" sz="2800" dirty="0">
                <a:solidFill>
                  <a:srgbClr val="990000"/>
                </a:solidFill>
              </a:rPr>
              <a:t>Dođite i slijedite me!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>
            <a:extLst>
              <a:ext uri="{FF2B5EF4-FFF2-40B4-BE49-F238E27FC236}">
                <a16:creationId xmlns:a16="http://schemas.microsoft.com/office/drawing/2014/main" id="{BCF00680-29CC-B465-B0C9-2E955CBD5495}"/>
              </a:ext>
            </a:extLst>
          </p:cNvPr>
          <p:cNvSpPr/>
          <p:nvPr/>
        </p:nvSpPr>
        <p:spPr>
          <a:xfrm>
            <a:off x="468313" y="549275"/>
            <a:ext cx="7991475" cy="34766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hr-HR" sz="4400" i="1" dirty="0">
                <a:solidFill>
                  <a:schemeClr val="bg1">
                    <a:lumMod val="65000"/>
                  </a:schemeClr>
                </a:solidFill>
                <a:latin typeface="Arial" charset="0"/>
                <a:cs typeface="Arial" charset="0"/>
              </a:rPr>
              <a:t>Zagonetka:</a:t>
            </a:r>
          </a:p>
          <a:p>
            <a:pPr eaLnBrk="1" hangingPunct="1">
              <a:defRPr/>
            </a:pPr>
            <a:r>
              <a:rPr lang="hr-HR" sz="4400" dirty="0">
                <a:solidFill>
                  <a:schemeClr val="bg1">
                    <a:lumMod val="65000"/>
                  </a:schemeClr>
                </a:solidFill>
                <a:latin typeface="Arial" charset="0"/>
                <a:cs typeface="Arial" charset="0"/>
              </a:rPr>
              <a:t>Koji (Isusov) apostol u svojem imenu ima slova PET, </a:t>
            </a:r>
            <a:br>
              <a:rPr lang="hr-HR" sz="4400" dirty="0">
                <a:solidFill>
                  <a:schemeClr val="bg1">
                    <a:lumMod val="65000"/>
                  </a:schemeClr>
                </a:solidFill>
                <a:latin typeface="Arial" charset="0"/>
                <a:cs typeface="Arial" charset="0"/>
              </a:rPr>
            </a:br>
            <a:r>
              <a:rPr lang="hr-HR" sz="4400" dirty="0">
                <a:solidFill>
                  <a:schemeClr val="bg1">
                    <a:lumMod val="65000"/>
                  </a:schemeClr>
                </a:solidFill>
                <a:latin typeface="Arial" charset="0"/>
                <a:cs typeface="Arial" charset="0"/>
              </a:rPr>
              <a:t>ali ako mu oduzmeš PET ostanu mu slova DVA?</a:t>
            </a:r>
          </a:p>
        </p:txBody>
      </p:sp>
      <p:sp>
        <p:nvSpPr>
          <p:cNvPr id="5" name="Pravokutnik 4">
            <a:extLst>
              <a:ext uri="{FF2B5EF4-FFF2-40B4-BE49-F238E27FC236}">
                <a16:creationId xmlns:a16="http://schemas.microsoft.com/office/drawing/2014/main" id="{CD0CD233-F6CB-E3F2-AFC4-A30AAB0455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650" y="4425950"/>
            <a:ext cx="8432800" cy="1016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hr-HR" altLang="sr-Latn-RS" sz="6000" dirty="0">
                <a:latin typeface="Arial" charset="0"/>
                <a:cs typeface="Arial" charset="0"/>
              </a:rPr>
              <a:t>„</a:t>
            </a:r>
            <a:r>
              <a:rPr lang="hr-HR" altLang="sr-Latn-RS" sz="6000" dirty="0">
                <a:solidFill>
                  <a:srgbClr val="FF0000"/>
                </a:solidFill>
                <a:latin typeface="Arial" charset="0"/>
                <a:cs typeface="Arial" charset="0"/>
              </a:rPr>
              <a:t>PET</a:t>
            </a:r>
            <a:r>
              <a:rPr lang="hr-HR" altLang="sr-Latn-RS" sz="60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AR</a:t>
            </a:r>
            <a:r>
              <a:rPr lang="hr-HR" altLang="sr-Latn-RS" sz="6000" dirty="0">
                <a:latin typeface="Arial" charset="0"/>
                <a:cs typeface="Arial" charset="0"/>
              </a:rPr>
              <a:t>" - "</a:t>
            </a:r>
            <a:r>
              <a:rPr lang="hr-HR" altLang="sr-Latn-RS" sz="6000" dirty="0">
                <a:solidFill>
                  <a:srgbClr val="FF0000"/>
                </a:solidFill>
                <a:latin typeface="Arial" charset="0"/>
                <a:cs typeface="Arial" charset="0"/>
              </a:rPr>
              <a:t>PET</a:t>
            </a:r>
            <a:r>
              <a:rPr lang="hr-HR" altLang="sr-Latn-RS" sz="6000" dirty="0">
                <a:latin typeface="Arial" charset="0"/>
                <a:cs typeface="Arial" charset="0"/>
              </a:rPr>
              <a:t>" = "</a:t>
            </a:r>
            <a:r>
              <a:rPr lang="hr-HR" altLang="sr-Latn-RS" sz="60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AR</a:t>
            </a:r>
            <a:r>
              <a:rPr lang="hr-HR" altLang="sr-Latn-RS" sz="6000" dirty="0">
                <a:latin typeface="Arial" charset="0"/>
                <a:cs typeface="Arial" charset="0"/>
              </a:rPr>
              <a:t>"</a:t>
            </a:r>
          </a:p>
        </p:txBody>
      </p:sp>
    </p:spTree>
  </p:cSld>
  <p:clrMapOvr>
    <a:masterClrMapping/>
  </p:clrMapOvr>
  <p:transition spd="slow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92A7B42B-B2FB-66A6-44C1-A4161774486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5575" y="66675"/>
            <a:ext cx="4194175" cy="719138"/>
          </a:xfrm>
        </p:spPr>
        <p:txBody>
          <a:bodyPr/>
          <a:lstStyle/>
          <a:p>
            <a:pPr eaLnBrk="1" hangingPunct="1"/>
            <a:r>
              <a:rPr lang="hr-HR" altLang="sr-Latn-RS" sz="4000" b="1">
                <a:solidFill>
                  <a:srgbClr val="660033"/>
                </a:solidFill>
              </a:rPr>
              <a:t>Isusovi Apostoli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5C72A3-B6C9-0079-AB1B-FA2D7A40D9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8763" y="242888"/>
            <a:ext cx="3649662" cy="6372225"/>
          </a:xfrm>
          <a:prstGeom prst="rect">
            <a:avLst/>
          </a:prstGeom>
          <a:solidFill>
            <a:srgbClr val="FFFFD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182563" indent="-1825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>
                <a:solidFill>
                  <a:srgbClr val="990000"/>
                </a:solidFill>
              </a:rPr>
              <a:t>Šimun</a:t>
            </a:r>
            <a:r>
              <a:rPr lang="hr-HR" altLang="sr-Latn-RS" sz="2400">
                <a:solidFill>
                  <a:srgbClr val="990000"/>
                </a:solidFill>
              </a:rPr>
              <a:t>, zvani </a:t>
            </a:r>
            <a:r>
              <a:rPr lang="hr-HR" altLang="sr-Latn-RS" sz="2400" b="1">
                <a:solidFill>
                  <a:srgbClr val="990000"/>
                </a:solidFill>
              </a:rPr>
              <a:t>Petar</a:t>
            </a:r>
            <a:r>
              <a:rPr lang="hr-HR" altLang="sr-Latn-RS" sz="2400">
                <a:solidFill>
                  <a:srgbClr val="990000"/>
                </a:solidFill>
              </a:rPr>
              <a:t>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solidFill>
                  <a:srgbClr val="990000"/>
                </a:solidFill>
              </a:rPr>
              <a:t>	i </a:t>
            </a:r>
            <a:r>
              <a:rPr lang="hr-HR" altLang="sr-Latn-RS" sz="2400" b="1">
                <a:solidFill>
                  <a:srgbClr val="990000"/>
                </a:solidFill>
              </a:rPr>
              <a:t>Andrija</a:t>
            </a:r>
            <a:r>
              <a:rPr lang="hr-HR" altLang="sr-Latn-RS" sz="2400">
                <a:solidFill>
                  <a:srgbClr val="990000"/>
                </a:solidFill>
              </a:rPr>
              <a:t>, brat njegov;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solidFill>
                  <a:schemeClr val="accent2"/>
                </a:solidFill>
              </a:rPr>
              <a:t>i </a:t>
            </a:r>
            <a:r>
              <a:rPr lang="hr-HR" altLang="sr-Latn-RS" sz="2400" b="1">
                <a:solidFill>
                  <a:schemeClr val="accent2"/>
                </a:solidFill>
              </a:rPr>
              <a:t>Jakov</a:t>
            </a:r>
            <a:r>
              <a:rPr lang="hr-HR" altLang="sr-Latn-RS" sz="2400">
                <a:solidFill>
                  <a:schemeClr val="accent2"/>
                </a:solidFill>
              </a:rPr>
              <a:t>, sin Zebedejev,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solidFill>
                  <a:schemeClr val="accent2"/>
                </a:solidFill>
              </a:rPr>
              <a:t>	i </a:t>
            </a:r>
            <a:r>
              <a:rPr lang="hr-HR" altLang="sr-Latn-RS" sz="2400" b="1">
                <a:solidFill>
                  <a:schemeClr val="accent2"/>
                </a:solidFill>
              </a:rPr>
              <a:t>Ivan</a:t>
            </a:r>
            <a:r>
              <a:rPr lang="hr-HR" altLang="sr-Latn-RS" sz="2400">
                <a:solidFill>
                  <a:schemeClr val="accent2"/>
                </a:solidFill>
              </a:rPr>
              <a:t> brat njegov;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>
                <a:solidFill>
                  <a:srgbClr val="660033"/>
                </a:solidFill>
              </a:rPr>
              <a:t>Filip </a:t>
            </a:r>
            <a:endParaRPr lang="hr-HR" altLang="sr-Latn-RS" sz="2400">
              <a:solidFill>
                <a:srgbClr val="660033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solidFill>
                  <a:srgbClr val="660033"/>
                </a:solidFill>
              </a:rPr>
              <a:t>	i </a:t>
            </a:r>
            <a:r>
              <a:rPr lang="hr-HR" altLang="sr-Latn-RS" sz="2400" b="1">
                <a:solidFill>
                  <a:srgbClr val="660033"/>
                </a:solidFill>
              </a:rPr>
              <a:t>Bartolomej</a:t>
            </a:r>
            <a:r>
              <a:rPr lang="hr-HR" altLang="sr-Latn-RS" sz="2400">
                <a:solidFill>
                  <a:srgbClr val="660033"/>
                </a:solidFill>
              </a:rPr>
              <a:t>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>
                <a:solidFill>
                  <a:schemeClr val="hlink"/>
                </a:solidFill>
              </a:rPr>
              <a:t>Toma </a:t>
            </a:r>
            <a:endParaRPr lang="hr-HR" altLang="sr-Latn-RS" sz="2400">
              <a:solidFill>
                <a:schemeClr val="hlink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solidFill>
                  <a:schemeClr val="hlink"/>
                </a:solidFill>
              </a:rPr>
              <a:t>	i </a:t>
            </a:r>
            <a:r>
              <a:rPr lang="hr-HR" altLang="sr-Latn-RS" sz="2400" b="1">
                <a:solidFill>
                  <a:schemeClr val="hlink"/>
                </a:solidFill>
              </a:rPr>
              <a:t>Matej</a:t>
            </a:r>
            <a:r>
              <a:rPr lang="hr-HR" altLang="sr-Latn-RS" sz="2400">
                <a:solidFill>
                  <a:schemeClr val="hlink"/>
                </a:solidFill>
              </a:rPr>
              <a:t> carinik;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>
                <a:solidFill>
                  <a:srgbClr val="D60093"/>
                </a:solidFill>
              </a:rPr>
              <a:t>Jakov (Mlađi) Alfejev </a:t>
            </a:r>
            <a:endParaRPr lang="hr-HR" altLang="sr-Latn-RS" sz="2400">
              <a:solidFill>
                <a:srgbClr val="D60093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solidFill>
                  <a:srgbClr val="D60093"/>
                </a:solidFill>
              </a:rPr>
              <a:t>	i (Juda) </a:t>
            </a:r>
            <a:r>
              <a:rPr lang="hr-HR" altLang="sr-Latn-RS" sz="2400" b="1">
                <a:solidFill>
                  <a:srgbClr val="D60093"/>
                </a:solidFill>
              </a:rPr>
              <a:t>Tadej</a:t>
            </a:r>
            <a:r>
              <a:rPr lang="hr-HR" altLang="sr-Latn-RS" sz="2400">
                <a:solidFill>
                  <a:srgbClr val="D60093"/>
                </a:solidFill>
              </a:rPr>
              <a:t>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>
                <a:solidFill>
                  <a:srgbClr val="660066"/>
                </a:solidFill>
              </a:rPr>
              <a:t>Šimun Kananaj </a:t>
            </a:r>
            <a:endParaRPr lang="hr-HR" altLang="sr-Latn-RS" sz="2400">
              <a:solidFill>
                <a:srgbClr val="660066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	i Juda Iškariotski, koji ga izda.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…Onda baciše kocke i kocka pade na </a:t>
            </a:r>
            <a:r>
              <a:rPr lang="hr-HR" altLang="sr-Latn-RS" sz="2400" b="1">
                <a:solidFill>
                  <a:srgbClr val="660066"/>
                </a:solidFill>
              </a:rPr>
              <a:t>Matiju</a:t>
            </a:r>
            <a:r>
              <a:rPr lang="hr-HR" altLang="sr-Latn-RS" sz="2400"/>
              <a:t>; tako bi pribrojen jedanaestorici apostola.</a:t>
            </a:r>
          </a:p>
        </p:txBody>
      </p:sp>
      <p:pic>
        <p:nvPicPr>
          <p:cNvPr id="18436" name="Picture 2">
            <a:extLst>
              <a:ext uri="{FF2B5EF4-FFF2-40B4-BE49-F238E27FC236}">
                <a16:creationId xmlns:a16="http://schemas.microsoft.com/office/drawing/2014/main" id="{3D58C769-1783-7574-7905-91433A181F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751013"/>
            <a:ext cx="5073650" cy="486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aobljeni pravokutni oblačić 1">
            <a:extLst>
              <a:ext uri="{FF2B5EF4-FFF2-40B4-BE49-F238E27FC236}">
                <a16:creationId xmlns:a16="http://schemas.microsoft.com/office/drawing/2014/main" id="{3BB7A775-81F0-A413-581C-6E26F9F0F7B7}"/>
              </a:ext>
            </a:extLst>
          </p:cNvPr>
          <p:cNvSpPr/>
          <p:nvPr/>
        </p:nvSpPr>
        <p:spPr>
          <a:xfrm>
            <a:off x="155575" y="909638"/>
            <a:ext cx="4883150" cy="719137"/>
          </a:xfrm>
          <a:prstGeom prst="wedgeRoundRectCallout">
            <a:avLst>
              <a:gd name="adj1" fmla="val -3161"/>
              <a:gd name="adj2" fmla="val 8448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hr-HR" sz="2800" dirty="0">
                <a:solidFill>
                  <a:schemeClr val="tx1"/>
                </a:solidFill>
              </a:rPr>
              <a:t>O nama pročitaj u U48.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4" grpId="0" animBg="1"/>
      <p:bldP spid="2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6076D085-DB69-D9C1-B400-DF5F1734DFB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5575" y="66675"/>
            <a:ext cx="4194175" cy="719138"/>
          </a:xfrm>
        </p:spPr>
        <p:txBody>
          <a:bodyPr/>
          <a:lstStyle/>
          <a:p>
            <a:pPr eaLnBrk="1" hangingPunct="1"/>
            <a:r>
              <a:rPr lang="hr-HR" altLang="sr-Latn-RS" sz="4000" b="1">
                <a:solidFill>
                  <a:srgbClr val="660033"/>
                </a:solidFill>
              </a:rPr>
              <a:t>Isusovi Apostoli</a:t>
            </a:r>
          </a:p>
        </p:txBody>
      </p:sp>
      <p:pic>
        <p:nvPicPr>
          <p:cNvPr id="19459" name="Picture 2">
            <a:extLst>
              <a:ext uri="{FF2B5EF4-FFF2-40B4-BE49-F238E27FC236}">
                <a16:creationId xmlns:a16="http://schemas.microsoft.com/office/drawing/2014/main" id="{16452ADF-E28C-B34B-B1E5-EFC41F1EC0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751013"/>
            <a:ext cx="5073650" cy="486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aobljeni pravokutni oblačić 2">
            <a:extLst>
              <a:ext uri="{FF2B5EF4-FFF2-40B4-BE49-F238E27FC236}">
                <a16:creationId xmlns:a16="http://schemas.microsoft.com/office/drawing/2014/main" id="{F3066560-8102-57C6-7AD9-7CCAA7198A8B}"/>
              </a:ext>
            </a:extLst>
          </p:cNvPr>
          <p:cNvSpPr/>
          <p:nvPr/>
        </p:nvSpPr>
        <p:spPr>
          <a:xfrm>
            <a:off x="541338" y="796925"/>
            <a:ext cx="4030662" cy="944563"/>
          </a:xfrm>
          <a:prstGeom prst="wedgeRoundRectCallout">
            <a:avLst>
              <a:gd name="adj1" fmla="val 13648"/>
              <a:gd name="adj2" fmla="val 81507"/>
              <a:gd name="adj3" fmla="val 16667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l-PL" sz="2400" dirty="0">
                <a:solidFill>
                  <a:schemeClr val="bg1">
                    <a:lumMod val="50000"/>
                  </a:schemeClr>
                </a:solidFill>
              </a:rPr>
              <a:t>U bilježnicu napiši naslov i ovu rečenicu desno:</a:t>
            </a:r>
            <a:endParaRPr lang="hr-HR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B381260-8A35-5FD6-5AE5-4744CA32EFF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375275" y="1597025"/>
            <a:ext cx="3613150" cy="4927600"/>
          </a:xfrm>
        </p:spPr>
        <p:txBody>
          <a:bodyPr/>
          <a:lstStyle/>
          <a:p>
            <a:pPr algn="l" eaLnBrk="1" hangingPunct="1"/>
            <a:r>
              <a:rPr lang="hr-HR" altLang="sr-Latn-RS" sz="3000">
                <a:solidFill>
                  <a:srgbClr val="660033"/>
                </a:solidFill>
              </a:rPr>
              <a:t>Isus je pozvao dvanaest Apostola da ga slijede, da uče od njega te da poslije naviještaju cijelom svijetu Radosnu vijest (Evanđelje): da nas Bog voli i traži da budemo njegova dobra djeca.</a:t>
            </a:r>
          </a:p>
        </p:txBody>
      </p:sp>
      <p:pic>
        <p:nvPicPr>
          <p:cNvPr id="8" name="Krist na žalu.mp3">
            <a:hlinkClick r:id="" action="ppaction://media"/>
            <a:extLst>
              <a:ext uri="{FF2B5EF4-FFF2-40B4-BE49-F238E27FC236}">
                <a16:creationId xmlns:a16="http://schemas.microsoft.com/office/drawing/2014/main" id="{6C432610-2C90-72FA-2353-87E8FCD316C9}"/>
              </a:ext>
            </a:extLst>
          </p:cNvPr>
          <p:cNvPicPr>
            <a:picLocks noRot="1" noChangeAspect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2750" y="211138"/>
            <a:ext cx="7366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9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30814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1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6" grpId="0" animBg="1"/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494E438A-4B3A-8054-87B4-743E301216D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5575" y="66675"/>
            <a:ext cx="4194175" cy="719138"/>
          </a:xfrm>
        </p:spPr>
        <p:txBody>
          <a:bodyPr/>
          <a:lstStyle/>
          <a:p>
            <a:pPr eaLnBrk="1" hangingPunct="1"/>
            <a:r>
              <a:rPr lang="hr-HR" altLang="sr-Latn-RS" sz="4000" b="1">
                <a:solidFill>
                  <a:srgbClr val="660033"/>
                </a:solidFill>
              </a:rPr>
              <a:t>Isusovi Apostoli</a:t>
            </a:r>
          </a:p>
        </p:txBody>
      </p:sp>
      <p:pic>
        <p:nvPicPr>
          <p:cNvPr id="20483" name="Picture 2">
            <a:extLst>
              <a:ext uri="{FF2B5EF4-FFF2-40B4-BE49-F238E27FC236}">
                <a16:creationId xmlns:a16="http://schemas.microsoft.com/office/drawing/2014/main" id="{42791736-ED40-B680-7897-42B0471767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751013"/>
            <a:ext cx="5073650" cy="486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kstniOkvir 3">
            <a:extLst>
              <a:ext uri="{FF2B5EF4-FFF2-40B4-BE49-F238E27FC236}">
                <a16:creationId xmlns:a16="http://schemas.microsoft.com/office/drawing/2014/main" id="{49298175-FB3F-234F-09BB-EBAB8A760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9725" y="601663"/>
            <a:ext cx="3625850" cy="8302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hr-HR" altLang="sr-Latn-RS" sz="2400" dirty="0">
                <a:solidFill>
                  <a:schemeClr val="bg1">
                    <a:lumMod val="50000"/>
                  </a:schemeClr>
                </a:solidFill>
              </a:rPr>
              <a:t>Dakle, ovo su Isusovi učenici, apostoli:</a:t>
            </a:r>
          </a:p>
        </p:txBody>
      </p:sp>
      <p:sp>
        <p:nvSpPr>
          <p:cNvPr id="20485" name="Rectangle 4">
            <a:extLst>
              <a:ext uri="{FF2B5EF4-FFF2-40B4-BE49-F238E27FC236}">
                <a16:creationId xmlns:a16="http://schemas.microsoft.com/office/drawing/2014/main" id="{F2B2B063-5928-0A20-DC7B-5CF43DE550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2888" y="2090738"/>
            <a:ext cx="3821112" cy="4524375"/>
          </a:xfrm>
          <a:prstGeom prst="rect">
            <a:avLst/>
          </a:prstGeom>
          <a:solidFill>
            <a:srgbClr val="FAE9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vi-VN" altLang="sr-Latn-RS" sz="2400" b="1"/>
              <a:t>Šimun Petar 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vi-VN" altLang="sr-Latn-RS" sz="2400" b="1"/>
              <a:t>Šimun Kananaj 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vi-VN" altLang="sr-Latn-RS" sz="2400" b="1"/>
              <a:t>Jakov Zebedejev 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vi-VN" altLang="sr-Latn-RS" sz="2400" b="1"/>
              <a:t>Jakov </a:t>
            </a:r>
            <a:r>
              <a:rPr lang="vi-VN" altLang="sr-Latn-RS" sz="2400" b="1">
                <a:solidFill>
                  <a:srgbClr val="404040"/>
                </a:solidFill>
              </a:rPr>
              <a:t>(Mlađi) </a:t>
            </a:r>
            <a:r>
              <a:rPr lang="vi-VN" altLang="sr-Latn-RS" sz="2400" b="1"/>
              <a:t>Alfejev 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vi-VN" altLang="sr-Latn-RS" sz="2400" b="1"/>
              <a:t>Matej 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vi-VN" altLang="sr-Latn-RS" sz="2400" b="1"/>
              <a:t>Matija</a:t>
            </a:r>
            <a:r>
              <a:rPr lang="hr-HR" altLang="sr-Latn-RS" sz="2400" b="1"/>
              <a:t> </a:t>
            </a:r>
            <a:r>
              <a:rPr lang="vi-VN" altLang="sr-Latn-RS" sz="2400" b="1"/>
              <a:t> 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vi-VN" altLang="sr-Latn-RS" sz="2400" b="1"/>
              <a:t>(Juda) Tadej 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hr-HR" altLang="sr-Latn-RS" sz="2400" b="1"/>
              <a:t>            </a:t>
            </a:r>
            <a:r>
              <a:rPr lang="vi-VN" altLang="sr-Latn-RS" sz="2400" b="1"/>
              <a:t>Toma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vi-VN" altLang="sr-Latn-RS" sz="2400" b="1"/>
              <a:t>Andrija 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vi-VN" altLang="sr-Latn-RS" sz="2400" b="1"/>
              <a:t>Bartolomej 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hr-HR" altLang="sr-Latn-RS" sz="2400" b="1"/>
              <a:t> </a:t>
            </a:r>
            <a:r>
              <a:rPr lang="vi-VN" altLang="sr-Latn-RS" sz="2400" b="1"/>
              <a:t>Filip 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hr-HR" altLang="sr-Latn-RS" sz="2400" b="1"/>
              <a:t> </a:t>
            </a:r>
            <a:r>
              <a:rPr lang="vi-VN" altLang="sr-Latn-RS" sz="2400" b="1"/>
              <a:t>Ivan </a:t>
            </a:r>
          </a:p>
        </p:txBody>
      </p: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C18A97B5-3A49-A12C-59BB-80A976B079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5113" y="1462088"/>
            <a:ext cx="3786187" cy="6461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800" i="1">
                <a:solidFill>
                  <a:srgbClr val="FF0000"/>
                </a:solidFill>
              </a:rPr>
              <a:t>Istraži, dopuni i prepiši u bilježnicu ovaj popis apostola:</a:t>
            </a:r>
          </a:p>
        </p:txBody>
      </p:sp>
      <p:sp>
        <p:nvSpPr>
          <p:cNvPr id="2" name="Pravokutnik 1">
            <a:extLst>
              <a:ext uri="{FF2B5EF4-FFF2-40B4-BE49-F238E27FC236}">
                <a16:creationId xmlns:a16="http://schemas.microsoft.com/office/drawing/2014/main" id="{59907080-EE70-E076-8C9F-1D3440C5FFA6}"/>
              </a:ext>
            </a:extLst>
          </p:cNvPr>
          <p:cNvSpPr/>
          <p:nvPr/>
        </p:nvSpPr>
        <p:spPr>
          <a:xfrm>
            <a:off x="6072188" y="2208213"/>
            <a:ext cx="727075" cy="312737"/>
          </a:xfrm>
          <a:prstGeom prst="rect">
            <a:avLst/>
          </a:prstGeom>
          <a:solidFill>
            <a:srgbClr val="FFFF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19" name="Pravokutnik 18">
            <a:extLst>
              <a:ext uri="{FF2B5EF4-FFF2-40B4-BE49-F238E27FC236}">
                <a16:creationId xmlns:a16="http://schemas.microsoft.com/office/drawing/2014/main" id="{1B77EE0E-4E6D-BCCC-14A3-E35E4139B1BC}"/>
              </a:ext>
            </a:extLst>
          </p:cNvPr>
          <p:cNvSpPr/>
          <p:nvPr/>
        </p:nvSpPr>
        <p:spPr>
          <a:xfrm>
            <a:off x="6072188" y="2579688"/>
            <a:ext cx="727075" cy="312737"/>
          </a:xfrm>
          <a:prstGeom prst="rect">
            <a:avLst/>
          </a:prstGeom>
          <a:solidFill>
            <a:srgbClr val="FFFF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20" name="Pravokutnik 19">
            <a:extLst>
              <a:ext uri="{FF2B5EF4-FFF2-40B4-BE49-F238E27FC236}">
                <a16:creationId xmlns:a16="http://schemas.microsoft.com/office/drawing/2014/main" id="{43822706-A36C-E46C-6E71-59295E131E40}"/>
              </a:ext>
            </a:extLst>
          </p:cNvPr>
          <p:cNvSpPr/>
          <p:nvPr/>
        </p:nvSpPr>
        <p:spPr>
          <a:xfrm>
            <a:off x="6205538" y="2951163"/>
            <a:ext cx="534987" cy="277812"/>
          </a:xfrm>
          <a:prstGeom prst="rect">
            <a:avLst/>
          </a:prstGeom>
          <a:solidFill>
            <a:srgbClr val="FFFF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21" name="Pravokutnik 20">
            <a:extLst>
              <a:ext uri="{FF2B5EF4-FFF2-40B4-BE49-F238E27FC236}">
                <a16:creationId xmlns:a16="http://schemas.microsoft.com/office/drawing/2014/main" id="{0C81A0FA-1C11-4AA5-3467-06A22805EA38}"/>
              </a:ext>
            </a:extLst>
          </p:cNvPr>
          <p:cNvSpPr/>
          <p:nvPr/>
        </p:nvSpPr>
        <p:spPr>
          <a:xfrm>
            <a:off x="6013450" y="3287713"/>
            <a:ext cx="574675" cy="327025"/>
          </a:xfrm>
          <a:prstGeom prst="rect">
            <a:avLst/>
          </a:prstGeom>
          <a:solidFill>
            <a:srgbClr val="FFFF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22" name="Pravokutnik 21">
            <a:extLst>
              <a:ext uri="{FF2B5EF4-FFF2-40B4-BE49-F238E27FC236}">
                <a16:creationId xmlns:a16="http://schemas.microsoft.com/office/drawing/2014/main" id="{D7BB699B-923A-6547-5140-258A0BFEB6EA}"/>
              </a:ext>
            </a:extLst>
          </p:cNvPr>
          <p:cNvSpPr/>
          <p:nvPr/>
        </p:nvSpPr>
        <p:spPr>
          <a:xfrm>
            <a:off x="6115050" y="3659188"/>
            <a:ext cx="428625" cy="277812"/>
          </a:xfrm>
          <a:prstGeom prst="rect">
            <a:avLst/>
          </a:prstGeom>
          <a:solidFill>
            <a:srgbClr val="FFFF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23" name="Pravokutnik 22">
            <a:extLst>
              <a:ext uri="{FF2B5EF4-FFF2-40B4-BE49-F238E27FC236}">
                <a16:creationId xmlns:a16="http://schemas.microsoft.com/office/drawing/2014/main" id="{992EC6E2-AC99-CE3C-E919-CD8754AB8655}"/>
              </a:ext>
            </a:extLst>
          </p:cNvPr>
          <p:cNvSpPr/>
          <p:nvPr/>
        </p:nvSpPr>
        <p:spPr>
          <a:xfrm>
            <a:off x="7051675" y="4392613"/>
            <a:ext cx="515938" cy="265112"/>
          </a:xfrm>
          <a:prstGeom prst="rect">
            <a:avLst/>
          </a:prstGeom>
          <a:solidFill>
            <a:srgbClr val="FFFF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24" name="Pravokutnik 23">
            <a:extLst>
              <a:ext uri="{FF2B5EF4-FFF2-40B4-BE49-F238E27FC236}">
                <a16:creationId xmlns:a16="http://schemas.microsoft.com/office/drawing/2014/main" id="{D1F2808E-340A-E04E-D94B-0B25391E98C5}"/>
              </a:ext>
            </a:extLst>
          </p:cNvPr>
          <p:cNvSpPr/>
          <p:nvPr/>
        </p:nvSpPr>
        <p:spPr>
          <a:xfrm>
            <a:off x="7232650" y="4794250"/>
            <a:ext cx="515938" cy="265113"/>
          </a:xfrm>
          <a:prstGeom prst="rect">
            <a:avLst/>
          </a:prstGeom>
          <a:solidFill>
            <a:srgbClr val="FFFF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25" name="Pravokutnik 24">
            <a:extLst>
              <a:ext uri="{FF2B5EF4-FFF2-40B4-BE49-F238E27FC236}">
                <a16:creationId xmlns:a16="http://schemas.microsoft.com/office/drawing/2014/main" id="{4B121DB5-6591-84D6-3A30-A2240719DE15}"/>
              </a:ext>
            </a:extLst>
          </p:cNvPr>
          <p:cNvSpPr/>
          <p:nvPr/>
        </p:nvSpPr>
        <p:spPr>
          <a:xfrm>
            <a:off x="6072188" y="5137150"/>
            <a:ext cx="515937" cy="266700"/>
          </a:xfrm>
          <a:prstGeom prst="rect">
            <a:avLst/>
          </a:prstGeom>
          <a:solidFill>
            <a:srgbClr val="FFFF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26" name="Pravokutnik 25">
            <a:extLst>
              <a:ext uri="{FF2B5EF4-FFF2-40B4-BE49-F238E27FC236}">
                <a16:creationId xmlns:a16="http://schemas.microsoft.com/office/drawing/2014/main" id="{471C863E-4018-E142-9542-57B5E0733F43}"/>
              </a:ext>
            </a:extLst>
          </p:cNvPr>
          <p:cNvSpPr/>
          <p:nvPr/>
        </p:nvSpPr>
        <p:spPr>
          <a:xfrm>
            <a:off x="6072188" y="5492750"/>
            <a:ext cx="873125" cy="265113"/>
          </a:xfrm>
          <a:prstGeom prst="rect">
            <a:avLst/>
          </a:prstGeom>
          <a:solidFill>
            <a:srgbClr val="FFFF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27" name="Pravokutnik 26">
            <a:extLst>
              <a:ext uri="{FF2B5EF4-FFF2-40B4-BE49-F238E27FC236}">
                <a16:creationId xmlns:a16="http://schemas.microsoft.com/office/drawing/2014/main" id="{AA4CCC4B-DE8F-DEE8-6963-9FAFFA89B3BA}"/>
              </a:ext>
            </a:extLst>
          </p:cNvPr>
          <p:cNvSpPr/>
          <p:nvPr/>
        </p:nvSpPr>
        <p:spPr>
          <a:xfrm>
            <a:off x="5954713" y="5849938"/>
            <a:ext cx="349250" cy="323850"/>
          </a:xfrm>
          <a:prstGeom prst="rect">
            <a:avLst/>
          </a:prstGeom>
          <a:solidFill>
            <a:srgbClr val="FFFF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28" name="Pravokutnik 27">
            <a:extLst>
              <a:ext uri="{FF2B5EF4-FFF2-40B4-BE49-F238E27FC236}">
                <a16:creationId xmlns:a16="http://schemas.microsoft.com/office/drawing/2014/main" id="{70BDDE1D-E2E9-50A2-D3CF-F8154D7CF531}"/>
              </a:ext>
            </a:extLst>
          </p:cNvPr>
          <p:cNvSpPr/>
          <p:nvPr/>
        </p:nvSpPr>
        <p:spPr>
          <a:xfrm>
            <a:off x="6205538" y="6246813"/>
            <a:ext cx="423862" cy="266700"/>
          </a:xfrm>
          <a:prstGeom prst="rect">
            <a:avLst/>
          </a:prstGeom>
          <a:solidFill>
            <a:srgbClr val="FFFF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3" name="Pravokutnik 2">
            <a:extLst>
              <a:ext uri="{FF2B5EF4-FFF2-40B4-BE49-F238E27FC236}">
                <a16:creationId xmlns:a16="http://schemas.microsoft.com/office/drawing/2014/main" id="{FDC3B697-F13F-A221-585C-1EB954A318F8}"/>
              </a:ext>
            </a:extLst>
          </p:cNvPr>
          <p:cNvSpPr/>
          <p:nvPr/>
        </p:nvSpPr>
        <p:spPr>
          <a:xfrm>
            <a:off x="6115050" y="4043363"/>
            <a:ext cx="276225" cy="277812"/>
          </a:xfrm>
          <a:prstGeom prst="rect">
            <a:avLst/>
          </a:prstGeom>
          <a:solidFill>
            <a:srgbClr val="FFFF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 animBg="1"/>
      <p:bldP spid="12" grpId="1" animBg="1"/>
      <p:bldP spid="2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7D5D1205-BC4D-E31B-A67A-EC71309103A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5575" y="66675"/>
            <a:ext cx="4194175" cy="719138"/>
          </a:xfrm>
        </p:spPr>
        <p:txBody>
          <a:bodyPr/>
          <a:lstStyle/>
          <a:p>
            <a:pPr eaLnBrk="1" hangingPunct="1"/>
            <a:r>
              <a:rPr lang="hr-HR" altLang="sr-Latn-RS" sz="4000" b="1">
                <a:solidFill>
                  <a:srgbClr val="660033"/>
                </a:solidFill>
              </a:rPr>
              <a:t>Isusovi Apostoli</a:t>
            </a:r>
          </a:p>
        </p:txBody>
      </p:sp>
      <p:pic>
        <p:nvPicPr>
          <p:cNvPr id="21507" name="Picture 2">
            <a:extLst>
              <a:ext uri="{FF2B5EF4-FFF2-40B4-BE49-F238E27FC236}">
                <a16:creationId xmlns:a16="http://schemas.microsoft.com/office/drawing/2014/main" id="{2B0D19FB-9478-F35B-B625-C4D0563914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751013"/>
            <a:ext cx="5073650" cy="486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">
            <a:extLst>
              <a:ext uri="{FF2B5EF4-FFF2-40B4-BE49-F238E27FC236}">
                <a16:creationId xmlns:a16="http://schemas.microsoft.com/office/drawing/2014/main" id="{006FC481-9EE8-1336-BCF3-0580F91D2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2888" y="84138"/>
            <a:ext cx="3665537" cy="20129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6700" indent="-2667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2400">
                <a:solidFill>
                  <a:srgbClr val="7030A0"/>
                </a:solidFill>
              </a:rPr>
              <a:t>Naučiti nabrojiti barem 5 Isusovih apostola!</a:t>
            </a:r>
          </a:p>
          <a:p>
            <a:pPr eaLnBrk="1" hangingPunct="1"/>
            <a:r>
              <a:rPr lang="hr-HR" altLang="sr-Latn-RS" sz="2400" b="1">
                <a:solidFill>
                  <a:srgbClr val="FF0000"/>
                </a:solidFill>
              </a:rPr>
              <a:t>DZ+</a:t>
            </a:r>
            <a:r>
              <a:rPr lang="hr-HR" altLang="sr-Latn-RS" sz="2400">
                <a:solidFill>
                  <a:srgbClr val="FF0000"/>
                </a:solidFill>
              </a:rPr>
              <a:t>: naučiti napamet imena svih 12 Isusovih apostola.</a:t>
            </a:r>
          </a:p>
        </p:txBody>
      </p:sp>
      <p:sp>
        <p:nvSpPr>
          <p:cNvPr id="21509" name="Rectangle 4">
            <a:extLst>
              <a:ext uri="{FF2B5EF4-FFF2-40B4-BE49-F238E27FC236}">
                <a16:creationId xmlns:a16="http://schemas.microsoft.com/office/drawing/2014/main" id="{800F1C85-4337-904F-6212-BF1029664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2888" y="2090738"/>
            <a:ext cx="3821112" cy="4524375"/>
          </a:xfrm>
          <a:prstGeom prst="rect">
            <a:avLst/>
          </a:prstGeom>
          <a:solidFill>
            <a:srgbClr val="FAE9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vi-VN" altLang="sr-Latn-RS" sz="2400" b="1"/>
              <a:t>Šimun Petar 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vi-VN" altLang="sr-Latn-RS" sz="2400" b="1"/>
              <a:t>Šimun Kananaj 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vi-VN" altLang="sr-Latn-RS" sz="2400" b="1"/>
              <a:t>Jakov Zebedejev 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vi-VN" altLang="sr-Latn-RS" sz="2400" b="1"/>
              <a:t>Jakov </a:t>
            </a:r>
            <a:r>
              <a:rPr lang="vi-VN" altLang="sr-Latn-RS" sz="2400" b="1">
                <a:solidFill>
                  <a:srgbClr val="404040"/>
                </a:solidFill>
              </a:rPr>
              <a:t>(Mlađi) </a:t>
            </a:r>
            <a:r>
              <a:rPr lang="vi-VN" altLang="sr-Latn-RS" sz="2400" b="1"/>
              <a:t>Alfejev 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vi-VN" altLang="sr-Latn-RS" sz="2400" b="1"/>
              <a:t>Matej 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vi-VN" altLang="sr-Latn-RS" sz="2400" b="1"/>
              <a:t>Matija</a:t>
            </a:r>
            <a:r>
              <a:rPr lang="hr-HR" altLang="sr-Latn-RS" sz="2400" b="1"/>
              <a:t> </a:t>
            </a:r>
            <a:r>
              <a:rPr lang="vi-VN" altLang="sr-Latn-RS" sz="2400" b="1"/>
              <a:t> 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vi-VN" altLang="sr-Latn-RS" sz="2400" b="1"/>
              <a:t>(Juda) Tadej 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hr-HR" altLang="sr-Latn-RS" sz="2400" b="1"/>
              <a:t>            </a:t>
            </a:r>
            <a:r>
              <a:rPr lang="vi-VN" altLang="sr-Latn-RS" sz="2400" b="1"/>
              <a:t>Toma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vi-VN" altLang="sr-Latn-RS" sz="2400" b="1"/>
              <a:t>Andrija 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vi-VN" altLang="sr-Latn-RS" sz="2400" b="1"/>
              <a:t>Bartolomej 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hr-HR" altLang="sr-Latn-RS" sz="2400" b="1"/>
              <a:t> </a:t>
            </a:r>
            <a:r>
              <a:rPr lang="vi-VN" altLang="sr-Latn-RS" sz="2400" b="1"/>
              <a:t>Filip 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hr-HR" altLang="sr-Latn-RS" sz="2400" b="1"/>
              <a:t> </a:t>
            </a:r>
            <a:r>
              <a:rPr lang="vi-VN" altLang="sr-Latn-RS" sz="2400" b="1"/>
              <a:t>I</a:t>
            </a:r>
            <a:r>
              <a:rPr lang="hr-HR" altLang="sr-Latn-RS" sz="2400" b="1"/>
              <a:t> </a:t>
            </a:r>
            <a:r>
              <a:rPr lang="vi-VN" altLang="sr-Latn-RS" sz="2400" b="1"/>
              <a:t>van </a:t>
            </a:r>
          </a:p>
        </p:txBody>
      </p:sp>
      <p:sp>
        <p:nvSpPr>
          <p:cNvPr id="13" name="Zaobljeni pravokutnik 2">
            <a:extLst>
              <a:ext uri="{FF2B5EF4-FFF2-40B4-BE49-F238E27FC236}">
                <a16:creationId xmlns:a16="http://schemas.microsoft.com/office/drawing/2014/main" id="{6CE33238-8ACC-DF2E-294F-27E2E019EBE7}"/>
              </a:ext>
            </a:extLst>
          </p:cNvPr>
          <p:cNvSpPr/>
          <p:nvPr/>
        </p:nvSpPr>
        <p:spPr>
          <a:xfrm>
            <a:off x="5754688" y="2162175"/>
            <a:ext cx="1079500" cy="72072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14" name="Zaobljeni pravokutnik 6">
            <a:extLst>
              <a:ext uri="{FF2B5EF4-FFF2-40B4-BE49-F238E27FC236}">
                <a16:creationId xmlns:a16="http://schemas.microsoft.com/office/drawing/2014/main" id="{1C9BF55A-AA5E-CBF9-D1D3-BC2F3FEAEB5A}"/>
              </a:ext>
            </a:extLst>
          </p:cNvPr>
          <p:cNvSpPr/>
          <p:nvPr/>
        </p:nvSpPr>
        <p:spPr>
          <a:xfrm>
            <a:off x="5826125" y="2921000"/>
            <a:ext cx="954088" cy="68103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15" name="Zaobljeni pravokutnik 7">
            <a:extLst>
              <a:ext uri="{FF2B5EF4-FFF2-40B4-BE49-F238E27FC236}">
                <a16:creationId xmlns:a16="http://schemas.microsoft.com/office/drawing/2014/main" id="{CAC73D8F-D09D-123B-CB3E-8790AE04BBC9}"/>
              </a:ext>
            </a:extLst>
          </p:cNvPr>
          <p:cNvSpPr/>
          <p:nvPr/>
        </p:nvSpPr>
        <p:spPr>
          <a:xfrm>
            <a:off x="6834188" y="4322763"/>
            <a:ext cx="222250" cy="72072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16" name="Zaobljeni pravokutnik 8">
            <a:extLst>
              <a:ext uri="{FF2B5EF4-FFF2-40B4-BE49-F238E27FC236}">
                <a16:creationId xmlns:a16="http://schemas.microsoft.com/office/drawing/2014/main" id="{045FD133-38CA-CA85-65FC-863968649720}"/>
              </a:ext>
            </a:extLst>
          </p:cNvPr>
          <p:cNvSpPr/>
          <p:nvPr/>
        </p:nvSpPr>
        <p:spPr>
          <a:xfrm>
            <a:off x="5789613" y="3668713"/>
            <a:ext cx="617537" cy="68421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17" name="Zaobljeni pravokutnik 9">
            <a:extLst>
              <a:ext uri="{FF2B5EF4-FFF2-40B4-BE49-F238E27FC236}">
                <a16:creationId xmlns:a16="http://schemas.microsoft.com/office/drawing/2014/main" id="{7B4DF644-7F1C-F7C9-3413-3442C77D89E2}"/>
              </a:ext>
            </a:extLst>
          </p:cNvPr>
          <p:cNvSpPr/>
          <p:nvPr/>
        </p:nvSpPr>
        <p:spPr>
          <a:xfrm>
            <a:off x="5826125" y="5114925"/>
            <a:ext cx="255588" cy="65246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18" name="Zaobljeni pravokutnik 10">
            <a:extLst>
              <a:ext uri="{FF2B5EF4-FFF2-40B4-BE49-F238E27FC236}">
                <a16:creationId xmlns:a16="http://schemas.microsoft.com/office/drawing/2014/main" id="{68BBA150-CD3E-BD56-BA9B-02BE798CF031}"/>
              </a:ext>
            </a:extLst>
          </p:cNvPr>
          <p:cNvSpPr/>
          <p:nvPr/>
        </p:nvSpPr>
        <p:spPr>
          <a:xfrm>
            <a:off x="5865813" y="5834063"/>
            <a:ext cx="249237" cy="72072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build="p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rist na žalu.mp3">
            <a:hlinkClick r:id="" action="ppaction://media"/>
            <a:extLst>
              <a:ext uri="{FF2B5EF4-FFF2-40B4-BE49-F238E27FC236}">
                <a16:creationId xmlns:a16="http://schemas.microsoft.com/office/drawing/2014/main" id="{6932526A-BDA1-6C51-54D8-B31B9E314AE8}"/>
              </a:ext>
            </a:extLst>
          </p:cNvPr>
          <p:cNvPicPr>
            <a:picLocks noRot="1" noChangeAspect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206375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niOkvir 3">
            <a:extLst>
              <a:ext uri="{FF2B5EF4-FFF2-40B4-BE49-F238E27FC236}">
                <a16:creationId xmlns:a16="http://schemas.microsoft.com/office/drawing/2014/main" id="{6603E66D-5354-783C-B190-2F271A4FB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7638" y="931863"/>
            <a:ext cx="1403350" cy="9239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hr-HR" altLang="sr-Latn-RS" dirty="0">
                <a:solidFill>
                  <a:schemeClr val="bg1"/>
                </a:solidFill>
              </a:rPr>
              <a:t>A tko je napisao tu pjesmu?</a:t>
            </a:r>
          </a:p>
        </p:txBody>
      </p:sp>
      <p:pic>
        <p:nvPicPr>
          <p:cNvPr id="26628" name="Picture 2">
            <a:extLst>
              <a:ext uri="{FF2B5EF4-FFF2-40B4-BE49-F238E27FC236}">
                <a16:creationId xmlns:a16="http://schemas.microsoft.com/office/drawing/2014/main" id="{AB2922E3-35A0-55D7-C3E9-8F9899E1F3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413" y="1916113"/>
            <a:ext cx="2371726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Picture 2">
            <a:extLst>
              <a:ext uri="{FF2B5EF4-FFF2-40B4-BE49-F238E27FC236}">
                <a16:creationId xmlns:a16="http://schemas.microsoft.com/office/drawing/2014/main" id="{9337FD10-B3AF-4A40-24B3-0C6FAFDEE4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71"/>
          <a:stretch>
            <a:fillRect/>
          </a:stretch>
        </p:blipFill>
        <p:spPr bwMode="auto">
          <a:xfrm>
            <a:off x="1535113" y="635000"/>
            <a:ext cx="7515225" cy="617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6">
            <a:extLst>
              <a:ext uri="{FF2B5EF4-FFF2-40B4-BE49-F238E27FC236}">
                <a16:creationId xmlns:a16="http://schemas.microsoft.com/office/drawing/2014/main" id="{8016464B-E34D-F8EF-522E-10BF561294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575" y="1855788"/>
            <a:ext cx="1430338" cy="168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 numSld="2">
                <p:cTn id="2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>
            <a:extLst>
              <a:ext uri="{FF2B5EF4-FFF2-40B4-BE49-F238E27FC236}">
                <a16:creationId xmlns:a16="http://schemas.microsoft.com/office/drawing/2014/main" id="{D7904310-5979-4BB8-F940-38771646BE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77" y="2670447"/>
            <a:ext cx="91440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sz="2800" i="1" dirty="0"/>
              <a:t>Gospodin Isus "onih dana iziđe na goru da se pomoli. I provede noć moleći se Bogu. Kad se razdanilo" (Lk 6,12-13a), "pozove koje sam htjede. I dođoše k njemu. I ustanovi Dvanaestoricu da budu s njim, pa da ih šalje propovijedati" (</a:t>
            </a:r>
            <a:r>
              <a:rPr lang="hr-HR" altLang="sr-Latn-RS" sz="2800" i="1" dirty="0" err="1"/>
              <a:t>Mk</a:t>
            </a:r>
            <a:r>
              <a:rPr lang="hr-HR" altLang="sr-Latn-RS" sz="2800" i="1" dirty="0"/>
              <a:t> 3,13-15).</a:t>
            </a:r>
          </a:p>
        </p:txBody>
      </p:sp>
      <p:sp>
        <p:nvSpPr>
          <p:cNvPr id="2" name="TekstniOkvir 1">
            <a:extLst>
              <a:ext uri="{FF2B5EF4-FFF2-40B4-BE49-F238E27FC236}">
                <a16:creationId xmlns:a16="http://schemas.microsoft.com/office/drawing/2014/main" id="{97E93B27-1836-F610-3024-4763754DBBE8}"/>
              </a:ext>
            </a:extLst>
          </p:cNvPr>
          <p:cNvSpPr txBox="1"/>
          <p:nvPr/>
        </p:nvSpPr>
        <p:spPr>
          <a:xfrm>
            <a:off x="1402080" y="383177"/>
            <a:ext cx="5338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Priča…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4">
            <a:extLst>
              <a:ext uri="{FF2B5EF4-FFF2-40B4-BE49-F238E27FC236}">
                <a16:creationId xmlns:a16="http://schemas.microsoft.com/office/drawing/2014/main" id="{4C3C2BB9-2DCD-636F-FF3B-341E67268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1750"/>
            <a:ext cx="91440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sz="2800" i="1"/>
              <a:t>Da iskuša ljudsku psihologiju i pamet, dva mjeseca kasnije Isus pošalje svu Dvanaestoricu u Savjetovalište za zvanja u Jeruzalem, da vidi što će stručni ljudi reći o njegovim kandidatima. I evo toga stručnog odgovora kojega je potpisala ekipa savjetnika: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Zadani dizajn">
  <a:themeElements>
    <a:clrScheme name="Zadani dizaj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adani dizaj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adani dizaj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Zadani dizajn">
  <a:themeElements>
    <a:clrScheme name="Zadani dizaj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adani dizaj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adani dizaj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</TotalTime>
  <Words>1286</Words>
  <Application>Microsoft Office PowerPoint</Application>
  <PresentationFormat>Prikaz na zaslonu (4:3)</PresentationFormat>
  <Paragraphs>83</Paragraphs>
  <Slides>19</Slides>
  <Notes>1</Notes>
  <HiddenSlides>0</HiddenSlides>
  <MMClips>2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2</vt:i4>
      </vt:variant>
      <vt:variant>
        <vt:lpstr>Naslovi slajdova</vt:lpstr>
      </vt:variant>
      <vt:variant>
        <vt:i4>19</vt:i4>
      </vt:variant>
    </vt:vector>
  </HeadingPairs>
  <TitlesOfParts>
    <vt:vector size="23" baseType="lpstr">
      <vt:lpstr>Arial</vt:lpstr>
      <vt:lpstr>Calibri</vt:lpstr>
      <vt:lpstr>Zadani dizajn</vt:lpstr>
      <vt:lpstr>1_Zadani dizajn</vt:lpstr>
      <vt:lpstr>PowerPoint prezentacija</vt:lpstr>
      <vt:lpstr>PowerPoint prezentacija</vt:lpstr>
      <vt:lpstr>Isusovi Apostoli</vt:lpstr>
      <vt:lpstr>Isusovi Apostoli</vt:lpstr>
      <vt:lpstr>Isusovi Apostoli</vt:lpstr>
      <vt:lpstr>Isusovi Apostoli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>MZOŠ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Isusovi Apostoli</dc:title>
  <dc:creator>Hrvatski jezik</dc:creator>
  <cp:lastModifiedBy>Krešimir Hublin</cp:lastModifiedBy>
  <cp:revision>49</cp:revision>
  <dcterms:created xsi:type="dcterms:W3CDTF">2012-03-01T21:42:34Z</dcterms:created>
  <dcterms:modified xsi:type="dcterms:W3CDTF">2024-02-22T14:05:25Z</dcterms:modified>
</cp:coreProperties>
</file>