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4" r:id="rId4"/>
    <p:sldId id="263" r:id="rId5"/>
    <p:sldId id="269" r:id="rId6"/>
    <p:sldId id="261" r:id="rId7"/>
    <p:sldId id="266" r:id="rId8"/>
    <p:sldId id="271" r:id="rId9"/>
    <p:sldId id="260" r:id="rId10"/>
    <p:sldId id="262" r:id="rId11"/>
    <p:sldId id="267" r:id="rId12"/>
    <p:sldId id="268" r:id="rId13"/>
    <p:sldId id="272" r:id="rId14"/>
    <p:sldId id="270" r:id="rId15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C8C4"/>
    <a:srgbClr val="C1C0BB"/>
    <a:srgbClr val="455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82" autoAdjust="0"/>
  </p:normalViewPr>
  <p:slideViewPr>
    <p:cSldViewPr snapToGrid="0">
      <p:cViewPr varScale="1">
        <p:scale>
          <a:sx n="76" d="100"/>
          <a:sy n="76" d="100"/>
        </p:scale>
        <p:origin x="140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A0AC784B-6182-461E-AA0F-E3CDF054EB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AFF093F-81AF-443A-8406-8B58282F788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5FB93A-88C8-4288-A756-4E0C44C05549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4" name="Rezervirano mjesto slike slajda 3">
            <a:extLst>
              <a:ext uri="{FF2B5EF4-FFF2-40B4-BE49-F238E27FC236}">
                <a16:creationId xmlns:a16="http://schemas.microsoft.com/office/drawing/2014/main" id="{18D6523E-E61D-4CB6-8C0D-DAD18CE3B9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>
            <a:extLst>
              <a:ext uri="{FF2B5EF4-FFF2-40B4-BE49-F238E27FC236}">
                <a16:creationId xmlns:a16="http://schemas.microsoft.com/office/drawing/2014/main" id="{14B264D5-6C67-4BF3-A70A-8E39E2870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5FAF76C-4AF2-4ACE-A3FA-76E476919C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213DA8-EB89-4958-A34D-2E63CD37E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9E3B9C9-00FB-4182-AEB1-872A9E750B0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Kraljevstvo Božje, Nebo, Crkva… Presveto Trojstvo te SVECI I BLAŽENICI!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E3B9C9-00FB-4182-AEB1-872A9E750B04}" type="slidenum">
              <a:rPr lang="hr-HR" altLang="sr-Latn-RS" smtClean="0"/>
              <a:pPr>
                <a:defRPr/>
              </a:pPr>
              <a:t>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91040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objasnite misao (HKR-a)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E3B9C9-00FB-4182-AEB1-872A9E750B04}" type="slidenum">
              <a:rPr lang="hr-HR" altLang="sr-Latn-RS" smtClean="0"/>
              <a:pPr>
                <a:defRPr/>
              </a:pPr>
              <a:t>14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0043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slike slajda 1">
            <a:extLst>
              <a:ext uri="{FF2B5EF4-FFF2-40B4-BE49-F238E27FC236}">
                <a16:creationId xmlns:a16="http://schemas.microsoft.com/office/drawing/2014/main" id="{DD537037-8CE6-4A55-875D-F86960E332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zervirano mjesto bilježaka 2">
            <a:extLst>
              <a:ext uri="{FF2B5EF4-FFF2-40B4-BE49-F238E27FC236}">
                <a16:creationId xmlns:a16="http://schemas.microsoft.com/office/drawing/2014/main" id="{49348DD1-C9D7-457F-9522-FFC8342A0F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altLang="sr-Latn-RS" dirty="0"/>
          </a:p>
        </p:txBody>
      </p:sp>
      <p:sp>
        <p:nvSpPr>
          <p:cNvPr id="7172" name="Rezervirano mjesto broja slajda 3">
            <a:extLst>
              <a:ext uri="{FF2B5EF4-FFF2-40B4-BE49-F238E27FC236}">
                <a16:creationId xmlns:a16="http://schemas.microsoft.com/office/drawing/2014/main" id="{009E8BA0-6208-4849-8331-23392C990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5DAF9E-621E-46F0-909C-AC93CCDDF769}" type="slidenum">
              <a:rPr lang="hr-HR" altLang="sr-Latn-RS" smtClean="0"/>
              <a:pPr>
                <a:spcBef>
                  <a:spcPct val="0"/>
                </a:spcBef>
              </a:pPr>
              <a:t>2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 ponavljanje i razgovor prije zadatka?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E3B9C9-00FB-4182-AEB1-872A9E750B04}" type="slidenum">
              <a:rPr lang="hr-HR" altLang="sr-Latn-RS" smtClean="0"/>
              <a:pPr>
                <a:defRPr/>
              </a:pPr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4566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540385" lvl="0" indent="-342900" algn="just"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Izrezati i </a:t>
            </a:r>
            <a:r>
              <a:rPr lang="hr-H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naljepiti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fokopiranu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sliku sveca / crkve kojoj je on zaštitnik</a:t>
            </a:r>
          </a:p>
          <a:p>
            <a:pPr marR="540385" algn="just"/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ili nacrtati sliku sveca / crkve kojoj je on zaštitnik.</a:t>
            </a:r>
          </a:p>
          <a:p>
            <a:pPr marR="540385" algn="just"/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marR="540385" lvl="0" indent="-342900" algn="just"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Napisati najvažnije iz života sveca: stoljeće u kojem je djelovao, zvanje: svećenik, redovnik, laik; kada i gdje je kanoniziran i koji papa ga je kanonizirao; uz koje krajeve je vezao svoj život; gdje mu je grob; zanimljivost iz života (npr. malenog rasta, sportaš)...</a:t>
            </a:r>
          </a:p>
          <a:p>
            <a:pPr marL="97155" marR="540385" algn="just"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marR="540385" lvl="0" indent="-342900" algn="just"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Napisati (prepisati) molitvu posvećenu svecu.</a:t>
            </a:r>
          </a:p>
          <a:p>
            <a:pPr marL="97155" marR="540385" algn="just"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Napisati koja životna djela sveca želimo nasljedovati, po čemu nam je uzor (karizma sveca).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E3B9C9-00FB-4182-AEB1-872A9E750B04}" type="slidenum">
              <a:rPr lang="hr-HR" altLang="sr-Latn-RS" smtClean="0"/>
              <a:pPr>
                <a:defRPr/>
              </a:pPr>
              <a:t>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20866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grupni istraživački rad (po internetu)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E3B9C9-00FB-4182-AEB1-872A9E750B04}" type="slidenum">
              <a:rPr lang="hr-HR" altLang="sr-Latn-RS" smtClean="0"/>
              <a:pPr>
                <a:defRPr/>
              </a:pPr>
              <a:t>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08708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male litanije svim svecima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E3B9C9-00FB-4182-AEB1-872A9E750B04}" type="slidenum">
              <a:rPr lang="hr-HR" altLang="sr-Latn-RS" smtClean="0"/>
              <a:pPr>
                <a:defRPr/>
              </a:pPr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78038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zervirano mjesto slike slajda 1">
            <a:extLst>
              <a:ext uri="{FF2B5EF4-FFF2-40B4-BE49-F238E27FC236}">
                <a16:creationId xmlns:a16="http://schemas.microsoft.com/office/drawing/2014/main" id="{D3242AE5-8F34-4F66-B491-1B3BC2A34E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zervirano mjesto bilježaka 2">
            <a:extLst>
              <a:ext uri="{FF2B5EF4-FFF2-40B4-BE49-F238E27FC236}">
                <a16:creationId xmlns:a16="http://schemas.microsoft.com/office/drawing/2014/main" id="{5521C0A2-1F8C-4BDE-9EE7-1206403858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dirty="0"/>
              <a:t>i oni imaju radne listiće, ovo možemo zajedno na ploču riješiti da zajedno provjerimo rješenja</a:t>
            </a:r>
          </a:p>
          <a:p>
            <a:pPr eaLnBrk="1" hangingPunct="1">
              <a:spcBef>
                <a:spcPct val="0"/>
              </a:spcBef>
            </a:pPr>
            <a:endParaRPr lang="hr-HR" altLang="sr-Latn-RS" dirty="0"/>
          </a:p>
          <a:p>
            <a:pPr eaLnBrk="1" hangingPunct="1">
              <a:spcBef>
                <a:spcPct val="0"/>
              </a:spcBef>
            </a:pPr>
            <a:r>
              <a:rPr lang="hr-HR" altLang="sr-Latn-RS" dirty="0"/>
              <a:t>ili na webu: 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dirty="0"/>
              <a:t>https://crosswordlabs.com/view/o-svecima-i-blazenicima</a:t>
            </a:r>
          </a:p>
          <a:p>
            <a:pPr eaLnBrk="1" hangingPunct="1">
              <a:spcBef>
                <a:spcPct val="0"/>
              </a:spcBef>
            </a:pPr>
            <a:endParaRPr lang="hr-HR" altLang="sr-Latn-RS" dirty="0"/>
          </a:p>
        </p:txBody>
      </p:sp>
      <p:sp>
        <p:nvSpPr>
          <p:cNvPr id="10244" name="Rezervirano mjesto broja slajda 3">
            <a:extLst>
              <a:ext uri="{FF2B5EF4-FFF2-40B4-BE49-F238E27FC236}">
                <a16:creationId xmlns:a16="http://schemas.microsoft.com/office/drawing/2014/main" id="{F68B5725-1E62-4A3D-9342-7A2562980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89D4A6-EF56-434E-A17C-EC98BF223501}" type="slidenum">
              <a:rPr lang="hr-HR" altLang="sr-Latn-RS" smtClean="0"/>
              <a:pPr>
                <a:spcBef>
                  <a:spcPct val="0"/>
                </a:spcBef>
              </a:pPr>
              <a:t>9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like slajda 1">
            <a:extLst>
              <a:ext uri="{FF2B5EF4-FFF2-40B4-BE49-F238E27FC236}">
                <a16:creationId xmlns:a16="http://schemas.microsoft.com/office/drawing/2014/main" id="{2B53F689-7EC1-4852-93D9-6CDFAE8E1E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zervirano mjesto bilježaka 2">
            <a:extLst>
              <a:ext uri="{FF2B5EF4-FFF2-40B4-BE49-F238E27FC236}">
                <a16:creationId xmlns:a16="http://schemas.microsoft.com/office/drawing/2014/main" id="{8327FD23-8029-4002-B83A-02961CBDCA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/>
              <a:t>provjerimo zajedno</a:t>
            </a:r>
          </a:p>
        </p:txBody>
      </p:sp>
      <p:sp>
        <p:nvSpPr>
          <p:cNvPr id="12292" name="Rezervirano mjesto broja slajda 3">
            <a:extLst>
              <a:ext uri="{FF2B5EF4-FFF2-40B4-BE49-F238E27FC236}">
                <a16:creationId xmlns:a16="http://schemas.microsoft.com/office/drawing/2014/main" id="{5E33A4E2-2033-4C5A-8E99-CDC3F918D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6546F2-0F79-4BA5-87FE-E0BD372A4BE2}" type="slidenum">
              <a:rPr lang="hr-HR" altLang="sr-Latn-RS" smtClean="0"/>
              <a:pPr>
                <a:spcBef>
                  <a:spcPct val="0"/>
                </a:spcBef>
              </a:pPr>
              <a:t>10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osmosmjerka o svecima: učenici dolaze na „ploču” upisati riječi koje imaju veze s ovom temom ali tako upisuju riječi da svako slovo upisuju u zasebni kvadratić, ali upisana riječ mora „iskoristiti” barem već jedno upisano slovo prethodno upisane riječi. Koliko slova otprije upisana „iskoriste” – toliko bodova dobije grupa igrača.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E3B9C9-00FB-4182-AEB1-872A9E750B04}" type="slidenum">
              <a:rPr lang="hr-HR" altLang="sr-Latn-RS" smtClean="0"/>
              <a:pPr>
                <a:defRPr/>
              </a:pPr>
              <a:t>13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102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9A50FE5-7418-431C-9628-C69A8E22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1BB21-897B-4202-B70E-DE136627493E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75BD145-45C7-4E54-A331-CF01AB50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AEE2454-F477-4C32-9945-ACE23F0B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768EA-DD7E-46A5-A488-D966DDFC71B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8170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04C4417-6F70-4D29-9A76-41F4163B2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67C35-B3FD-457D-8B42-9306030127D4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BA1C199-7597-41D3-9979-0AA9E1C15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50E9C7A-EC19-49BE-8D26-1F8D3A3B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C3235-EDEB-485C-BBCA-91FF3CA6CDA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3316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8C740DA-7334-4839-923D-2AA74358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F8B03-7396-4F34-B8B0-94F12BEF4E94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6EDD131-8862-4275-ADE0-144735A3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606527-A114-4AE3-A124-B1CE0F98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E4D59-6168-4CAE-9E29-3602AE89EB1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3907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54C7363-1C16-4FCB-B79B-131579CA7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4245-F0C0-44D5-BCA6-5B100B09FDEB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8133DC-988D-4975-9961-334F25BD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0AFECCC-8017-4EDE-A959-DBBC31C72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288A9-A0EC-4205-BAAE-4E1199F7E89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587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D419745-82F4-4191-A0C2-9875CB05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EE6ED-A0D5-4C5D-85AE-925BB7512122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EAE83B3-EF87-49F3-9832-D294FA15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1EF42D-1EAB-40BE-B5A9-50163A9A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7E766-8475-4804-940D-82DDA82E824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74668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D4C355E9-1CF0-40DB-8A4C-438A8FA6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C8C0B-CC5D-4824-B5E1-EE8BA1901AF8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E24D3742-F96B-4884-A3EC-F00F23D3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4F5ABAA2-4CCE-4702-9D06-AAEC3972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BC21A-7D88-471D-BD31-64D4D832C25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8772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3">
            <a:extLst>
              <a:ext uri="{FF2B5EF4-FFF2-40B4-BE49-F238E27FC236}">
                <a16:creationId xmlns:a16="http://schemas.microsoft.com/office/drawing/2014/main" id="{B38D5A55-EA56-4F04-B4E8-01708E696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B3438-B06C-4CC5-9071-064B22A2B690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8" name="Rezervirano mjesto podnožja 4">
            <a:extLst>
              <a:ext uri="{FF2B5EF4-FFF2-40B4-BE49-F238E27FC236}">
                <a16:creationId xmlns:a16="http://schemas.microsoft.com/office/drawing/2014/main" id="{AAA973C4-5528-4EC7-AEB9-7DA92C105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5">
            <a:extLst>
              <a:ext uri="{FF2B5EF4-FFF2-40B4-BE49-F238E27FC236}">
                <a16:creationId xmlns:a16="http://schemas.microsoft.com/office/drawing/2014/main" id="{9DF77F56-2A90-48ED-B889-3B4129E3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0AC9B-6089-4CBF-A8CA-4C1164B3213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1198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3">
            <a:extLst>
              <a:ext uri="{FF2B5EF4-FFF2-40B4-BE49-F238E27FC236}">
                <a16:creationId xmlns:a16="http://schemas.microsoft.com/office/drawing/2014/main" id="{ED507A73-1BAB-4709-B283-338C5EB21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1B612-F922-40E7-A174-DF7B68708F27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4" name="Rezervirano mjesto podnožja 4">
            <a:extLst>
              <a:ext uri="{FF2B5EF4-FFF2-40B4-BE49-F238E27FC236}">
                <a16:creationId xmlns:a16="http://schemas.microsoft.com/office/drawing/2014/main" id="{BD739B04-3D99-47CA-A0EA-2CB93CDAD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5">
            <a:extLst>
              <a:ext uri="{FF2B5EF4-FFF2-40B4-BE49-F238E27FC236}">
                <a16:creationId xmlns:a16="http://schemas.microsoft.com/office/drawing/2014/main" id="{338ABB67-E8D0-4ED3-8ECB-9160F41C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67FA-4A61-45E8-AF1B-A3AAE7120A8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3230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3">
            <a:extLst>
              <a:ext uri="{FF2B5EF4-FFF2-40B4-BE49-F238E27FC236}">
                <a16:creationId xmlns:a16="http://schemas.microsoft.com/office/drawing/2014/main" id="{1ECDC7DA-C667-415F-B9EE-185C42AD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5FF56-0086-4009-87A9-09E6F71D30BE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3" name="Rezervirano mjesto podnožja 4">
            <a:extLst>
              <a:ext uri="{FF2B5EF4-FFF2-40B4-BE49-F238E27FC236}">
                <a16:creationId xmlns:a16="http://schemas.microsoft.com/office/drawing/2014/main" id="{40DD9941-1D17-4F67-BD64-DCE999431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5">
            <a:extLst>
              <a:ext uri="{FF2B5EF4-FFF2-40B4-BE49-F238E27FC236}">
                <a16:creationId xmlns:a16="http://schemas.microsoft.com/office/drawing/2014/main" id="{2DF63C7D-E265-4D49-BA44-4E3F3629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72D9D-39CD-46C3-B5C5-F4CD4BC000A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6433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5D784E05-A9C9-4A24-A426-A66F2D0B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FA521-C378-441A-A1EB-CCDF5D7DC70F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7CC351B0-665C-4821-9551-E5874587A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873FE0E3-B074-417B-A780-B3120CB5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0F417-C0A4-4D98-8C8C-C0AC1D46C8B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9309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D655F2CC-A507-4DC0-B392-D0E1C06E7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E6D04-A3CE-4AF8-91D9-9E779BB6BD4A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F1B134FB-B7A0-4243-9577-D21A6FEE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7B71A6BA-2594-4EBA-BF1B-ECCC7B35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6D9E1-EE60-4638-A3B8-DFD3EBF88E1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3910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zervirano mjesto naslova 1">
            <a:extLst>
              <a:ext uri="{FF2B5EF4-FFF2-40B4-BE49-F238E27FC236}">
                <a16:creationId xmlns:a16="http://schemas.microsoft.com/office/drawing/2014/main" id="{E135B59E-5CD1-4E1C-9A4E-5F686094B9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Uredite stil naslova matrice</a:t>
            </a:r>
          </a:p>
        </p:txBody>
      </p:sp>
      <p:sp>
        <p:nvSpPr>
          <p:cNvPr id="1027" name="Rezervirano mjesto teksta 2">
            <a:extLst>
              <a:ext uri="{FF2B5EF4-FFF2-40B4-BE49-F238E27FC236}">
                <a16:creationId xmlns:a16="http://schemas.microsoft.com/office/drawing/2014/main" id="{1D9387A9-61A3-4985-B0C1-3C34B84BB6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Uredite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30D77D1-9E42-442B-80AF-F1630E1AD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2DD57D-F84E-48D8-8EE8-BBDF02E6C8A5}" type="datetimeFigureOut">
              <a:rPr lang="hr-HR"/>
              <a:pPr>
                <a:defRPr/>
              </a:pPr>
              <a:t>22.2.2024.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6801E58-32D5-411E-9247-10151D0A1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78E4113-A891-4CF4-95EF-E3230FE4C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23E1045-97F4-422C-93AB-B0D087F926D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e.hublin.net/sveci" TargetMode="External"/><Relationship Id="rId5" Type="http://schemas.openxmlformats.org/officeDocument/2006/relationships/hyperlink" Target="https://e.hublin.net/sveci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91165EC-7F22-40F2-92E5-71A465F7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" b="22374"/>
          <a:stretch>
            <a:fillRect/>
          </a:stretch>
        </p:blipFill>
        <p:spPr bwMode="auto">
          <a:xfrm>
            <a:off x="-130175" y="0"/>
            <a:ext cx="774382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3CC08A4-0A25-45FC-9CFA-29472122E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050" y="1825625"/>
            <a:ext cx="2743200" cy="131127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hr-HR" altLang="sr-Latn-RS" b="1" dirty="0"/>
              <a:t>Sveci i blaženici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B9E47DB-F7F0-4CD5-8DED-60046F095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0" y="3332018"/>
            <a:ext cx="1651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chemeClr val="bg1"/>
                </a:solidFill>
              </a:rPr>
              <a:t>Što prikazuje ova </a:t>
            </a:r>
            <a:br>
              <a:rPr lang="hr-HR" altLang="sr-Latn-RS" sz="2400" dirty="0">
                <a:solidFill>
                  <a:schemeClr val="bg1"/>
                </a:solidFill>
              </a:rPr>
            </a:br>
            <a:r>
              <a:rPr lang="hr-HR" altLang="sr-Latn-RS" sz="2400" dirty="0">
                <a:solidFill>
                  <a:schemeClr val="bg1"/>
                </a:solidFill>
              </a:rPr>
              <a:t>slika?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chemeClr val="bg1"/>
                </a:solidFill>
              </a:rPr>
              <a:t>Tko su svi ovi ljudi uokolo Presvetog Trojstva?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D666B9-C6B9-ED1C-C7B7-3218B9497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6490" y="0"/>
            <a:ext cx="2570162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hr-HR" altLang="sr-Latn-RS" sz="4400" dirty="0">
                <a:solidFill>
                  <a:schemeClr val="bg1"/>
                </a:solidFill>
              </a:rPr>
              <a:t>U 57-58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  <p:bldP spid="4" grpId="1" build="p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C47D9ED-007A-40A0-8F61-79604603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"/>
          <a:stretch>
            <a:fillRect/>
          </a:stretch>
        </p:blipFill>
        <p:spPr bwMode="auto">
          <a:xfrm>
            <a:off x="2347913" y="152400"/>
            <a:ext cx="6711950" cy="673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Pravokutnik 3">
            <a:extLst>
              <a:ext uri="{FF2B5EF4-FFF2-40B4-BE49-F238E27FC236}">
                <a16:creationId xmlns:a16="http://schemas.microsoft.com/office/drawing/2014/main" id="{C3570B8E-3E9A-4135-AC65-477292157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152400"/>
            <a:ext cx="2365375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19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19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19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/>
              <a:t>Vodoravno</a:t>
            </a:r>
            <a:r>
              <a:rPr lang="hr-HR" altLang="sr-Latn-RS" sz="16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0070C0"/>
                </a:solidFill>
              </a:rPr>
              <a:t>1.	bl. Alojzije...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0070C0"/>
                </a:solidFill>
              </a:rPr>
              <a:t>4.	kratica za "blaženi"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0070C0"/>
                </a:solidFill>
              </a:rPr>
              <a:t>6.	sv. ... Tavelić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0070C0"/>
                </a:solidFill>
              </a:rPr>
              <a:t>7.	Crkva nam daje "svece" i "blaženike" da nam budu kršćanski...?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0070C0"/>
                </a:solidFill>
              </a:rPr>
              <a:t>8.	dan kada se prisjećamo nekoga sveca ili blaženika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0070C0"/>
                </a:solidFill>
              </a:rPr>
              <a:t>10.	to su kršćani koji su radije podnijeli mučenja nego da se pod prijetnjama odreknu vjere u dragoga Boga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0070C0"/>
                </a:solidFill>
              </a:rPr>
              <a:t>11.	Blažena Djevica...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/>
              <a:t>Okomito</a:t>
            </a:r>
            <a:r>
              <a:rPr lang="hr-HR" altLang="sr-Latn-RS" sz="16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C00000"/>
                </a:solidFill>
              </a:rPr>
              <a:t>1.	o njihovoj svetosti pročulo se po cijelome svijetu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C00000"/>
                </a:solidFill>
              </a:rPr>
              <a:t>2.	postupak kojim Crkva nekoga proglašava blaženim.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C00000"/>
                </a:solidFill>
              </a:rPr>
              <a:t>3.	Postupak kojim Crkva nekoga proglašava svecem.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C00000"/>
                </a:solidFill>
              </a:rPr>
              <a:t>4.	za njihov uzoran život znaju tek kršćani nekog naroda ili kraja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C00000"/>
                </a:solidFill>
              </a:rPr>
              <a:t>5.	mesec u kojem su "Svi sveti"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C00000"/>
                </a:solidFill>
              </a:rPr>
              <a:t>8.	kratica za "sveti"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C00000"/>
                </a:solidFill>
              </a:rPr>
              <a:t>9.	bl. Ivan M...?</a:t>
            </a:r>
          </a:p>
        </p:txBody>
      </p:sp>
    </p:spTree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ravokutnik 1">
            <a:extLst>
              <a:ext uri="{FF2B5EF4-FFF2-40B4-BE49-F238E27FC236}">
                <a16:creationId xmlns:a16="http://schemas.microsoft.com/office/drawing/2014/main" id="{D40CA7CA-B4A7-43AB-B4AC-4F2196584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04" y="2264616"/>
            <a:ext cx="32848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800" dirty="0"/>
              <a:t>10. lipnja 1687. Hrvatski sabor je sv. Josipa proglasio zaštitnikom Hrvatske</a:t>
            </a:r>
          </a:p>
        </p:txBody>
      </p:sp>
      <p:pic>
        <p:nvPicPr>
          <p:cNvPr id="1028" name="Picture 4" descr="sveti josip4">
            <a:extLst>
              <a:ext uri="{FF2B5EF4-FFF2-40B4-BE49-F238E27FC236}">
                <a16:creationId xmlns:a16="http://schemas.microsoft.com/office/drawing/2014/main" id="{ED00D2B6-2752-6214-B52E-FBEECB370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2" y="173106"/>
            <a:ext cx="5166691" cy="648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astava HR 30×45 cm – DONAR">
            <a:extLst>
              <a:ext uri="{FF2B5EF4-FFF2-40B4-BE49-F238E27FC236}">
                <a16:creationId xmlns:a16="http://schemas.microsoft.com/office/drawing/2014/main" id="{4F642721-613E-7DAA-4B5B-2835F2120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74" y="173107"/>
            <a:ext cx="3503544" cy="175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kaNoego-Taki_duzy_taki_maly">
            <a:hlinkClick r:id="" action="ppaction://media"/>
            <a:extLst>
              <a:ext uri="{FF2B5EF4-FFF2-40B4-BE49-F238E27FC236}">
                <a16:creationId xmlns:a16="http://schemas.microsoft.com/office/drawing/2014/main" id="{989BC878-F1A5-9738-A821-D42964E21A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53" y="856672"/>
            <a:ext cx="9146053" cy="5144655"/>
          </a:xfrm>
          <a:prstGeom prst="rect">
            <a:avLst/>
          </a:prstGeom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984C841F-6695-9616-0882-38CA2B76B598}"/>
              </a:ext>
            </a:extLst>
          </p:cNvPr>
          <p:cNvSpPr txBox="1">
            <a:spLocks/>
          </p:cNvSpPr>
          <p:nvPr/>
        </p:nvSpPr>
        <p:spPr>
          <a:xfrm>
            <a:off x="521855" y="80097"/>
            <a:ext cx="8229600" cy="7765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hr-HR" altLang="sr-Latn-RS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https://e.hublin.net/sveci</a:t>
            </a:r>
            <a:endParaRPr lang="hr-HR" altLang="sr-Latn-RS" dirty="0">
              <a:solidFill>
                <a:schemeClr val="bg1"/>
              </a:solidFill>
              <a:hlinkClick r:id="rId6" action="ppaction://hlinkfil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9982AA8-8A48-106F-08E1-F4A26D841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6760" y="2175755"/>
            <a:ext cx="3101609" cy="38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3865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vadrat, Trokut, crta, tekst&#10;&#10;Opis je automatski generiran">
            <a:extLst>
              <a:ext uri="{FF2B5EF4-FFF2-40B4-BE49-F238E27FC236}">
                <a16:creationId xmlns:a16="http://schemas.microsoft.com/office/drawing/2014/main" id="{BC482541-AD0A-E688-D9B0-B170A6DA2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100012"/>
            <a:ext cx="8248650" cy="665797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BF776E6-E040-B0CA-2F3E-18A988F5AA33}"/>
              </a:ext>
            </a:extLst>
          </p:cNvPr>
          <p:cNvSpPr txBox="1"/>
          <p:nvPr/>
        </p:nvSpPr>
        <p:spPr>
          <a:xfrm rot="16200000">
            <a:off x="-2022991" y="333728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osmosmjerka o svecima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96D4A8E-42C7-FB12-3EC2-FC3D5EE1169C}"/>
              </a:ext>
            </a:extLst>
          </p:cNvPr>
          <p:cNvSpPr txBox="1"/>
          <p:nvPr/>
        </p:nvSpPr>
        <p:spPr>
          <a:xfrm>
            <a:off x="3094892" y="2622620"/>
            <a:ext cx="380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S   V   E    C   I</a:t>
            </a:r>
          </a:p>
        </p:txBody>
      </p:sp>
    </p:spTree>
    <p:extLst>
      <p:ext uri="{BB962C8B-B14F-4D97-AF65-F5344CB8AC3E}">
        <p14:creationId xmlns:p14="http://schemas.microsoft.com/office/powerpoint/2010/main" val="6367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t jednostavnih savjeta kako biti svet svaki dan - Book.hr">
            <a:extLst>
              <a:ext uri="{FF2B5EF4-FFF2-40B4-BE49-F238E27FC236}">
                <a16:creationId xmlns:a16="http://schemas.microsoft.com/office/drawing/2014/main" id="{1108769E-20BA-397A-672C-5B164BAE5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737"/>
            <a:ext cx="91440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28EB126-8DB4-BFDB-AC76-D31AED590D79}"/>
              </a:ext>
            </a:extLst>
          </p:cNvPr>
          <p:cNvSpPr txBox="1"/>
          <p:nvPr/>
        </p:nvSpPr>
        <p:spPr>
          <a:xfrm>
            <a:off x="172278" y="177572"/>
            <a:ext cx="8799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Svecem se ne rađa.</a:t>
            </a:r>
            <a:br>
              <a:rPr lang="hr-HR" sz="3600" dirty="0"/>
            </a:br>
            <a:r>
              <a:rPr lang="hr-HR" sz="3600" dirty="0"/>
              <a:t>Svecem se postaje svaki dan!</a:t>
            </a:r>
          </a:p>
        </p:txBody>
      </p:sp>
    </p:spTree>
    <p:extLst>
      <p:ext uri="{BB962C8B-B14F-4D97-AF65-F5344CB8AC3E}">
        <p14:creationId xmlns:p14="http://schemas.microsoft.com/office/powerpoint/2010/main" val="268640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51AFEC5B-BE4F-EF3E-FDC9-4BF358363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4" y="43756"/>
            <a:ext cx="9081152" cy="6744516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9110B1ED-4927-48F3-9AD2-F867049E1DFD}"/>
              </a:ext>
            </a:extLst>
          </p:cNvPr>
          <p:cNvSpPr/>
          <p:nvPr/>
        </p:nvSpPr>
        <p:spPr>
          <a:xfrm>
            <a:off x="3299397" y="863113"/>
            <a:ext cx="542544" cy="26193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19AD7C87-E03B-4811-BB23-32269086C29E}"/>
              </a:ext>
            </a:extLst>
          </p:cNvPr>
          <p:cNvSpPr/>
          <p:nvPr/>
        </p:nvSpPr>
        <p:spPr>
          <a:xfrm>
            <a:off x="5501672" y="866288"/>
            <a:ext cx="542544" cy="25558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192EB021-AE5C-4B51-9869-321EECC306BF}"/>
              </a:ext>
            </a:extLst>
          </p:cNvPr>
          <p:cNvSpPr/>
          <p:nvPr/>
        </p:nvSpPr>
        <p:spPr>
          <a:xfrm>
            <a:off x="7440850" y="879600"/>
            <a:ext cx="1064172" cy="24227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4DF0E150-3F70-4E5C-B954-A6FB01B97A58}"/>
              </a:ext>
            </a:extLst>
          </p:cNvPr>
          <p:cNvSpPr/>
          <p:nvPr/>
        </p:nvSpPr>
        <p:spPr>
          <a:xfrm>
            <a:off x="2633031" y="1224798"/>
            <a:ext cx="6262196" cy="66793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8890A1B1-C6F9-4038-BBBA-C505B83357D3}"/>
              </a:ext>
            </a:extLst>
          </p:cNvPr>
          <p:cNvSpPr/>
          <p:nvPr/>
        </p:nvSpPr>
        <p:spPr>
          <a:xfrm>
            <a:off x="2443162" y="2015853"/>
            <a:ext cx="2122096" cy="58176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3C53A2C4-BE8B-4962-A5DB-FB7E7B73B15F}"/>
              </a:ext>
            </a:extLst>
          </p:cNvPr>
          <p:cNvSpPr/>
          <p:nvPr/>
        </p:nvSpPr>
        <p:spPr>
          <a:xfrm>
            <a:off x="4913313" y="2168038"/>
            <a:ext cx="1767840" cy="37878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24" name="Pravokutnik 23">
            <a:extLst>
              <a:ext uri="{FF2B5EF4-FFF2-40B4-BE49-F238E27FC236}">
                <a16:creationId xmlns:a16="http://schemas.microsoft.com/office/drawing/2014/main" id="{36722FB8-108A-4C6E-8A92-73B20D6D4520}"/>
              </a:ext>
            </a:extLst>
          </p:cNvPr>
          <p:cNvSpPr/>
          <p:nvPr/>
        </p:nvSpPr>
        <p:spPr>
          <a:xfrm>
            <a:off x="2871154" y="3013454"/>
            <a:ext cx="1371600" cy="4155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25" name="Pravokutnik 24">
            <a:extLst>
              <a:ext uri="{FF2B5EF4-FFF2-40B4-BE49-F238E27FC236}">
                <a16:creationId xmlns:a16="http://schemas.microsoft.com/office/drawing/2014/main" id="{95F9389A-EA7E-4D07-9CD1-43789B9FB90C}"/>
              </a:ext>
            </a:extLst>
          </p:cNvPr>
          <p:cNvSpPr/>
          <p:nvPr/>
        </p:nvSpPr>
        <p:spPr>
          <a:xfrm>
            <a:off x="5061517" y="3012961"/>
            <a:ext cx="1463992" cy="42621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28" name="Pravokutnik 27">
            <a:extLst>
              <a:ext uri="{FF2B5EF4-FFF2-40B4-BE49-F238E27FC236}">
                <a16:creationId xmlns:a16="http://schemas.microsoft.com/office/drawing/2014/main" id="{AC84AA53-DA88-4213-81AE-E9E2F3C1AEEC}"/>
              </a:ext>
            </a:extLst>
          </p:cNvPr>
          <p:cNvSpPr/>
          <p:nvPr/>
        </p:nvSpPr>
        <p:spPr>
          <a:xfrm>
            <a:off x="2463800" y="3844832"/>
            <a:ext cx="2108200" cy="13558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29" name="Pravokutnik 28">
            <a:extLst>
              <a:ext uri="{FF2B5EF4-FFF2-40B4-BE49-F238E27FC236}">
                <a16:creationId xmlns:a16="http://schemas.microsoft.com/office/drawing/2014/main" id="{7A9AD907-D393-45B2-8F60-A0540D329236}"/>
              </a:ext>
            </a:extLst>
          </p:cNvPr>
          <p:cNvSpPr/>
          <p:nvPr/>
        </p:nvSpPr>
        <p:spPr>
          <a:xfrm>
            <a:off x="4659313" y="4234609"/>
            <a:ext cx="2117725" cy="66946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1" name="Pravokutnik 30">
            <a:extLst>
              <a:ext uri="{FF2B5EF4-FFF2-40B4-BE49-F238E27FC236}">
                <a16:creationId xmlns:a16="http://schemas.microsoft.com/office/drawing/2014/main" id="{5B44EF4B-3957-4E05-81A3-C68A4E6F38F1}"/>
              </a:ext>
            </a:extLst>
          </p:cNvPr>
          <p:cNvSpPr/>
          <p:nvPr/>
        </p:nvSpPr>
        <p:spPr>
          <a:xfrm>
            <a:off x="7197311" y="5372661"/>
            <a:ext cx="1499014" cy="57943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2" name="Pravokutnik 31">
            <a:extLst>
              <a:ext uri="{FF2B5EF4-FFF2-40B4-BE49-F238E27FC236}">
                <a16:creationId xmlns:a16="http://schemas.microsoft.com/office/drawing/2014/main" id="{D2A8C6DF-2233-4ACC-BF26-5B72F7395327}"/>
              </a:ext>
            </a:extLst>
          </p:cNvPr>
          <p:cNvSpPr/>
          <p:nvPr/>
        </p:nvSpPr>
        <p:spPr>
          <a:xfrm>
            <a:off x="2463800" y="5372661"/>
            <a:ext cx="4313238" cy="57943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id="{A343D661-A856-4399-A94B-74B16395616E}"/>
              </a:ext>
            </a:extLst>
          </p:cNvPr>
          <p:cNvSpPr/>
          <p:nvPr/>
        </p:nvSpPr>
        <p:spPr>
          <a:xfrm>
            <a:off x="3415229" y="6491407"/>
            <a:ext cx="4450814" cy="29686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bg1"/>
                </a:solidFill>
              </a:rPr>
              <a:t>?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6D905CF-BA6C-40A4-4081-D0E6641F8747}"/>
              </a:ext>
            </a:extLst>
          </p:cNvPr>
          <p:cNvSpPr txBox="1"/>
          <p:nvPr/>
        </p:nvSpPr>
        <p:spPr>
          <a:xfrm>
            <a:off x="31424" y="3784077"/>
            <a:ext cx="1625882" cy="1477328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altLang="sr-Latn-RS" i="1" dirty="0">
                <a:solidFill>
                  <a:schemeClr val="bg1"/>
                </a:solidFill>
              </a:rPr>
              <a:t>Zadatak: </a:t>
            </a:r>
          </a:p>
          <a:p>
            <a:pPr algn="ctr"/>
            <a:r>
              <a:rPr lang="hr-HR" altLang="sr-Latn-RS" i="1" dirty="0">
                <a:solidFill>
                  <a:schemeClr val="bg1"/>
                </a:solidFill>
              </a:rPr>
              <a:t>otkrij</a:t>
            </a:r>
            <a:r>
              <a:rPr lang="hr-HR" altLang="sr-Latn-RS" sz="1800" i="1" dirty="0">
                <a:solidFill>
                  <a:schemeClr val="bg1"/>
                </a:solidFill>
              </a:rPr>
              <a:t> skriveno (ispod „?”) i sve prepiši u bilježnicu!</a:t>
            </a:r>
            <a:endParaRPr lang="hr-H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24" grpId="0" animBg="1"/>
      <p:bldP spid="25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Slikovni rezultat za sveci i blaženici">
            <a:extLst>
              <a:ext uri="{FF2B5EF4-FFF2-40B4-BE49-F238E27FC236}">
                <a16:creationId xmlns:a16="http://schemas.microsoft.com/office/drawing/2014/main" id="{E7EAA923-208D-4BA9-A4BD-A656486E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4" r="43259"/>
          <a:stretch>
            <a:fillRect/>
          </a:stretch>
        </p:blipFill>
        <p:spPr bwMode="auto">
          <a:xfrm>
            <a:off x="6934200" y="0"/>
            <a:ext cx="220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slov 1">
            <a:extLst>
              <a:ext uri="{FF2B5EF4-FFF2-40B4-BE49-F238E27FC236}">
                <a16:creationId xmlns:a16="http://schemas.microsoft.com/office/drawing/2014/main" id="{D3BA59EE-56FD-417D-A42C-E6D671D5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8960"/>
            <a:ext cx="6578600" cy="680027"/>
          </a:xfrm>
          <a:solidFill>
            <a:srgbClr val="455070"/>
          </a:solidFill>
        </p:spPr>
        <p:txBody>
          <a:bodyPr/>
          <a:lstStyle/>
          <a:p>
            <a:r>
              <a:rPr lang="hr-HR" altLang="sr-Latn-RS" dirty="0">
                <a:solidFill>
                  <a:srgbClr val="FFFF00"/>
                </a:solidFill>
              </a:rPr>
              <a:t>Sveci – uzori vjere</a:t>
            </a:r>
          </a:p>
        </p:txBody>
      </p:sp>
      <p:sp>
        <p:nvSpPr>
          <p:cNvPr id="5124" name="Rezervirano mjesto sadržaja 2">
            <a:extLst>
              <a:ext uri="{FF2B5EF4-FFF2-40B4-BE49-F238E27FC236}">
                <a16:creationId xmlns:a16="http://schemas.microsoft.com/office/drawing/2014/main" id="{586455AF-CAA0-46E7-9FC9-825926B22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047750"/>
            <a:ext cx="6578600" cy="5551487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hr-HR" altLang="sr-Latn-RS" dirty="0"/>
              <a:t>Što to znači da je netko „svet”? </a:t>
            </a:r>
            <a:br>
              <a:rPr lang="hr-HR" altLang="sr-Latn-RS" dirty="0"/>
            </a:br>
            <a:r>
              <a:rPr lang="hr-HR" altLang="sr-Latn-RS" dirty="0"/>
              <a:t>Tko i kako može postati „svetac”?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hr-HR" altLang="sr-Latn-RS" dirty="0"/>
              <a:t>Zašto Crkva proglašava neke pokojne kršćane svecima ili blaženicima?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hr-HR" altLang="sr-Latn-RS" dirty="0"/>
              <a:t>Koja je razlika između „svetaca” i „blaženika”?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hr-HR" altLang="sr-Latn-RS" dirty="0"/>
              <a:t>Koja je kratica za riječ „sveti”, a koja za „blaženi”?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hr-HR" altLang="sr-Latn-RS" dirty="0"/>
              <a:t>Nabroji 2 sveca i 2 blaženika.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hr-HR" altLang="sr-Latn-RS" dirty="0"/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hr-HR" altLang="sr-Latn-RS" dirty="0"/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hr-HR" altLang="sr-Latn-RS" dirty="0"/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kstniOkvir 1">
            <a:extLst>
              <a:ext uri="{FF2B5EF4-FFF2-40B4-BE49-F238E27FC236}">
                <a16:creationId xmlns:a16="http://schemas.microsoft.com/office/drawing/2014/main" id="{48C9D283-D0A8-44E2-9771-2549F3F5D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231775"/>
            <a:ext cx="8745538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/>
              <a:t>Sveci i blaženici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/>
              <a:t>Blaženici ("bl.") su pokojni kršćani koje je Katolička Crkva predložila vjernicima nekog kraja da ih časte i slijede kao uzore. Npr. bl. Alojzije Stepinac, bl. Ivan Merz.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/>
              <a:t>Sveci ("sv.") su kršćanski uzori poznati kršćanima cijeloga svijeta. Npr. sv. Josip, sv. Franjo Asiški.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/>
              <a:t>A svi ostali kršćani svetoga života koje Crkva nije službeno proglasila sv. ili bl. imaju spomendan na blagdan Svih svetih (1.11.).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/>
              <a:t>Za svece i blaženike Crkva je sigurna da su već kod Boga i da mogu s Bogom razgovarati o našim problemima i željama.	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ravokutnik 1">
            <a:extLst>
              <a:ext uri="{FF2B5EF4-FFF2-40B4-BE49-F238E27FC236}">
                <a16:creationId xmlns:a16="http://schemas.microsoft.com/office/drawing/2014/main" id="{C9CD0163-428F-46FA-AB3F-25FF9C897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676275"/>
            <a:ext cx="77612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sr-Latn-R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DZ:</a:t>
            </a:r>
            <a:r>
              <a:rPr lang="hr-HR" altLang="sr-Latn-R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sr-Latn-RS" sz="3600" dirty="0">
                <a:latin typeface="Arial" panose="020B0604020202020204" pitchFamily="34" charset="0"/>
                <a:cs typeface="Arial" panose="020B0604020202020204" pitchFamily="34" charset="0"/>
              </a:rPr>
              <a:t>U bilježnicu </a:t>
            </a:r>
            <a:r>
              <a:rPr lang="hr-HR" altLang="sr-Latn-RS" sz="36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vi-VN" altLang="sr-Latn-RS" sz="3600" dirty="0">
                <a:latin typeface="Arial" panose="020B0604020202020204" pitchFamily="34" charset="0"/>
                <a:cs typeface="Arial" panose="020B0604020202020204" pitchFamily="34" charset="0"/>
              </a:rPr>
              <a:t>alijepi </a:t>
            </a:r>
            <a:r>
              <a:rPr lang="vi-VN" altLang="sr-Latn-RS" sz="3600" b="1" dirty="0">
                <a:latin typeface="Arial" panose="020B0604020202020204" pitchFamily="34" charset="0"/>
                <a:cs typeface="Arial" panose="020B0604020202020204" pitchFamily="34" charset="0"/>
              </a:rPr>
              <a:t>sliku</a:t>
            </a:r>
            <a:r>
              <a:rPr lang="vi-VN" altLang="sr-Latn-R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sr-Latn-RS" sz="3600" dirty="0">
                <a:latin typeface="Arial" panose="020B0604020202020204" pitchFamily="34" charset="0"/>
                <a:cs typeface="Arial" panose="020B0604020202020204" pitchFamily="34" charset="0"/>
              </a:rPr>
              <a:t>jednog </a:t>
            </a:r>
            <a:r>
              <a:rPr lang="vi-VN" altLang="sr-Latn-RS" sz="3600" dirty="0">
                <a:latin typeface="Arial" panose="020B0604020202020204" pitchFamily="34" charset="0"/>
                <a:cs typeface="Arial" panose="020B0604020202020204" pitchFamily="34" charset="0"/>
              </a:rPr>
              <a:t>sveca</a:t>
            </a:r>
            <a:r>
              <a:rPr lang="hr-HR" altLang="sr-Latn-RS" sz="3600" dirty="0">
                <a:latin typeface="Arial" panose="020B0604020202020204" pitchFamily="34" charset="0"/>
                <a:cs typeface="Arial" panose="020B0604020202020204" pitchFamily="34" charset="0"/>
              </a:rPr>
              <a:t>/svetice</a:t>
            </a:r>
            <a:r>
              <a:rPr lang="vi-VN" altLang="sr-Latn-RS" sz="3600" dirty="0">
                <a:latin typeface="Arial" panose="020B0604020202020204" pitchFamily="34" charset="0"/>
                <a:cs typeface="Arial" panose="020B0604020202020204" pitchFamily="34" charset="0"/>
              </a:rPr>
              <a:t> ili blaženika</a:t>
            </a:r>
            <a:r>
              <a:rPr lang="hr-HR" altLang="sr-Latn-RS" sz="3600" dirty="0">
                <a:latin typeface="Arial" panose="020B0604020202020204" pitchFamily="34" charset="0"/>
                <a:cs typeface="Arial" panose="020B0604020202020204" pitchFamily="34" charset="0"/>
              </a:rPr>
              <a:t>/blaženice i napiši kako se zove</a:t>
            </a:r>
            <a:endParaRPr lang="vi-VN" altLang="sr-Latn-R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30" name="Picture 10">
            <a:extLst>
              <a:ext uri="{FF2B5EF4-FFF2-40B4-BE49-F238E27FC236}">
                <a16:creationId xmlns:a16="http://schemas.microsoft.com/office/drawing/2014/main" id="{AB6E7DFD-9218-4E04-B7DE-ED4A8AD97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3429000"/>
            <a:ext cx="2128838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6D4D935E-F6CE-477D-BC15-C8F8DB8C7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3429000"/>
            <a:ext cx="1638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2B1888CB-5183-4B36-83B9-63F75F8D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3429000"/>
            <a:ext cx="1801813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>
            <a:extLst>
              <a:ext uri="{FF2B5EF4-FFF2-40B4-BE49-F238E27FC236}">
                <a16:creationId xmlns:a16="http://schemas.microsoft.com/office/drawing/2014/main" id="{A5A626F9-D73E-46F5-B982-AF88F5EDC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3429000"/>
            <a:ext cx="169227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28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ravokutnik 1">
            <a:extLst>
              <a:ext uri="{FF2B5EF4-FFF2-40B4-BE49-F238E27FC236}">
                <a16:creationId xmlns:a16="http://schemas.microsoft.com/office/drawing/2014/main" id="{C9CD0163-428F-46FA-AB3F-25FF9C897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53" y="266982"/>
            <a:ext cx="3005209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sr-Latn-R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</a:t>
            </a:r>
            <a:r>
              <a:rPr lang="hr-HR" altLang="sr-Latn-R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altLang="sr-Latn-R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r-HR" altLang="sr-Latn-R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sr-Latn-RS" dirty="0">
                <a:latin typeface="Arial" panose="020B0604020202020204" pitchFamily="34" charset="0"/>
                <a:cs typeface="Arial" panose="020B0604020202020204" pitchFamily="34" charset="0"/>
              </a:rPr>
              <a:t>Istražiti i napraviti plakat ili prezentaciju</a:t>
            </a:r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vi-VN" altLang="sr-Latn-RS" dirty="0">
                <a:latin typeface="Arial" panose="020B0604020202020204" pitchFamily="34" charset="0"/>
                <a:cs typeface="Arial" panose="020B0604020202020204" pitchFamily="34" charset="0"/>
              </a:rPr>
              <a:t>jedn</a:t>
            </a:r>
            <a:r>
              <a:rPr lang="vi-VN" altLang="sr-Latn-R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altLang="sr-Latn-R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r-HR" altLang="sr-Latn-R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/oj</a:t>
            </a:r>
            <a:r>
              <a:rPr lang="vi-VN" altLang="sr-Latn-RS" dirty="0">
                <a:latin typeface="Arial" panose="020B0604020202020204" pitchFamily="34" charset="0"/>
                <a:cs typeface="Arial" panose="020B0604020202020204" pitchFamily="34" charset="0"/>
              </a:rPr>
              <a:t> sve</a:t>
            </a:r>
            <a:r>
              <a:rPr lang="vi-VN" altLang="sr-Latn-R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r-HR" altLang="sr-Latn-R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altLang="sr-Latn-R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/tic</a:t>
            </a:r>
            <a:r>
              <a:rPr lang="hr-HR" altLang="sr-Latn-R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altLang="sr-Latn-RS" dirty="0">
                <a:latin typeface="Arial" panose="020B0604020202020204" pitchFamily="34" charset="0"/>
                <a:cs typeface="Arial" panose="020B0604020202020204" pitchFamily="34" charset="0"/>
              </a:rPr>
              <a:t> ili blažen</a:t>
            </a:r>
            <a:r>
              <a:rPr lang="vi-VN" altLang="sr-Latn-R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r>
              <a:rPr lang="hr-HR" altLang="sr-Latn-R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altLang="sr-Latn-R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/ic</a:t>
            </a:r>
            <a:r>
              <a:rPr lang="hr-HR" altLang="sr-Latn-R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altLang="sr-Latn-RS" dirty="0">
                <a:latin typeface="Arial" panose="020B0604020202020204" pitchFamily="34" charset="0"/>
                <a:cs typeface="Arial" panose="020B0604020202020204" pitchFamily="34" charset="0"/>
              </a:rPr>
              <a:t> (tko, kada, gdje, </a:t>
            </a:r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kako je živi</a:t>
            </a:r>
            <a:r>
              <a:rPr lang="hr-HR" altLang="sr-Latn-R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altLang="sr-Latn-R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/la</a:t>
            </a:r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, po čemu ga</a:t>
            </a:r>
            <a:r>
              <a:rPr lang="hr-HR" altLang="sr-Latn-R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/ju</a:t>
            </a:r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 pamtimo, molitva tom sv./bl. </a:t>
            </a:r>
            <a:r>
              <a:rPr lang="hr-HR" altLang="sr-Latn-RS" dirty="0" err="1">
                <a:latin typeface="Arial" panose="020B0604020202020204" pitchFamily="34" charset="0"/>
                <a:cs typeface="Arial" panose="020B0604020202020204" pitchFamily="34" charset="0"/>
              </a:rPr>
              <a:t>itd</a:t>
            </a:r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vi-VN" altLang="sr-Latn-R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0730" name="Picture 10">
            <a:extLst>
              <a:ext uri="{FF2B5EF4-FFF2-40B4-BE49-F238E27FC236}">
                <a16:creationId xmlns:a16="http://schemas.microsoft.com/office/drawing/2014/main" id="{AB6E7DFD-9218-4E04-B7DE-ED4A8AD97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4" y="399184"/>
            <a:ext cx="5302898" cy="603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ravokutnik 1">
            <a:extLst>
              <a:ext uri="{FF2B5EF4-FFF2-40B4-BE49-F238E27FC236}">
                <a16:creationId xmlns:a16="http://schemas.microsoft.com/office/drawing/2014/main" id="{2942DB4A-5A05-4664-B5DC-537191E78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371475"/>
            <a:ext cx="4273550" cy="1938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grupe učenika za 4 sveca: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lphaUcPeriod"/>
              <a:defRPr/>
            </a:pPr>
            <a:r>
              <a:rPr lang="hr-HR" altLang="sr-Latn-R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 Alojzije Stepinac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lphaUcPeriod"/>
              <a:defRPr/>
            </a:pPr>
            <a:r>
              <a:rPr lang="hr-HR" altLang="sr-Latn-R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sv. Terezija iz </a:t>
            </a:r>
            <a:r>
              <a:rPr lang="hr-HR" altLang="sr-Latn-R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Kalkute</a:t>
            </a:r>
            <a:endParaRPr lang="hr-HR" altLang="sr-Latn-R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lphaUcPeriod"/>
              <a:defRPr/>
            </a:pPr>
            <a:r>
              <a:rPr lang="hr-HR" altLang="sr-Latn-R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sv. papa Ivan Pavao II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lphaUcPeriod"/>
              <a:defRPr/>
            </a:pPr>
            <a:r>
              <a:rPr lang="hr-HR" altLang="sr-Latn-R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sv. Franjo</a:t>
            </a:r>
          </a:p>
        </p:txBody>
      </p:sp>
      <p:pic>
        <p:nvPicPr>
          <p:cNvPr id="30730" name="Picture 10">
            <a:extLst>
              <a:ext uri="{FF2B5EF4-FFF2-40B4-BE49-F238E27FC236}">
                <a16:creationId xmlns:a16="http://schemas.microsoft.com/office/drawing/2014/main" id="{A7507E90-CCF9-485D-ADC0-F00B72BC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2413"/>
            <a:ext cx="2128838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06D0D778-F96A-4068-8FCD-350D5FD3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4062413"/>
            <a:ext cx="1638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03BED130-7DB4-4EB4-B0D3-294E619A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4062413"/>
            <a:ext cx="1801813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>
            <a:extLst>
              <a:ext uri="{FF2B5EF4-FFF2-40B4-BE49-F238E27FC236}">
                <a16:creationId xmlns:a16="http://schemas.microsoft.com/office/drawing/2014/main" id="{F9F44DC9-6CB1-4D84-A59C-5A6291115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062413"/>
            <a:ext cx="169227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C7A951C-4F6B-4CEF-A907-84EC20B515EE}"/>
              </a:ext>
            </a:extLst>
          </p:cNvPr>
          <p:cNvSpPr txBox="1"/>
          <p:nvPr/>
        </p:nvSpPr>
        <p:spPr>
          <a:xfrm>
            <a:off x="4864100" y="417513"/>
            <a:ext cx="3822700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 u grupi trebaju istražiti i ISTO zapisati o svom svecu:</a:t>
            </a:r>
          </a:p>
          <a:p>
            <a:pPr marL="457200" indent="-457200">
              <a:buFontTx/>
              <a:buAutoNum type="arabicPeriod"/>
              <a:defRPr/>
            </a:pPr>
            <a:r>
              <a:rPr lang="hr-HR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kako se zove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hr-HR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kada i gdje je živio</a:t>
            </a:r>
          </a:p>
          <a:p>
            <a:pPr marL="457200" indent="-457200">
              <a:buFontTx/>
              <a:buAutoNum type="arabicPeriod"/>
              <a:defRPr/>
            </a:pPr>
            <a:r>
              <a:rPr lang="hr-HR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je u životu radio da je postao „svet”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Font, rukopis, kaligrafija&#10;&#10;Opis je automatski generiran">
            <a:extLst>
              <a:ext uri="{FF2B5EF4-FFF2-40B4-BE49-F238E27FC236}">
                <a16:creationId xmlns:a16="http://schemas.microsoft.com/office/drawing/2014/main" id="{6C862B61-1CF8-A549-714D-22370BA19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Desna vitičasta zagrada 3">
            <a:extLst>
              <a:ext uri="{FF2B5EF4-FFF2-40B4-BE49-F238E27FC236}">
                <a16:creationId xmlns:a16="http://schemas.microsoft.com/office/drawing/2014/main" id="{28C0DB95-2EA4-734F-FDDC-C3B1E963483F}"/>
              </a:ext>
            </a:extLst>
          </p:cNvPr>
          <p:cNvSpPr/>
          <p:nvPr/>
        </p:nvSpPr>
        <p:spPr>
          <a:xfrm>
            <a:off x="6824869" y="175591"/>
            <a:ext cx="291548" cy="6506818"/>
          </a:xfrm>
          <a:prstGeom prst="rightBrace">
            <a:avLst>
              <a:gd name="adj1" fmla="val 34469"/>
              <a:gd name="adj2" fmla="val 50000"/>
            </a:avLst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7B2BA51-21A4-AE06-1EFC-DB3BABCE50B0}"/>
              </a:ext>
            </a:extLst>
          </p:cNvPr>
          <p:cNvSpPr txBox="1"/>
          <p:nvPr/>
        </p:nvSpPr>
        <p:spPr>
          <a:xfrm>
            <a:off x="7262191" y="2951946"/>
            <a:ext cx="1378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Moli</a:t>
            </a:r>
            <a:r>
              <a:rPr lang="hr-HR" sz="2800" dirty="0">
                <a:solidFill>
                  <a:schemeClr val="bg1">
                    <a:lumMod val="65000"/>
                  </a:schemeClr>
                </a:solidFill>
              </a:rPr>
              <a:t>(te) </a:t>
            </a:r>
            <a:r>
              <a:rPr lang="hr-HR" sz="2800" dirty="0"/>
              <a:t>za nas!</a:t>
            </a:r>
          </a:p>
        </p:txBody>
      </p:sp>
    </p:spTree>
    <p:extLst>
      <p:ext uri="{BB962C8B-B14F-4D97-AF65-F5344CB8AC3E}">
        <p14:creationId xmlns:p14="http://schemas.microsoft.com/office/powerpoint/2010/main" val="131579190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v i bl križaljka prazna">
            <a:extLst>
              <a:ext uri="{FF2B5EF4-FFF2-40B4-BE49-F238E27FC236}">
                <a16:creationId xmlns:a16="http://schemas.microsoft.com/office/drawing/2014/main" id="{05867C91-FCDA-45F1-9CCD-0CFD9A152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"/>
          <a:stretch>
            <a:fillRect/>
          </a:stretch>
        </p:blipFill>
        <p:spPr bwMode="auto">
          <a:xfrm>
            <a:off x="2366963" y="152400"/>
            <a:ext cx="6673850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Pravokutnik 3">
            <a:extLst>
              <a:ext uri="{FF2B5EF4-FFF2-40B4-BE49-F238E27FC236}">
                <a16:creationId xmlns:a16="http://schemas.microsoft.com/office/drawing/2014/main" id="{4D67F780-6FA8-42BF-B473-17FB20E79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152400"/>
            <a:ext cx="2365375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19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19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19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/>
              <a:t>Vodoravno</a:t>
            </a:r>
            <a:r>
              <a:rPr lang="hr-HR" altLang="sr-Latn-RS" sz="16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0070C0"/>
                </a:solidFill>
              </a:rPr>
              <a:t>1.	bl. Alojzije...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0070C0"/>
                </a:solidFill>
              </a:rPr>
              <a:t>4.	kratica za "blaženi"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0070C0"/>
                </a:solidFill>
              </a:rPr>
              <a:t>6.	sv. ... Tavelić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0070C0"/>
                </a:solidFill>
              </a:rPr>
              <a:t>7.	Crkva nam daje "svece" i "blaženike" da nam budu kršćanski...?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0070C0"/>
                </a:solidFill>
              </a:rPr>
              <a:t>8.	dan kada se prisjećamo nekoga sveca ili blaženika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0070C0"/>
                </a:solidFill>
              </a:rPr>
              <a:t>10.	to su kršćani koji su radije podnijeli mučenja nego da se pod prijetnjama odreknu vjere u dragoga Boga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0070C0"/>
                </a:solidFill>
              </a:rPr>
              <a:t>11.	Blažena Djevica...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/>
              <a:t>Okomito</a:t>
            </a:r>
            <a:r>
              <a:rPr lang="hr-HR" altLang="sr-Latn-RS" sz="16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C00000"/>
                </a:solidFill>
              </a:rPr>
              <a:t>1.	o njihovoj svetosti pročulo se po cijelome svijetu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C00000"/>
                </a:solidFill>
              </a:rPr>
              <a:t>2.	postupak kojim Crkva nekoga proglašava blaženim.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C00000"/>
                </a:solidFill>
              </a:rPr>
              <a:t>3.	Postupak kojim Crkva nekoga proglašava svecem.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C00000"/>
                </a:solidFill>
              </a:rPr>
              <a:t>4.	za njihov uzoran život znaju tek kršćani nekog naroda ili kraja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C00000"/>
                </a:solidFill>
              </a:rPr>
              <a:t>5.	</a:t>
            </a:r>
            <a:r>
              <a:rPr lang="hr-HR" altLang="sr-Latn-RS" sz="1400" dirty="0" err="1">
                <a:solidFill>
                  <a:srgbClr val="C00000"/>
                </a:solidFill>
              </a:rPr>
              <a:t>mesec</a:t>
            </a:r>
            <a:r>
              <a:rPr lang="hr-HR" altLang="sr-Latn-RS" sz="1400" dirty="0">
                <a:solidFill>
                  <a:srgbClr val="C00000"/>
                </a:solidFill>
              </a:rPr>
              <a:t> u kojem su "Svi sveti"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C00000"/>
                </a:solidFill>
              </a:rPr>
              <a:t>8.	kratica za "sveti"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>
                <a:solidFill>
                  <a:srgbClr val="C00000"/>
                </a:solidFill>
              </a:rPr>
              <a:t>9.	bl. Ivan M...?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EC07ABD-783A-AC3B-1590-CEDA0AD5CB1F}"/>
              </a:ext>
            </a:extLst>
          </p:cNvPr>
          <p:cNvSpPr txBox="1"/>
          <p:nvPr/>
        </p:nvSpPr>
        <p:spPr>
          <a:xfrm>
            <a:off x="3637503" y="784999"/>
            <a:ext cx="3758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4">
                    <a:lumMod val="75000"/>
                  </a:schemeClr>
                </a:solidFill>
                <a:latin typeface="Exo 2" panose="00000500000000000000" pitchFamily="50" charset="-18"/>
              </a:rPr>
              <a:t>https://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  <a:latin typeface="Exo 2" panose="00000500000000000000" pitchFamily="50" charset="-18"/>
              </a:rPr>
              <a:t>e.hublin.net/osvibl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963</Words>
  <Application>Microsoft Office PowerPoint</Application>
  <PresentationFormat>Prikaz na zaslonu (4:3)</PresentationFormat>
  <Paragraphs>112</Paragraphs>
  <Slides>14</Slides>
  <Notes>10</Notes>
  <HiddenSlides>3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0" baseType="lpstr">
      <vt:lpstr>Arial</vt:lpstr>
      <vt:lpstr>Calibri</vt:lpstr>
      <vt:lpstr>Exo 2</vt:lpstr>
      <vt:lpstr>Symbol</vt:lpstr>
      <vt:lpstr>Times New Roman</vt:lpstr>
      <vt:lpstr>Tema sustava Office</vt:lpstr>
      <vt:lpstr>Sveci i blaženici</vt:lpstr>
      <vt:lpstr>PowerPoint prezentacija</vt:lpstr>
      <vt:lpstr>Sveci – uzori vjere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H</dc:creator>
  <cp:lastModifiedBy>Krešimir Hublin</cp:lastModifiedBy>
  <cp:revision>52</cp:revision>
  <dcterms:created xsi:type="dcterms:W3CDTF">2012-04-25T16:35:50Z</dcterms:created>
  <dcterms:modified xsi:type="dcterms:W3CDTF">2024-02-22T14:40:06Z</dcterms:modified>
</cp:coreProperties>
</file>