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9" r:id="rId2"/>
    <p:sldId id="260" r:id="rId3"/>
    <p:sldId id="269" r:id="rId4"/>
    <p:sldId id="258" r:id="rId5"/>
    <p:sldId id="270" r:id="rId6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7C80"/>
    <a:srgbClr val="0099FF"/>
    <a:srgbClr val="B4CFE2"/>
    <a:srgbClr val="B5D3E1"/>
    <a:srgbClr val="ACCFDE"/>
    <a:srgbClr val="B7D5E3"/>
    <a:srgbClr val="B0D8E6"/>
    <a:srgbClr val="D3E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1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490FC508-3563-45AB-90B6-E1A8D55ABC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D505D1B-F7F4-4BCB-AB99-0885F8F466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6CEE708-282F-4C65-A355-30C15630BE6B}" type="datetimeFigureOut">
              <a:rPr lang="hr-HR"/>
              <a:pPr>
                <a:defRPr/>
              </a:pPr>
              <a:t>23.2.2024.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FA9BC5E-DD72-4750-AFD3-D4F1E4F58B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39ED4BD-56F6-453F-B4C9-D99722D3FF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034F7F-39E2-4768-A134-7ADB7B858F6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478585-E585-407B-B272-54DF45CD9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F87C40-F488-4C57-B1A5-9B83FD8DC0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06BC34-E07A-486B-ACCE-E097DAAF6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9B35A-919A-455E-B4BF-DB5166D2F15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5682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293A1E-D115-4E68-BD51-6956A7D44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A231A-74AF-47F1-B6B1-6AF5CFEE2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37534F-AFB4-4DF1-9863-B3FE9652D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64A5F-E1AA-4B42-8902-ECAC490BC4A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6159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A233AD-30DD-48FB-8C31-7A253DD8D6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22BD94-BD72-4EA1-9CFF-5B5B5E665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5F70D7-D0DD-47D6-839E-789D3BD458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EEB89-15DF-495F-8B62-0E05D3B6728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7187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0EB17E-C798-4ADB-BEED-D783C66B46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1602C8-0103-45AC-932B-3B6F5CBBF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B85848-B080-4295-8409-6309FBC10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91908-D46E-4106-B260-D0CA7F603DF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074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0FA134-8437-4400-94EE-26EB3E9EA5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5F1C8D-02FA-4C37-AB69-275D3BE9C5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6A864C-2093-4317-9D3B-83A12DEFE5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0EFB-A2CB-4CC7-9EE6-95A1D55ED4B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1004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3546EB-D8E5-4DC3-A27E-1297CA2A3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DEEF24-C985-4AF7-8CF7-440A9D9347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15F38B-47B3-4DE8-A635-02A2F4FD5C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83B4D-75C7-4A05-8B53-C1F80F1843B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1606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84A0C4-F1FD-4E7F-AF5A-268EA4015A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B88748-D69D-4439-9AA5-FFC3EB42AD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E0762CF-9EA8-4361-9F0C-40B5DD607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47D15-74A7-4BC4-A139-50F72D9621C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137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7DBD39C-1216-47C0-8417-F6F0D3866A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09537FE-02E1-421B-AF7E-A1CE3A823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5DFC93A-8DDE-4394-B472-4F5913C087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83B42-7E26-423A-B378-B56E2D431E9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5128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C12D2CB-8ABF-4039-9D63-FDB4DBE494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1A1A2D8-408A-479F-8E35-08285DB909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FA69EE2-3D9F-4272-BB17-0EE14D2E43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339F9-2A1C-4582-8003-4E0B2FF166F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4986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A63217-D3C3-43CF-ADBF-74DF0D92B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E7B694-33D9-47BB-9FD5-22D537C7CF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E0C04B-BDB6-497D-9CCA-616BE372F5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033D0-2C60-4CA0-8203-C317D229047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5715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972DA5-4B07-4B27-B270-EC42A4C100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AA2CA2-7E6A-4F5D-8375-845612CC78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6BFC4E-F226-44F7-8502-3F4A6FB2BA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9078B-BEE7-429C-973C-94299F3B975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4666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DCE984-8A19-45B9-83C4-49DA021BF4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626C5A-8D8F-44B6-8CEA-C74AB3A69E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45282C8-E159-43FC-924B-C24E9C42F3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0D1476-779A-44BB-8C92-67A6D3F888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9401D44-CAAB-4E58-B133-BF47C646CC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B9CA7BA-D068-483E-84DC-BDCADFF1A53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id="{CB474ABF-675B-405D-8BC1-FAC5D2631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482600"/>
            <a:ext cx="8116888" cy="29860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hr-HR" altLang="sr-Latn-RS" sz="2800" dirty="0"/>
              <a:t>Zašto nekada nekome kažemo: „Blago </a:t>
            </a:r>
            <a:r>
              <a:rPr lang="hr-HR" altLang="sr-Latn-RS" sz="2800" dirty="0" err="1"/>
              <a:t>tebi..</a:t>
            </a:r>
            <a:r>
              <a:rPr lang="hr-HR" altLang="sr-Latn-RS" sz="2800" dirty="0"/>
              <a:t>.!”?</a:t>
            </a:r>
          </a:p>
          <a:p>
            <a:pPr eaLnBrk="1" hangingPunct="1">
              <a:defRPr/>
            </a:pPr>
            <a:r>
              <a:rPr lang="hr-HR" altLang="sr-Latn-RS" sz="2400" i="1" dirty="0">
                <a:solidFill>
                  <a:schemeClr val="bg1">
                    <a:lumMod val="65000"/>
                  </a:schemeClr>
                </a:solidFill>
              </a:rPr>
              <a:t>Kada želimo nekoga utješiti, ohrabriti u nečemu, priznati mu da je na dobrom putu...</a:t>
            </a:r>
            <a:br>
              <a:rPr lang="hr-HR" altLang="sr-Latn-RS" sz="2800" i="1" dirty="0">
                <a:solidFill>
                  <a:schemeClr val="bg1">
                    <a:lumMod val="65000"/>
                  </a:schemeClr>
                </a:solidFill>
              </a:rPr>
            </a:br>
            <a:endParaRPr lang="hr-HR" altLang="sr-Latn-RS" sz="2800" i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defRPr/>
            </a:pPr>
            <a:endParaRPr lang="hr-HR" altLang="sr-Latn-RS" sz="2800" i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defRPr/>
            </a:pPr>
            <a:endParaRPr lang="hr-HR" altLang="sr-Latn-RS" sz="2800" i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defRPr/>
            </a:pPr>
            <a:r>
              <a:rPr lang="hr-HR" altLang="sr-Latn-RS" sz="2800" dirty="0"/>
              <a:t>I Isus je govorio „blago onima”…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F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sus Krist, propovijed na Maslinskoj gori">
            <a:extLst>
              <a:ext uri="{FF2B5EF4-FFF2-40B4-BE49-F238E27FC236}">
                <a16:creationId xmlns:a16="http://schemas.microsoft.com/office/drawing/2014/main" id="{F19F19C7-6EE5-A115-F736-774A0DEE2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8095"/>
            <a:ext cx="9144000" cy="10270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aobljeni pravokutni oblačić 1">
            <a:extLst>
              <a:ext uri="{FF2B5EF4-FFF2-40B4-BE49-F238E27FC236}">
                <a16:creationId xmlns:a16="http://schemas.microsoft.com/office/drawing/2014/main" id="{FBDA0978-B9C4-47DC-A3F5-CABF8561A87D}"/>
              </a:ext>
            </a:extLst>
          </p:cNvPr>
          <p:cNvSpPr/>
          <p:nvPr/>
        </p:nvSpPr>
        <p:spPr>
          <a:xfrm>
            <a:off x="241300" y="517525"/>
            <a:ext cx="3530600" cy="1590675"/>
          </a:xfrm>
          <a:prstGeom prst="wedgeRoundRectCallout">
            <a:avLst>
              <a:gd name="adj1" fmla="val -30186"/>
              <a:gd name="adj2" fmla="val 8750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altLang="sr-Latn-RS" sz="2400" dirty="0"/>
              <a:t>Isus se nije zezao kad je rekao da će na kraju dobri ljudi bolje proći pred Bogom!</a:t>
            </a:r>
          </a:p>
        </p:txBody>
      </p:sp>
      <p:sp>
        <p:nvSpPr>
          <p:cNvPr id="3" name="Zaobljeni pravokutni oblačić 2">
            <a:extLst>
              <a:ext uri="{FF2B5EF4-FFF2-40B4-BE49-F238E27FC236}">
                <a16:creationId xmlns:a16="http://schemas.microsoft.com/office/drawing/2014/main" id="{02F3798E-B07E-43F9-8CAE-6A6B709FB9B9}"/>
              </a:ext>
            </a:extLst>
          </p:cNvPr>
          <p:cNvSpPr/>
          <p:nvPr/>
        </p:nvSpPr>
        <p:spPr>
          <a:xfrm>
            <a:off x="6662057" y="277845"/>
            <a:ext cx="1775667" cy="804506"/>
          </a:xfrm>
          <a:prstGeom prst="wedgeRoundRectCallout">
            <a:avLst>
              <a:gd name="adj1" fmla="val -43951"/>
              <a:gd name="adj2" fmla="val 7009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altLang="sr-Latn-RS" sz="4000"/>
              <a:t>U47</a:t>
            </a:r>
            <a:endParaRPr lang="hr-HR" altLang="sr-Latn-RS" sz="4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F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sus Krist, propovijed na Maslinskoj gori">
            <a:extLst>
              <a:ext uri="{FF2B5EF4-FFF2-40B4-BE49-F238E27FC236}">
                <a16:creationId xmlns:a16="http://schemas.microsoft.com/office/drawing/2014/main" id="{4FF4FB80-3127-D9C9-383C-671C4DD93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8095"/>
            <a:ext cx="9144000" cy="10270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Naslov 1">
            <a:extLst>
              <a:ext uri="{FF2B5EF4-FFF2-40B4-BE49-F238E27FC236}">
                <a16:creationId xmlns:a16="http://schemas.microsoft.com/office/drawing/2014/main" id="{E5D129A2-7EE4-4DEC-A555-B034B9DB5A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350" y="117475"/>
            <a:ext cx="8599488" cy="1062038"/>
          </a:xfrm>
        </p:spPr>
        <p:txBody>
          <a:bodyPr/>
          <a:lstStyle/>
          <a:p>
            <a:pPr algn="l"/>
            <a:r>
              <a:rPr lang="hr-HR" altLang="sr-Latn-RS" dirty="0"/>
              <a:t>    Kad gazda Isus govori - </a:t>
            </a:r>
            <a:br>
              <a:rPr lang="hr-HR" altLang="sr-Latn-RS" dirty="0"/>
            </a:br>
            <a:r>
              <a:rPr lang="hr-HR" altLang="sr-Latn-RS" dirty="0"/>
              <a:t>    onda progovara   Bog!</a:t>
            </a: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271854FE-ADDB-4FF6-8643-D41DDCCE4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3" y="1611313"/>
            <a:ext cx="4735512" cy="5170646"/>
          </a:xfrm>
          <a:prstGeom prst="rect">
            <a:avLst/>
          </a:prstGeom>
          <a:solidFill>
            <a:srgbClr val="FFFFFF">
              <a:alpha val="89020"/>
            </a:srgb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3000" dirty="0">
                <a:latin typeface="Raleway" panose="020B0503030101060003" pitchFamily="34" charset="-18"/>
              </a:rPr>
              <a:t>Isus je govorio na Gori i izrekao 8 „blaženstava”. </a:t>
            </a:r>
            <a:br>
              <a:rPr lang="hr-HR" altLang="sr-Latn-RS" sz="3000" dirty="0">
                <a:latin typeface="Raleway" panose="020B0503030101060003" pitchFamily="34" charset="-18"/>
              </a:rPr>
            </a:br>
            <a:r>
              <a:rPr lang="hr-HR" altLang="sr-Latn-RS" sz="3000" dirty="0">
                <a:latin typeface="Raleway" panose="020B0503030101060003" pitchFamily="34" charset="-18"/>
              </a:rPr>
              <a:t>On tješi dobre ljude (i one koji trpe zlo) da budu ustrajni i da ne klonu duhom i da se ne boje jer će Božja pravda sigurno pobijediti! </a:t>
            </a:r>
            <a:br>
              <a:rPr lang="hr-HR" altLang="sr-Latn-RS" sz="3000" dirty="0">
                <a:latin typeface="Raleway" panose="020B0503030101060003" pitchFamily="34" charset="-18"/>
              </a:rPr>
            </a:br>
            <a:r>
              <a:rPr lang="hr-HR" altLang="sr-Latn-RS" sz="3000" dirty="0">
                <a:latin typeface="Raleway" panose="020B0503030101060003" pitchFamily="34" charset="-18"/>
              </a:rPr>
              <a:t>Isus to može obećati, jer je on Bog i Gospodar svega!</a:t>
            </a:r>
          </a:p>
        </p:txBody>
      </p:sp>
      <p:sp>
        <p:nvSpPr>
          <p:cNvPr id="5" name="Zaobljeni pravokutni oblačić 2">
            <a:extLst>
              <a:ext uri="{FF2B5EF4-FFF2-40B4-BE49-F238E27FC236}">
                <a16:creationId xmlns:a16="http://schemas.microsoft.com/office/drawing/2014/main" id="{51416AA3-55BC-4039-8D39-B12966D0CD11}"/>
              </a:ext>
            </a:extLst>
          </p:cNvPr>
          <p:cNvSpPr/>
          <p:nvPr/>
        </p:nvSpPr>
        <p:spPr>
          <a:xfrm>
            <a:off x="7068814" y="117475"/>
            <a:ext cx="1941836" cy="1135256"/>
          </a:xfrm>
          <a:prstGeom prst="wedgeRoundRectCallout">
            <a:avLst>
              <a:gd name="adj1" fmla="val -28093"/>
              <a:gd name="adj2" fmla="val 7127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altLang="sr-Latn-RS" sz="2400" dirty="0">
                <a:solidFill>
                  <a:srgbClr val="C00000"/>
                </a:solidFill>
              </a:rPr>
              <a:t>Prepiši u bilježnicu crna slova!</a:t>
            </a:r>
          </a:p>
        </p:txBody>
      </p:sp>
      <p:sp>
        <p:nvSpPr>
          <p:cNvPr id="6" name="Zaobljeni pravokutni oblačić 2">
            <a:extLst>
              <a:ext uri="{FF2B5EF4-FFF2-40B4-BE49-F238E27FC236}">
                <a16:creationId xmlns:a16="http://schemas.microsoft.com/office/drawing/2014/main" id="{42D5F5D2-B51B-4484-91F5-CD87F81E076B}"/>
              </a:ext>
            </a:extLst>
          </p:cNvPr>
          <p:cNvSpPr/>
          <p:nvPr/>
        </p:nvSpPr>
        <p:spPr>
          <a:xfrm>
            <a:off x="6018329" y="5131838"/>
            <a:ext cx="2949458" cy="1368522"/>
          </a:xfrm>
          <a:prstGeom prst="wedgeRoundRectCallout">
            <a:avLst>
              <a:gd name="adj1" fmla="val 14290"/>
              <a:gd name="adj2" fmla="val -11416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altLang="sr-Latn-RS" sz="2400" dirty="0">
                <a:solidFill>
                  <a:srgbClr val="FF7C80"/>
                </a:solidFill>
              </a:rPr>
              <a:t>Blago tebi ako ćeš biti dobar! Dobit ćeš Božju nagradu!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 descr="govornagori">
            <a:extLst>
              <a:ext uri="{FF2B5EF4-FFF2-40B4-BE49-F238E27FC236}">
                <a16:creationId xmlns:a16="http://schemas.microsoft.com/office/drawing/2014/main" id="{18056D83-6020-43E2-A8E5-493011598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30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0"/>
            <a:ext cx="5986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4">
            <a:extLst>
              <a:ext uri="{FF2B5EF4-FFF2-40B4-BE49-F238E27FC236}">
                <a16:creationId xmlns:a16="http://schemas.microsoft.com/office/drawing/2014/main" id="{FC455936-8277-4873-9D89-4997649FF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207963"/>
            <a:ext cx="52022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0070C0"/>
                </a:solidFill>
              </a:rPr>
              <a:t>DZ+: </a:t>
            </a:r>
            <a:r>
              <a:rPr lang="hr-HR" altLang="sr-Latn-RS"/>
              <a:t>Naučiti napamet </a:t>
            </a:r>
            <a:br>
              <a:rPr lang="hr-HR" altLang="sr-Latn-RS"/>
            </a:br>
            <a:r>
              <a:rPr lang="hr-HR" altLang="sr-Latn-RS"/>
              <a:t>Isusovih "8 blaženstava"</a:t>
            </a:r>
          </a:p>
        </p:txBody>
      </p:sp>
      <p:pic>
        <p:nvPicPr>
          <p:cNvPr id="15364" name="Slika 2">
            <a:extLst>
              <a:ext uri="{FF2B5EF4-FFF2-40B4-BE49-F238E27FC236}">
                <a16:creationId xmlns:a16="http://schemas.microsoft.com/office/drawing/2014/main" id="{48D05AC2-1B11-4D9D-B6B5-DB2D6A632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1643063"/>
            <a:ext cx="426085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lačić za govor: pravokutnik sa zaobljenim kutovima 3">
            <a:extLst>
              <a:ext uri="{FF2B5EF4-FFF2-40B4-BE49-F238E27FC236}">
                <a16:creationId xmlns:a16="http://schemas.microsoft.com/office/drawing/2014/main" id="{54D26BC3-A3FA-4897-B709-907F13021A8C}"/>
              </a:ext>
            </a:extLst>
          </p:cNvPr>
          <p:cNvSpPr/>
          <p:nvPr/>
        </p:nvSpPr>
        <p:spPr>
          <a:xfrm>
            <a:off x="4687888" y="1643063"/>
            <a:ext cx="1400175" cy="550863"/>
          </a:xfrm>
          <a:prstGeom prst="wedgeRoundRectCallout">
            <a:avLst>
              <a:gd name="adj1" fmla="val 41731"/>
              <a:gd name="adj2" fmla="val 10629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U 47</a:t>
            </a:r>
          </a:p>
        </p:txBody>
      </p:sp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ravokutnik 1">
            <a:extLst>
              <a:ext uri="{FF2B5EF4-FFF2-40B4-BE49-F238E27FC236}">
                <a16:creationId xmlns:a16="http://schemas.microsoft.com/office/drawing/2014/main" id="{C4498BED-AAE4-4966-9E8A-712F4FC97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0" y="2520950"/>
            <a:ext cx="3454400" cy="18161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 dirty="0"/>
              <a:t>Koje ljudske situacije i osobine bi </a:t>
            </a:r>
            <a:r>
              <a:rPr lang="hr-HR" altLang="sr-Latn-RS" sz="2800" b="1" dirty="0"/>
              <a:t>Isus</a:t>
            </a:r>
            <a:r>
              <a:rPr lang="hr-HR" altLang="sr-Latn-RS" sz="2800" dirty="0"/>
              <a:t> proglasio „blaženima”?</a:t>
            </a: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D65A2EAA-5986-4895-85FF-90F4134BC211}"/>
              </a:ext>
            </a:extLst>
          </p:cNvPr>
          <p:cNvSpPr/>
          <p:nvPr/>
        </p:nvSpPr>
        <p:spPr>
          <a:xfrm>
            <a:off x="800100" y="2520950"/>
            <a:ext cx="3263900" cy="18161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r-HR" altLang="sr-Latn-RS" sz="2800" dirty="0"/>
              <a:t>Koje stvari, situacije i osobine bi </a:t>
            </a:r>
            <a:r>
              <a:rPr lang="hr-HR" altLang="sr-Latn-RS" sz="2800" b="1" dirty="0"/>
              <a:t>ljudi</a:t>
            </a:r>
            <a:r>
              <a:rPr lang="hr-HR" altLang="sr-Latn-RS" sz="2800" dirty="0"/>
              <a:t> smatrali poželjnima?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915CD634-0BAA-4C75-BAAD-01DC3715A616}"/>
              </a:ext>
            </a:extLst>
          </p:cNvPr>
          <p:cNvSpPr txBox="1"/>
          <p:nvPr/>
        </p:nvSpPr>
        <p:spPr>
          <a:xfrm>
            <a:off x="800100" y="1631598"/>
            <a:ext cx="70560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0" i="0" u="none" strike="noStrike" dirty="0">
                <a:solidFill>
                  <a:srgbClr val="FFFFFF"/>
                </a:solidFill>
                <a:effectLst/>
              </a:rPr>
              <a:t>Zapišite u bilježnicu odgovore na ova 2 pitanja:</a:t>
            </a:r>
            <a:r>
              <a:rPr lang="hr-HR" sz="2400" b="0" i="0" dirty="0">
                <a:solidFill>
                  <a:srgbClr val="000000"/>
                </a:solidFill>
                <a:effectLst/>
              </a:rPr>
              <a:t>​</a:t>
            </a:r>
            <a:endParaRPr lang="hr-HR" sz="24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185</Words>
  <Application>Microsoft Office PowerPoint</Application>
  <PresentationFormat>Prikaz na zaslonu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Arial</vt:lpstr>
      <vt:lpstr>Raleway</vt:lpstr>
      <vt:lpstr>Zadani dizajn</vt:lpstr>
      <vt:lpstr>PowerPoint prezentacija</vt:lpstr>
      <vt:lpstr>PowerPoint prezentacija</vt:lpstr>
      <vt:lpstr>    Kad gazda Isus govori -      onda progovara   Bog!</vt:lpstr>
      <vt:lpstr>PowerPoint prezentacija</vt:lpstr>
      <vt:lpstr>PowerPoint prezentacija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Hublin</dc:creator>
  <cp:lastModifiedBy>Krešimir Hublin</cp:lastModifiedBy>
  <cp:revision>64</cp:revision>
  <dcterms:created xsi:type="dcterms:W3CDTF">2008-10-27T21:14:54Z</dcterms:created>
  <dcterms:modified xsi:type="dcterms:W3CDTF">2024-02-23T08:58:24Z</dcterms:modified>
</cp:coreProperties>
</file>