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57" r:id="rId4"/>
    <p:sldId id="258" r:id="rId5"/>
    <p:sldId id="262" r:id="rId6"/>
    <p:sldId id="259" r:id="rId7"/>
  </p:sldIdLst>
  <p:sldSz cx="9144000" cy="6858000" type="screen4x3"/>
  <p:notesSz cx="6858000" cy="9144000"/>
  <p:defaultTextStyle>
    <a:defPPr>
      <a:defRPr lang="sr-Latn-C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5E5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146" y="7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D71E6F4-F05D-468C-8B79-A3C883C1F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EAE9F-66E0-4B0E-9A43-9B676ED57B44}" type="datetimeFigureOut">
              <a:rPr lang="sr-Latn-CS"/>
              <a:pPr>
                <a:defRPr/>
              </a:pPr>
              <a:t>8.11.2023.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54F5E53-B5C2-4F8D-ABD8-090938948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897FC86-C92A-4786-B80A-C37F0C765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F01D4-D77A-4BB5-8660-783093586E4A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6378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C264137-0E8A-456A-8946-E54F6A7FA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AFB1C-7900-4A12-8F89-7D06E240DB36}" type="datetimeFigureOut">
              <a:rPr lang="sr-Latn-CS"/>
              <a:pPr>
                <a:defRPr/>
              </a:pPr>
              <a:t>8.11.2023.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4F05481-6192-4A52-AC7C-5648BB265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3958B9B-176C-4EAA-9719-0AF5F8C3E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BE295-8AC2-4B1F-889B-A7D11FBCF5F7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607055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2E64AB6-E38F-45D9-8A26-CCE12F6A9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75495-AA6D-4EC2-9D5B-08513DE2A3EB}" type="datetimeFigureOut">
              <a:rPr lang="sr-Latn-CS"/>
              <a:pPr>
                <a:defRPr/>
              </a:pPr>
              <a:t>8.11.2023.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E0A9F6F-8AAF-4F2C-BC19-AE78CA13D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B1050CF-6221-46D0-8194-9BF49BF66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DE081-2CA1-459D-92A0-B78CDD5C0075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712725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53DC116-3555-4360-B693-5B22AACDF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1B50C-1A96-49AA-B11D-E586608E0832}" type="datetimeFigureOut">
              <a:rPr lang="sr-Latn-CS"/>
              <a:pPr>
                <a:defRPr/>
              </a:pPr>
              <a:t>8.11.2023.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E1756A9-762F-4409-83E2-CECC8BEBE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0BAE623-CFCA-484F-AB70-64424EF61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0F221-0F68-470B-9432-E445B61CB0DD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092471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2E1BB9D-CFA6-49D4-82F3-9990AFA0F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2E4DA-0175-47B6-A64B-1973111CA25D}" type="datetimeFigureOut">
              <a:rPr lang="sr-Latn-CS"/>
              <a:pPr>
                <a:defRPr/>
              </a:pPr>
              <a:t>8.11.2023.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98F21DC-418E-4D6A-B714-3A32FB06C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06429A6-2808-4C66-B0ED-8BEB292C3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125DF-B407-4271-BA6D-046E9364CF10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44810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3">
            <a:extLst>
              <a:ext uri="{FF2B5EF4-FFF2-40B4-BE49-F238E27FC236}">
                <a16:creationId xmlns:a16="http://schemas.microsoft.com/office/drawing/2014/main" id="{2A7A5BBD-FE11-40D1-B90E-B935965C2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96986-578E-40AB-8242-656F46E79264}" type="datetimeFigureOut">
              <a:rPr lang="sr-Latn-CS"/>
              <a:pPr>
                <a:defRPr/>
              </a:pPr>
              <a:t>8.11.2023.</a:t>
            </a:fld>
            <a:endParaRPr lang="hr-HR"/>
          </a:p>
        </p:txBody>
      </p:sp>
      <p:sp>
        <p:nvSpPr>
          <p:cNvPr id="6" name="Rezervirano mjesto podnožja 4">
            <a:extLst>
              <a:ext uri="{FF2B5EF4-FFF2-40B4-BE49-F238E27FC236}">
                <a16:creationId xmlns:a16="http://schemas.microsoft.com/office/drawing/2014/main" id="{6E038826-260E-4963-BD33-F81866DD3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>
            <a:extLst>
              <a:ext uri="{FF2B5EF4-FFF2-40B4-BE49-F238E27FC236}">
                <a16:creationId xmlns:a16="http://schemas.microsoft.com/office/drawing/2014/main" id="{49A15832-5506-4FEE-9051-0A28EFDAC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6F8EF-CBF2-47BC-8207-A06820E152BB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844452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3">
            <a:extLst>
              <a:ext uri="{FF2B5EF4-FFF2-40B4-BE49-F238E27FC236}">
                <a16:creationId xmlns:a16="http://schemas.microsoft.com/office/drawing/2014/main" id="{E80C8FF4-5D80-4091-BD97-C99F6BF0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99F5D-3F3A-41E7-8C9B-D1C8BAFC86C5}" type="datetimeFigureOut">
              <a:rPr lang="sr-Latn-CS"/>
              <a:pPr>
                <a:defRPr/>
              </a:pPr>
              <a:t>8.11.2023.</a:t>
            </a:fld>
            <a:endParaRPr lang="hr-HR"/>
          </a:p>
        </p:txBody>
      </p:sp>
      <p:sp>
        <p:nvSpPr>
          <p:cNvPr id="8" name="Rezervirano mjesto podnožja 4">
            <a:extLst>
              <a:ext uri="{FF2B5EF4-FFF2-40B4-BE49-F238E27FC236}">
                <a16:creationId xmlns:a16="http://schemas.microsoft.com/office/drawing/2014/main" id="{7A1B64E7-307C-43B5-BCD8-D7C75D17A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zervirano mjesto broja slajda 5">
            <a:extLst>
              <a:ext uri="{FF2B5EF4-FFF2-40B4-BE49-F238E27FC236}">
                <a16:creationId xmlns:a16="http://schemas.microsoft.com/office/drawing/2014/main" id="{8263B9B1-4245-42ED-8231-FB9138320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BDBB6-C948-4254-87C2-041C25BB765D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082434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3">
            <a:extLst>
              <a:ext uri="{FF2B5EF4-FFF2-40B4-BE49-F238E27FC236}">
                <a16:creationId xmlns:a16="http://schemas.microsoft.com/office/drawing/2014/main" id="{F29063B8-4841-4C1C-AB38-591A1F97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06CE1-6754-48EB-BA59-FE84B4166B37}" type="datetimeFigureOut">
              <a:rPr lang="sr-Latn-CS"/>
              <a:pPr>
                <a:defRPr/>
              </a:pPr>
              <a:t>8.11.2023.</a:t>
            </a:fld>
            <a:endParaRPr lang="hr-HR"/>
          </a:p>
        </p:txBody>
      </p:sp>
      <p:sp>
        <p:nvSpPr>
          <p:cNvPr id="4" name="Rezervirano mjesto podnožja 4">
            <a:extLst>
              <a:ext uri="{FF2B5EF4-FFF2-40B4-BE49-F238E27FC236}">
                <a16:creationId xmlns:a16="http://schemas.microsoft.com/office/drawing/2014/main" id="{D409EFE2-9C36-4EB8-867C-7E468B29B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broja slajda 5">
            <a:extLst>
              <a:ext uri="{FF2B5EF4-FFF2-40B4-BE49-F238E27FC236}">
                <a16:creationId xmlns:a16="http://schemas.microsoft.com/office/drawing/2014/main" id="{126BFFD3-D624-41E7-9475-74D2FB0D2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4F528-166C-48DC-A992-B63820C21EDB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434739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3">
            <a:extLst>
              <a:ext uri="{FF2B5EF4-FFF2-40B4-BE49-F238E27FC236}">
                <a16:creationId xmlns:a16="http://schemas.microsoft.com/office/drawing/2014/main" id="{6F9E5F71-CED7-4569-A059-C4D74F4B5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B6715-EA66-44C0-805C-5C436ADAADDB}" type="datetimeFigureOut">
              <a:rPr lang="sr-Latn-CS"/>
              <a:pPr>
                <a:defRPr/>
              </a:pPr>
              <a:t>8.11.2023.</a:t>
            </a:fld>
            <a:endParaRPr lang="hr-HR"/>
          </a:p>
        </p:txBody>
      </p:sp>
      <p:sp>
        <p:nvSpPr>
          <p:cNvPr id="3" name="Rezervirano mjesto podnožja 4">
            <a:extLst>
              <a:ext uri="{FF2B5EF4-FFF2-40B4-BE49-F238E27FC236}">
                <a16:creationId xmlns:a16="http://schemas.microsoft.com/office/drawing/2014/main" id="{8FF1EEED-0B12-49E0-9FE9-41E46C37D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zervirano mjesto broja slajda 5">
            <a:extLst>
              <a:ext uri="{FF2B5EF4-FFF2-40B4-BE49-F238E27FC236}">
                <a16:creationId xmlns:a16="http://schemas.microsoft.com/office/drawing/2014/main" id="{33D731D1-B7B0-49C7-A35A-14392A5CD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95A49-7AC3-4084-A03C-24FD34CF4E63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057051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zervirano mjesto datuma 3">
            <a:extLst>
              <a:ext uri="{FF2B5EF4-FFF2-40B4-BE49-F238E27FC236}">
                <a16:creationId xmlns:a16="http://schemas.microsoft.com/office/drawing/2014/main" id="{98DC625E-EAE3-4DD7-B630-1A3D4A2BF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624D6-FACF-47C0-9B22-41B1200B31EB}" type="datetimeFigureOut">
              <a:rPr lang="sr-Latn-CS"/>
              <a:pPr>
                <a:defRPr/>
              </a:pPr>
              <a:t>8.11.2023.</a:t>
            </a:fld>
            <a:endParaRPr lang="hr-HR"/>
          </a:p>
        </p:txBody>
      </p:sp>
      <p:sp>
        <p:nvSpPr>
          <p:cNvPr id="6" name="Rezervirano mjesto podnožja 4">
            <a:extLst>
              <a:ext uri="{FF2B5EF4-FFF2-40B4-BE49-F238E27FC236}">
                <a16:creationId xmlns:a16="http://schemas.microsoft.com/office/drawing/2014/main" id="{F0839F9B-B186-426D-ADA0-DD707909F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>
            <a:extLst>
              <a:ext uri="{FF2B5EF4-FFF2-40B4-BE49-F238E27FC236}">
                <a16:creationId xmlns:a16="http://schemas.microsoft.com/office/drawing/2014/main" id="{7E367AF8-910F-4474-96D1-73FB76D29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AFD66-A43F-490F-B617-6921D42779BC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091553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zervirano mjesto datuma 3">
            <a:extLst>
              <a:ext uri="{FF2B5EF4-FFF2-40B4-BE49-F238E27FC236}">
                <a16:creationId xmlns:a16="http://schemas.microsoft.com/office/drawing/2014/main" id="{2DED0AC1-6447-4AED-B1FB-6AFF2F454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A01A2-EEEB-426B-B2A3-4C3E7920D41B}" type="datetimeFigureOut">
              <a:rPr lang="sr-Latn-CS"/>
              <a:pPr>
                <a:defRPr/>
              </a:pPr>
              <a:t>8.11.2023.</a:t>
            </a:fld>
            <a:endParaRPr lang="hr-HR"/>
          </a:p>
        </p:txBody>
      </p:sp>
      <p:sp>
        <p:nvSpPr>
          <p:cNvPr id="6" name="Rezervirano mjesto podnožja 4">
            <a:extLst>
              <a:ext uri="{FF2B5EF4-FFF2-40B4-BE49-F238E27FC236}">
                <a16:creationId xmlns:a16="http://schemas.microsoft.com/office/drawing/2014/main" id="{FEB8C6B6-EEB7-4662-B29A-BD6BF9E3B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>
            <a:extLst>
              <a:ext uri="{FF2B5EF4-FFF2-40B4-BE49-F238E27FC236}">
                <a16:creationId xmlns:a16="http://schemas.microsoft.com/office/drawing/2014/main" id="{CB972CDC-50A4-41D5-BAF2-3AF575948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6E5C9-43A8-46B9-8354-E2C52A6833A6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954141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zervirano mjesto naslova 1">
            <a:extLst>
              <a:ext uri="{FF2B5EF4-FFF2-40B4-BE49-F238E27FC236}">
                <a16:creationId xmlns:a16="http://schemas.microsoft.com/office/drawing/2014/main" id="{898FFFB7-56D9-4C3E-A36C-222A58A34D0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Kliknite da biste uredili stil naslova matrice</a:t>
            </a:r>
          </a:p>
        </p:txBody>
      </p:sp>
      <p:sp>
        <p:nvSpPr>
          <p:cNvPr id="1027" name="Rezervirano mjesto teksta 2">
            <a:extLst>
              <a:ext uri="{FF2B5EF4-FFF2-40B4-BE49-F238E27FC236}">
                <a16:creationId xmlns:a16="http://schemas.microsoft.com/office/drawing/2014/main" id="{E5E6ABE6-42DE-42BF-A5E5-911F5410347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Kliknite da biste uredili stilove teksta matrice</a:t>
            </a:r>
          </a:p>
          <a:p>
            <a:pPr lvl="1"/>
            <a:r>
              <a:rPr lang="hr-HR" altLang="sr-Latn-RS"/>
              <a:t>Druga razina</a:t>
            </a:r>
          </a:p>
          <a:p>
            <a:pPr lvl="2"/>
            <a:r>
              <a:rPr lang="hr-HR" altLang="sr-Latn-RS"/>
              <a:t>Treća razina</a:t>
            </a:r>
          </a:p>
          <a:p>
            <a:pPr lvl="3"/>
            <a:r>
              <a:rPr lang="hr-HR" altLang="sr-Latn-RS"/>
              <a:t>Četvrta razina</a:t>
            </a:r>
          </a:p>
          <a:p>
            <a:pPr lvl="4"/>
            <a:r>
              <a:rPr lang="hr-HR" altLang="sr-Latn-RS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2B106C6-2525-4478-9F11-83432033AD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3E1B03D-F26D-4010-80A7-5B88FCC28E0F}" type="datetimeFigureOut">
              <a:rPr lang="sr-Latn-CS"/>
              <a:pPr>
                <a:defRPr/>
              </a:pPr>
              <a:t>8.11.2023.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DC8D0C7-2D6D-4F9C-948D-AAE9B50E66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47D6A81-F6DF-476F-B3BA-713C580F6D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1BBC484-DA8A-4380-BBCD-6B4A60CD52E0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biblija.ks.hr/evandelje-po-mateju/13?line=45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blija.ks.hr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vjeronauk.hublin.net/biblij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-g7vO5HjNY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vjeronauk.hublin.net/izgubljeni-sin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62EF271-9FD6-464C-ADC3-676C5F7459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5274" y="127078"/>
            <a:ext cx="5126182" cy="836500"/>
          </a:xfrm>
        </p:spPr>
        <p:txBody>
          <a:bodyPr/>
          <a:lstStyle/>
          <a:p>
            <a:r>
              <a:rPr lang="hr-HR" altLang="sr-Latn-RS" sz="4400" b="1" dirty="0">
                <a:cs typeface="Times New Roman" pitchFamily="18" charset="0"/>
              </a:rPr>
              <a:t>Isusove prispodobe </a:t>
            </a:r>
            <a:endParaRPr lang="hr-HR" dirty="0"/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6DED6E71-F4B2-4EA0-8857-6E3018040E0D}"/>
              </a:ext>
            </a:extLst>
          </p:cNvPr>
          <p:cNvSpPr txBox="1"/>
          <p:nvPr/>
        </p:nvSpPr>
        <p:spPr>
          <a:xfrm>
            <a:off x="295271" y="2419350"/>
            <a:ext cx="623512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dirty="0"/>
              <a:t>Npr. evo jedne vrlo kratke Isusove prispodobe (iz </a:t>
            </a:r>
            <a:r>
              <a:rPr lang="hr-HR" sz="2400" dirty="0">
                <a:hlinkClick r:id="rId2"/>
              </a:rPr>
              <a:t>Mt 13,45-46</a:t>
            </a:r>
            <a:r>
              <a:rPr lang="hr-HR" sz="2400" dirty="0"/>
              <a:t>):</a:t>
            </a:r>
          </a:p>
          <a:p>
            <a:r>
              <a:rPr lang="hr-HR" sz="2400" dirty="0"/>
              <a:t>„…</a:t>
            </a:r>
            <a:r>
              <a:rPr lang="hr-HR" sz="2400" dirty="0">
                <a:solidFill>
                  <a:schemeClr val="accent1">
                    <a:lumMod val="75000"/>
                  </a:schemeClr>
                </a:solidFill>
              </a:rPr>
              <a:t>Kraljevstvo je nebesko kao kad trgovac traga za lijepim biserjem:  pronađe jedan dragocjeni biser, ode, rasproda sve što ima i kupi ga.</a:t>
            </a:r>
            <a:r>
              <a:rPr lang="hr-HR" sz="2400" dirty="0"/>
              <a:t>”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FC54B7B6-607F-4163-8800-488B39A48CED}"/>
              </a:ext>
            </a:extLst>
          </p:cNvPr>
          <p:cNvSpPr txBox="1"/>
          <p:nvPr/>
        </p:nvSpPr>
        <p:spPr>
          <a:xfrm>
            <a:off x="295271" y="4727674"/>
            <a:ext cx="62351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/>
              <a:t>Što je Isus s ovom pričom htio reći? </a:t>
            </a:r>
          </a:p>
          <a:p>
            <a:r>
              <a:rPr lang="hr-HR" sz="2000" dirty="0"/>
              <a:t>Evo što: Kad čovjek traga za istinom, pa čuje za Božje kraljevstvo (Evanđelje), čovjek jednostavno napušta sve dosadašnje (nebitne) „vrijednosti” i potpuno se posveti prijateljstvu s Bogom (Ocem, Spasiteljem i Prijateljem).</a:t>
            </a:r>
          </a:p>
        </p:txBody>
      </p:sp>
      <p:pic>
        <p:nvPicPr>
          <p:cNvPr id="11" name="Slika 10" descr="Slika na kojoj se prikazuje tekst&#10;&#10;Opis je automatski generiran">
            <a:extLst>
              <a:ext uri="{FF2B5EF4-FFF2-40B4-BE49-F238E27FC236}">
                <a16:creationId xmlns:a16="http://schemas.microsoft.com/office/drawing/2014/main" id="{B5CFE7EE-4B2A-417D-949B-33E19CB3C4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791" y="1847850"/>
            <a:ext cx="2516209" cy="5010150"/>
          </a:xfrm>
          <a:prstGeom prst="rect">
            <a:avLst/>
          </a:prstGeom>
        </p:spPr>
      </p:pic>
      <p:sp>
        <p:nvSpPr>
          <p:cNvPr id="12" name="Pravokutnik 11">
            <a:extLst>
              <a:ext uri="{FF2B5EF4-FFF2-40B4-BE49-F238E27FC236}">
                <a16:creationId xmlns:a16="http://schemas.microsoft.com/office/drawing/2014/main" id="{DF3A458E-D3E2-44BE-B762-35496E225D4D}"/>
              </a:ext>
            </a:extLst>
          </p:cNvPr>
          <p:cNvSpPr/>
          <p:nvPr/>
        </p:nvSpPr>
        <p:spPr>
          <a:xfrm>
            <a:off x="6627791" y="0"/>
            <a:ext cx="2516209" cy="2419350"/>
          </a:xfrm>
          <a:prstGeom prst="rect">
            <a:avLst/>
          </a:prstGeom>
          <a:solidFill>
            <a:srgbClr val="905E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7DF40EBE-A76C-4259-B361-A297192A8DE9}"/>
              </a:ext>
            </a:extLst>
          </p:cNvPr>
          <p:cNvSpPr txBox="1"/>
          <p:nvPr/>
        </p:nvSpPr>
        <p:spPr>
          <a:xfrm>
            <a:off x="6733309" y="322884"/>
            <a:ext cx="24106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dirty="0">
                <a:solidFill>
                  <a:schemeClr val="bg1"/>
                </a:solidFill>
              </a:rPr>
              <a:t>Pročitajte: U48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FECB5408-B622-4FEE-8115-CB57614A91FC}"/>
              </a:ext>
            </a:extLst>
          </p:cNvPr>
          <p:cNvSpPr txBox="1"/>
          <p:nvPr/>
        </p:nvSpPr>
        <p:spPr>
          <a:xfrm>
            <a:off x="295273" y="850937"/>
            <a:ext cx="62351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su slikovite „usporedbe” tj. poučne kratke priče koje uspoređuju/izjednačavaju situacije iz svakodnevnog života s Božjim Kraljevstvom (u kojem smo poslušni Bogu.)</a:t>
            </a:r>
          </a:p>
        </p:txBody>
      </p:sp>
    </p:spTree>
    <p:extLst>
      <p:ext uri="{BB962C8B-B14F-4D97-AF65-F5344CB8AC3E}">
        <p14:creationId xmlns:p14="http://schemas.microsoft.com/office/powerpoint/2010/main" val="35532466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build="p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62EF271-9FD6-464C-ADC3-676C5F7459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5274" y="127078"/>
            <a:ext cx="5126182" cy="836500"/>
          </a:xfrm>
        </p:spPr>
        <p:txBody>
          <a:bodyPr/>
          <a:lstStyle/>
          <a:p>
            <a:r>
              <a:rPr lang="hr-HR" altLang="sr-Latn-RS" sz="4400" b="1" dirty="0">
                <a:cs typeface="Times New Roman" pitchFamily="18" charset="0"/>
              </a:rPr>
              <a:t>Isusove prispodobe </a:t>
            </a:r>
            <a:endParaRPr lang="hr-HR" dirty="0"/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6DED6E71-F4B2-4EA0-8857-6E3018040E0D}"/>
              </a:ext>
            </a:extLst>
          </p:cNvPr>
          <p:cNvSpPr txBox="1"/>
          <p:nvPr/>
        </p:nvSpPr>
        <p:spPr>
          <a:xfrm>
            <a:off x="295271" y="2419350"/>
            <a:ext cx="623512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dirty="0"/>
              <a:t>Npr.</a:t>
            </a:r>
          </a:p>
          <a:p>
            <a:r>
              <a:rPr lang="hr-HR" sz="2400" dirty="0"/>
              <a:t>„…</a:t>
            </a:r>
            <a:r>
              <a:rPr lang="hr-HR" sz="2400" dirty="0">
                <a:solidFill>
                  <a:schemeClr val="accent1">
                    <a:lumMod val="75000"/>
                  </a:schemeClr>
                </a:solidFill>
              </a:rPr>
              <a:t>Kraljevstvo je nebesko kao kad trgovac traga za lijepim biserjem:  pronađe jedan dragocjeni biser, ode, rasproda sve što ima i kupi ga.</a:t>
            </a:r>
            <a:r>
              <a:rPr lang="hr-HR" sz="2400" dirty="0"/>
              <a:t>”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FC54B7B6-607F-4163-8800-488B39A48CED}"/>
              </a:ext>
            </a:extLst>
          </p:cNvPr>
          <p:cNvSpPr txBox="1"/>
          <p:nvPr/>
        </p:nvSpPr>
        <p:spPr>
          <a:xfrm>
            <a:off x="295270" y="4352925"/>
            <a:ext cx="62351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Isus je htio reći:    </a:t>
            </a:r>
            <a:r>
              <a:rPr lang="hr-HR" sz="2400" dirty="0">
                <a:solidFill>
                  <a:schemeClr val="accent6">
                    <a:lumMod val="75000"/>
                  </a:schemeClr>
                </a:solidFill>
              </a:rPr>
              <a:t>Kad čovjek traga za istinom, pa po Evanđelju čuje za Božje kraljevstvo, čovjek jednostavno napušta sve dosadašnje nebitne „vrijednosti” i potpuno se posveti prijateljstvu s Bogom Ocem, Spasiteljem i Prijateljem.</a:t>
            </a:r>
          </a:p>
        </p:txBody>
      </p:sp>
      <p:pic>
        <p:nvPicPr>
          <p:cNvPr id="11" name="Slika 10" descr="Slika na kojoj se prikazuje tekst&#10;&#10;Opis je automatski generiran">
            <a:extLst>
              <a:ext uri="{FF2B5EF4-FFF2-40B4-BE49-F238E27FC236}">
                <a16:creationId xmlns:a16="http://schemas.microsoft.com/office/drawing/2014/main" id="{B5CFE7EE-4B2A-417D-949B-33E19CB3C4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791" y="1847850"/>
            <a:ext cx="2516209" cy="5010150"/>
          </a:xfrm>
          <a:prstGeom prst="rect">
            <a:avLst/>
          </a:prstGeom>
        </p:spPr>
      </p:pic>
      <p:sp>
        <p:nvSpPr>
          <p:cNvPr id="12" name="Pravokutnik 11">
            <a:extLst>
              <a:ext uri="{FF2B5EF4-FFF2-40B4-BE49-F238E27FC236}">
                <a16:creationId xmlns:a16="http://schemas.microsoft.com/office/drawing/2014/main" id="{DF3A458E-D3E2-44BE-B762-35496E225D4D}"/>
              </a:ext>
            </a:extLst>
          </p:cNvPr>
          <p:cNvSpPr/>
          <p:nvPr/>
        </p:nvSpPr>
        <p:spPr>
          <a:xfrm>
            <a:off x="6627791" y="0"/>
            <a:ext cx="2516209" cy="2419350"/>
          </a:xfrm>
          <a:prstGeom prst="rect">
            <a:avLst/>
          </a:prstGeom>
          <a:solidFill>
            <a:srgbClr val="905E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FECB5408-B622-4FEE-8115-CB57614A91FC}"/>
              </a:ext>
            </a:extLst>
          </p:cNvPr>
          <p:cNvSpPr txBox="1"/>
          <p:nvPr/>
        </p:nvSpPr>
        <p:spPr>
          <a:xfrm>
            <a:off x="295273" y="850937"/>
            <a:ext cx="62351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su slikovite „usporedbe” tj. poučne kratke priče koje uspoređuju/izjednačavaju situacije iz svakodnevnog života s Božjim Kraljevstvom (u kojem smo poslušni Bogu.)</a:t>
            </a:r>
          </a:p>
        </p:txBody>
      </p:sp>
      <p:sp>
        <p:nvSpPr>
          <p:cNvPr id="3" name="Oblačić za govor: pravokutnik sa zaobljenim kutovima 2">
            <a:extLst>
              <a:ext uri="{FF2B5EF4-FFF2-40B4-BE49-F238E27FC236}">
                <a16:creationId xmlns:a16="http://schemas.microsoft.com/office/drawing/2014/main" id="{67755C6D-CCF5-4592-A45D-0329550F1204}"/>
              </a:ext>
            </a:extLst>
          </p:cNvPr>
          <p:cNvSpPr/>
          <p:nvPr/>
        </p:nvSpPr>
        <p:spPr>
          <a:xfrm>
            <a:off x="6827520" y="963578"/>
            <a:ext cx="2135505" cy="1541497"/>
          </a:xfrm>
          <a:prstGeom prst="wedgeRoundRectCallout">
            <a:avLst>
              <a:gd name="adj1" fmla="val -24743"/>
              <a:gd name="adj2" fmla="val 105534"/>
              <a:gd name="adj3" fmla="val 16667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200" dirty="0">
                <a:solidFill>
                  <a:schemeClr val="accent6">
                    <a:lumMod val="50000"/>
                  </a:schemeClr>
                </a:solidFill>
              </a:rPr>
              <a:t>Prepišite u svoje bilježnice tekst s lijeve strane!</a:t>
            </a:r>
          </a:p>
        </p:txBody>
      </p:sp>
    </p:spTree>
    <p:extLst>
      <p:ext uri="{BB962C8B-B14F-4D97-AF65-F5344CB8AC3E}">
        <p14:creationId xmlns:p14="http://schemas.microsoft.com/office/powerpoint/2010/main" val="442077149"/>
      </p:ext>
    </p:extLst>
  </p:cSld>
  <p:clrMapOvr>
    <a:masterClrMapping/>
  </p:clrMapOvr>
  <p:transition spd="slow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kreso\skola\6 raz\6_18 Isusove prispodobe\izgubljeni sin\prispodoba_izgubljeni sin_2.jpg">
            <a:extLst>
              <a:ext uri="{FF2B5EF4-FFF2-40B4-BE49-F238E27FC236}">
                <a16:creationId xmlns:a16="http://schemas.microsoft.com/office/drawing/2014/main" id="{84435DFB-05CC-42FE-8582-CEA3C6BFE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24"/>
          <a:stretch>
            <a:fillRect/>
          </a:stretch>
        </p:blipFill>
        <p:spPr bwMode="auto">
          <a:xfrm>
            <a:off x="655638" y="3360738"/>
            <a:ext cx="7877175" cy="349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7" name="Rectangle 1">
            <a:extLst>
              <a:ext uri="{FF2B5EF4-FFF2-40B4-BE49-F238E27FC236}">
                <a16:creationId xmlns:a16="http://schemas.microsoft.com/office/drawing/2014/main" id="{99F0E0F6-565E-4D2A-858B-799845CB78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856" y="806193"/>
            <a:ext cx="8694737" cy="2554545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 marL="261938" indent="-2619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hr-HR" altLang="sr-Latn-RS" sz="3200" b="1" dirty="0">
                <a:cs typeface="Times New Roman" pitchFamily="18" charset="0"/>
              </a:rPr>
              <a:t>Isusove prispodobe (poučne priče)</a:t>
            </a:r>
            <a:endParaRPr lang="hr-HR" altLang="sr-Latn-RS" sz="3200" dirty="0"/>
          </a:p>
          <a:p>
            <a:pPr marL="92075" indent="-92075" algn="just">
              <a:defRPr/>
            </a:pPr>
            <a:br>
              <a:rPr lang="hr-HR" altLang="sr-Latn-RS" sz="3200" dirty="0">
                <a:cs typeface="Times New Roman" pitchFamily="18" charset="0"/>
              </a:rPr>
            </a:br>
            <a:r>
              <a:rPr lang="hr-HR" altLang="sr-Latn-RS" sz="3200" dirty="0">
                <a:cs typeface="Times New Roman" pitchFamily="18" charset="0"/>
              </a:rPr>
              <a:t>Isus je često pričao priče iz svakodnevnog života da bi nam lakše objasnio o Bogu te kakvi mi moramo biti.</a:t>
            </a:r>
            <a:endParaRPr lang="hr-HR" altLang="sr-Latn-RS" sz="3200" dirty="0"/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45A28D9D-ADFD-4F6F-B6A9-3FD4C9C03CD4}"/>
              </a:ext>
            </a:extLst>
          </p:cNvPr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360363">
              <a:defRPr/>
            </a:pPr>
            <a:r>
              <a:rPr lang="hr-HR" altLang="sr-Latn-RS" sz="1800" dirty="0">
                <a:solidFill>
                  <a:schemeClr val="accent1">
                    <a:lumMod val="20000"/>
                    <a:lumOff val="80000"/>
                  </a:schemeClr>
                </a:solidFill>
                <a:cs typeface="Times New Roman" pitchFamily="18" charset="0"/>
              </a:rPr>
              <a:t>U bilježnicu prepiši: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 build="p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 descr="Slika na kojoj se prikazuje osoba, na otvorenom, nebo, planina&#10;&#10;Opis je automatski generiran">
            <a:extLst>
              <a:ext uri="{FF2B5EF4-FFF2-40B4-BE49-F238E27FC236}">
                <a16:creationId xmlns:a16="http://schemas.microsoft.com/office/drawing/2014/main" id="{D45C641E-6653-4183-A369-1980E9FE7B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3999" cy="6858000"/>
          </a:xfrm>
          <a:prstGeom prst="rect">
            <a:avLst/>
          </a:prstGeom>
        </p:spPr>
      </p:pic>
      <p:sp>
        <p:nvSpPr>
          <p:cNvPr id="3075" name="Pravokutnik 1">
            <a:extLst>
              <a:ext uri="{FF2B5EF4-FFF2-40B4-BE49-F238E27FC236}">
                <a16:creationId xmlns:a16="http://schemas.microsoft.com/office/drawing/2014/main" id="{34FA1E9E-ED15-4676-8AF5-98EF47E966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412" y="4021170"/>
            <a:ext cx="3134734" cy="2769989"/>
          </a:xfrm>
          <a:prstGeom prst="rect">
            <a:avLst/>
          </a:prstGeom>
          <a:solidFill>
            <a:srgbClr val="FFFFFF">
              <a:alpha val="78824"/>
            </a:srgb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54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DZ</a:t>
            </a:r>
            <a:br>
              <a:rPr lang="hr-HR" altLang="sr-Latn-RS" dirty="0"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hr-HR" altLang="sr-Latn-RS" sz="2400" dirty="0">
                <a:latin typeface="Arial" panose="020B0604020202020204" pitchFamily="34" charset="0"/>
                <a:cs typeface="Times New Roman" panose="02020603050405020304" pitchFamily="18" charset="0"/>
              </a:rPr>
              <a:t>pronaći u Bibliji tj. u Novom Zavjetu </a:t>
            </a:r>
            <a:r>
              <a:rPr lang="hr-HR" altLang="sr-Latn-RS" sz="24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jednu od Isusovih priča</a:t>
            </a:r>
            <a:r>
              <a:rPr lang="hr-HR" altLang="sr-Latn-RS" sz="2400" dirty="0">
                <a:latin typeface="Arial" panose="020B0604020202020204" pitchFamily="34" charset="0"/>
                <a:cs typeface="Times New Roman" panose="02020603050405020304" pitchFamily="18" charset="0"/>
              </a:rPr>
              <a:t> i tu priču </a:t>
            </a:r>
            <a:r>
              <a:rPr lang="hr-HR" altLang="sr-Latn-RS" sz="24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prepisati u bilježnicu. </a:t>
            </a:r>
          </a:p>
        </p:txBody>
      </p:sp>
      <p:sp>
        <p:nvSpPr>
          <p:cNvPr id="7" name="Pravokutnik 1">
            <a:extLst>
              <a:ext uri="{FF2B5EF4-FFF2-40B4-BE49-F238E27FC236}">
                <a16:creationId xmlns:a16="http://schemas.microsoft.com/office/drawing/2014/main" id="{5DCCCB17-00BB-480A-8FB2-EFB43A033B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2254" y="4298169"/>
            <a:ext cx="2728334" cy="2492990"/>
          </a:xfrm>
          <a:prstGeom prst="rect">
            <a:avLst/>
          </a:prstGeom>
          <a:solidFill>
            <a:srgbClr val="FFFFFF">
              <a:alpha val="78824"/>
            </a:srgb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36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DZ+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Nakon toga napiši svoje razmišljanje o tome što je Isus htio tom pričom reći.</a:t>
            </a:r>
          </a:p>
        </p:txBody>
      </p:sp>
      <p:sp>
        <p:nvSpPr>
          <p:cNvPr id="8" name="Pravokutnik 1">
            <a:extLst>
              <a:ext uri="{FF2B5EF4-FFF2-40B4-BE49-F238E27FC236}">
                <a16:creationId xmlns:a16="http://schemas.microsoft.com/office/drawing/2014/main" id="{9AC9FB8D-8E63-4315-8A23-865F108BCD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1558" y="4328946"/>
            <a:ext cx="2667285" cy="2462213"/>
          </a:xfrm>
          <a:prstGeom prst="rect">
            <a:avLst/>
          </a:prstGeom>
          <a:solidFill>
            <a:srgbClr val="FFFFFF">
              <a:alpha val="78824"/>
            </a:srgb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2200" i="1" dirty="0">
                <a:latin typeface="Arial" panose="020B0604020202020204" pitchFamily="34" charset="0"/>
                <a:cs typeface="Times New Roman" panose="02020603050405020304" pitchFamily="18" charset="0"/>
              </a:rPr>
              <a:t>Ako slučajno nemate Bibliju ili Novi Zavjet, možete se poslužiti Biblijom na Internetu na </a:t>
            </a:r>
            <a:r>
              <a:rPr lang="hr-HR" altLang="sr-Latn-RS" sz="2200" i="1" u="sng" dirty="0">
                <a:latin typeface="Arial" panose="020B0604020202020204" pitchFamily="34" charset="0"/>
                <a:cs typeface="Times New Roman" panose="02020603050405020304" pitchFamily="18" charset="0"/>
                <a:hlinkClick r:id="rId3"/>
              </a:rPr>
              <a:t>www.biblija.ks.hr</a:t>
            </a:r>
            <a:r>
              <a:rPr lang="hr-HR" altLang="sr-Latn-RS" sz="2200" i="1" dirty="0">
                <a:latin typeface="Arial" panose="020B0604020202020204" pitchFamily="34" charset="0"/>
                <a:cs typeface="Times New Roman" panose="02020603050405020304" pitchFamily="18" charset="0"/>
              </a:rPr>
              <a:t> i</a:t>
            </a:r>
            <a:br>
              <a:rPr lang="hr-HR" altLang="sr-Latn-RS" sz="2200" i="1" dirty="0"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hr-HR" altLang="sr-Latn-RS" sz="2200" i="1" dirty="0">
                <a:latin typeface="Arial" panose="020B0604020202020204" pitchFamily="34" charset="0"/>
                <a:cs typeface="Times New Roman" panose="02020603050405020304" pitchFamily="18" charset="0"/>
                <a:hlinkClick r:id="rId4"/>
              </a:rPr>
              <a:t>e.hublin.net/biblija</a:t>
            </a:r>
            <a:r>
              <a:rPr lang="hr-HR" altLang="sr-Latn-RS" sz="2200" i="1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hr-HR" altLang="sr-Latn-RS" sz="2200" i="1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CF736226-D63A-4F83-9EA0-E7F8E28DA3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9179" cy="6191250"/>
          </a:xfrm>
          <a:prstGeom prst="rect">
            <a:avLst/>
          </a:prstGeom>
        </p:spPr>
      </p:pic>
      <p:sp>
        <p:nvSpPr>
          <p:cNvPr id="4" name="TekstniOkvir 3">
            <a:hlinkClick r:id="rId3"/>
            <a:extLst>
              <a:ext uri="{FF2B5EF4-FFF2-40B4-BE49-F238E27FC236}">
                <a16:creationId xmlns:a16="http://schemas.microsoft.com/office/drawing/2014/main" id="{DEAD39B0-3181-4E37-8F7C-068EF9C08CD0}"/>
              </a:ext>
            </a:extLst>
          </p:cNvPr>
          <p:cNvSpPr txBox="1"/>
          <p:nvPr/>
        </p:nvSpPr>
        <p:spPr>
          <a:xfrm>
            <a:off x="114300" y="6353175"/>
            <a:ext cx="8915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Pogledajte crtić o Isusovim pričama https://www.youtube.com/watch?v=e-g7vO5HjNY</a:t>
            </a:r>
          </a:p>
        </p:txBody>
      </p:sp>
    </p:spTree>
    <p:extLst>
      <p:ext uri="{BB962C8B-B14F-4D97-AF65-F5344CB8AC3E}">
        <p14:creationId xmlns:p14="http://schemas.microsoft.com/office/powerpoint/2010/main" val="6253546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kstniOkvir 1">
            <a:extLst>
              <a:ext uri="{FF2B5EF4-FFF2-40B4-BE49-F238E27FC236}">
                <a16:creationId xmlns:a16="http://schemas.microsoft.com/office/drawing/2014/main" id="{E4C924D1-FB01-42E2-AB1B-2FD4AF8851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719" y="3162733"/>
            <a:ext cx="8564562" cy="344709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hr-HR" altLang="sr-Latn-RS" sz="4800" b="1" dirty="0">
                <a:latin typeface="Arial" charset="0"/>
              </a:rPr>
              <a:t>Izgubljeni sin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hr-HR" altLang="sr-Latn-RS" dirty="0"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hr-HR" altLang="sr-Latn-RS" sz="2400" dirty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hr-HR" altLang="sr-Latn-RS" sz="24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pogledajte film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hr-HR" altLang="sr-Latn-RS" sz="24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Multimedijalne vjeronaučne grupe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hr-HR" altLang="sr-Latn-RS" sz="240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OŠ Sračinec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hr-HR" altLang="sr-Latn-RS" sz="1400" dirty="0">
              <a:solidFill>
                <a:schemeClr val="bg1">
                  <a:lumMod val="65000"/>
                </a:schemeClr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hr-HR" altLang="sr-Latn-RS" sz="2400" dirty="0">
                <a:latin typeface="Arial" charset="0"/>
                <a:hlinkClick r:id="rId2"/>
              </a:rPr>
              <a:t>https://vjeronauk.hublin.net/izgubljeni-sin/</a:t>
            </a:r>
            <a:endParaRPr lang="hr-HR" altLang="sr-Latn-RS" sz="2400" dirty="0">
              <a:latin typeface="Arial" charset="0"/>
            </a:endParaRPr>
          </a:p>
        </p:txBody>
      </p:sp>
      <p:pic>
        <p:nvPicPr>
          <p:cNvPr id="4099" name="Picture 2">
            <a:extLst>
              <a:ext uri="{FF2B5EF4-FFF2-40B4-BE49-F238E27FC236}">
                <a16:creationId xmlns:a16="http://schemas.microsoft.com/office/drawing/2014/main" id="{58376A64-E66D-4199-9E4B-6D6D3D7CB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3162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24E2B75A-2667-4C98-8368-017EEFBEAD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509" y="4079528"/>
            <a:ext cx="5430982" cy="492183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371</Words>
  <Application>Microsoft Office PowerPoint</Application>
  <PresentationFormat>Prikaz na zaslonu (4:3)</PresentationFormat>
  <Paragraphs>29</Paragraphs>
  <Slides>6</Slides>
  <Notes>0</Notes>
  <HiddenSlides>1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tema</vt:lpstr>
      <vt:lpstr>Isusove prispodobe </vt:lpstr>
      <vt:lpstr>Isusove prispodobe </vt:lpstr>
      <vt:lpstr>PowerPoint prezentacija</vt:lpstr>
      <vt:lpstr>PowerPoint prezentacija</vt:lpstr>
      <vt:lpstr>PowerPoint prezentacija</vt:lpstr>
      <vt:lpstr>PowerPoint prezentacija</vt:lpstr>
    </vt:vector>
  </TitlesOfParts>
  <Company>Skola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Zbornica</dc:creator>
  <cp:lastModifiedBy>Krešimir Hublin</cp:lastModifiedBy>
  <cp:revision>28</cp:revision>
  <dcterms:created xsi:type="dcterms:W3CDTF">2012-11-07T10:13:49Z</dcterms:created>
  <dcterms:modified xsi:type="dcterms:W3CDTF">2023-11-08T19:03:41Z</dcterms:modified>
</cp:coreProperties>
</file>