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0" r:id="rId2"/>
    <p:sldMasterId id="2147483960" r:id="rId3"/>
    <p:sldMasterId id="2147484905" r:id="rId4"/>
  </p:sldMasterIdLst>
  <p:notesMasterIdLst>
    <p:notesMasterId r:id="rId22"/>
  </p:notesMasterIdLst>
  <p:sldIdLst>
    <p:sldId id="287" r:id="rId5"/>
    <p:sldId id="261" r:id="rId6"/>
    <p:sldId id="262" r:id="rId7"/>
    <p:sldId id="272" r:id="rId8"/>
    <p:sldId id="283" r:id="rId9"/>
    <p:sldId id="284" r:id="rId10"/>
    <p:sldId id="270" r:id="rId11"/>
    <p:sldId id="285" r:id="rId12"/>
    <p:sldId id="273" r:id="rId13"/>
    <p:sldId id="274" r:id="rId14"/>
    <p:sldId id="271" r:id="rId15"/>
    <p:sldId id="288" r:id="rId16"/>
    <p:sldId id="276" r:id="rId17"/>
    <p:sldId id="260" r:id="rId18"/>
    <p:sldId id="289" r:id="rId19"/>
    <p:sldId id="280" r:id="rId20"/>
    <p:sldId id="278" r:id="rId21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628"/>
    <a:srgbClr val="227BFE"/>
    <a:srgbClr val="866D3A"/>
    <a:srgbClr val="FFF3FC"/>
    <a:srgbClr val="FFFFFF"/>
    <a:srgbClr val="76ADFE"/>
    <a:srgbClr val="C1E4FF"/>
    <a:srgbClr val="0D4971"/>
    <a:srgbClr val="FFAFAF"/>
    <a:srgbClr val="5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5634" autoAdjust="0"/>
  </p:normalViewPr>
  <p:slideViewPr>
    <p:cSldViewPr snapToGrid="0">
      <p:cViewPr varScale="1">
        <p:scale>
          <a:sx n="83" d="100"/>
          <a:sy n="83" d="100"/>
        </p:scale>
        <p:origin x="121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C599C320-BE18-445E-A6C6-8B4CB25A6B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710DBD6-3688-4741-A997-8D1A3B26DA8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F19410-514B-4EF4-95A4-80990EBB6724}" type="datetimeFigureOut">
              <a:rPr lang="hr-HR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ED7FEFCA-E63A-42AF-9B3B-E701636941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A4629CA7-E15C-4BB5-B0B5-9B7AB8589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F9DDC7-C479-4BF3-9351-BBABED190D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5795286-F8C5-4396-851C-5AC03F4B7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8CB56A-4598-41B1-9114-5756F436240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EA6C6-BDD9-43C1-8E71-E33B37BCF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0916C8-11A9-4784-938F-45F932C23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7C4D63-7F8D-4879-AD31-D2AFCCC25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B675-393C-470D-8F8A-9E34A8047FC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98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850A4B-BF43-44D9-870D-1106C3339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7C0B96-B48E-4D37-95D4-ABBBF37FB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663BD5-3292-48DB-9F5B-0069BEE50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3E78-7EE0-4548-9C10-08F2887108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6400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135598-DC88-40FB-B669-48826F4C08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5F6FC-4992-4BA8-AFEC-1B5F56637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72EAD-9BA6-4B0D-8E45-88FAB9CBD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C8309-FF40-4CF9-A612-FD98BFA079F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042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A4631B1-6529-4AA8-A7FC-AC8B51A5A1F5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6008E94-0E92-40BF-9766-5EEBF845548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49FECD48-7506-45A9-8FC7-9780240C1E4A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CCD99E5-AA11-4F14-8D41-D5674F42E3F8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C97151E-250F-4B3D-9FFB-8148C7BF356B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A2F05F1E-97B8-4696-86BA-CBD0B11707E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83B47-868B-4B2C-A864-ED3AC55B75C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A8A87427-939C-4266-BABD-631DAB731475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AD6E504-B4DA-49C3-95B2-E0924CA2D14B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7B5C6A-91CD-4901-A8B6-F80125F29FDE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D6E23B8-17E5-47DA-A3F2-F4044D2B946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6309DA-93B3-4D48-BE00-53EF52C6283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750371E-3EC1-49EB-B822-EA5489B4A4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9E368C4-F764-4C3C-898E-0B095C8C9C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C603938-DEB6-4389-B288-748AD296B83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ACE91DD-F46E-472E-8583-A83DFD21551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B7B618C-C1B4-4B09-960A-5076DA09E51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D1DCEFA-B312-48B8-A6B2-BDA10386C96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A2467F1-F287-4E3C-9BA5-D8BE4C192A9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51992AF-5CA3-4BD1-B7DE-0A18BF60CA43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AA91B8B-B244-46BA-930C-42AA1FEE98D0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4CD95E5D-773C-4664-BDB1-0D824F1D3D8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AD20582D-C8E5-44D0-8120-EA7EF401CCDF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69380DE9-CB56-427B-B88B-4801588C49EA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92F5A61-4C09-4140-BA4E-CC0BA075BB92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29" name="Oval 27">
              <a:extLst>
                <a:ext uri="{FF2B5EF4-FFF2-40B4-BE49-F238E27FC236}">
                  <a16:creationId xmlns:a16="http://schemas.microsoft.com/office/drawing/2014/main" id="{8ED2EABF-2CBD-4168-BF02-88D5802F888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04336BFF-ADB6-45C9-86D8-123C41C3607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5D2B0558-B184-4F2D-8048-E1CFAF0F078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41DA5DBB-63F7-4BB2-82DE-0E4C1FBC5524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4655154-89A9-4B83-A326-F71DADCEAC61}"/>
                </a:ext>
              </a:extLst>
            </p:cNvPr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8B8D6C8C-4A6F-46D5-95E0-5060210DA56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B0BAD1AE-E305-48BB-A584-888FDA101052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6" name="AutoShape 34">
              <a:extLst>
                <a:ext uri="{FF2B5EF4-FFF2-40B4-BE49-F238E27FC236}">
                  <a16:creationId xmlns:a16="http://schemas.microsoft.com/office/drawing/2014/main" id="{CBD31CD6-E187-445E-98F3-16ABC5283B9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1F3542C3-B583-4B1A-A806-BBAF0C0921F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82015F89-0BEC-4B36-A294-13F166D393A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noProof="0"/>
              <a:t>Kliknite da biste uredili stil podnaslova matrice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r-HR" noProof="0"/>
              <a:t>Kliknite da biste uredili stil naslova matrice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E1680449-3C74-4EED-AF9D-FF34FEF97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2F37-1835-4FF3-83B9-4D6CEF4BE71B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40" name="Rectangle 38">
            <a:extLst>
              <a:ext uri="{FF2B5EF4-FFF2-40B4-BE49-F238E27FC236}">
                <a16:creationId xmlns:a16="http://schemas.microsoft.com/office/drawing/2014/main" id="{71D53A93-5E58-4011-9A54-365A7FCBC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DD49ED63-55C9-4CE0-B6D9-2D9693FF2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6BF9-D16A-418A-9ED1-86FEAF1F4F2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2904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AB2142A0-5559-4EB1-AB7C-3E46BAF04F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763E-9756-47F0-9753-EEA1F2EB5552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BAF50AAF-9A2E-4CAF-9C35-C325D7403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AEDB6688-D307-4F5F-84A7-02B7C554E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B1D75-3942-4806-9CCE-20A28AEF12C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093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4040A175-AE03-4E07-8189-3CDB0A427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67D86-410D-4DC7-9F73-1159BD67440E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6607818-FA92-4E3D-BA38-756DE8EB0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C58DA7E1-15AB-49A7-BCAD-D59726820D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D2F3-747F-49F8-A001-3FC3F5182EF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0880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1970902E-17E1-4557-9B5C-63C8A7142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9BF9-C2F9-4FA2-B173-4EF5DC463B11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4B9C7C25-3B24-4C84-AC24-439FCCFBB7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45C8A95D-5FDB-4FCF-B258-BE1B33DD3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9CEE-F107-494A-BEC5-B295464B4C8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1550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39">
            <a:extLst>
              <a:ext uri="{FF2B5EF4-FFF2-40B4-BE49-F238E27FC236}">
                <a16:creationId xmlns:a16="http://schemas.microsoft.com/office/drawing/2014/main" id="{CB377AEB-B0CD-4380-88A4-366DC57AF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4AC7-8623-46AC-A1C0-4280F6D311AD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8" name="Rectangle 40">
            <a:extLst>
              <a:ext uri="{FF2B5EF4-FFF2-40B4-BE49-F238E27FC236}">
                <a16:creationId xmlns:a16="http://schemas.microsoft.com/office/drawing/2014/main" id="{E6C7B663-60C6-4E07-A6A0-FCD318821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F4821A84-40AF-4447-B9F6-E642011A25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84C7-1C26-4983-ADF9-7196283B39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8317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39">
            <a:extLst>
              <a:ext uri="{FF2B5EF4-FFF2-40B4-BE49-F238E27FC236}">
                <a16:creationId xmlns:a16="http://schemas.microsoft.com/office/drawing/2014/main" id="{BBBB13E9-7A42-423E-A9FE-0190F363A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CFC23-7BA7-4F0D-88BC-970C7CF83E51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4" name="Rectangle 40">
            <a:extLst>
              <a:ext uri="{FF2B5EF4-FFF2-40B4-BE49-F238E27FC236}">
                <a16:creationId xmlns:a16="http://schemas.microsoft.com/office/drawing/2014/main" id="{A8ACD545-EC2B-41CF-8085-5AAF303F2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F5EEFC33-80FA-4396-AEF4-95DEA9885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65DF-966D-47CD-A2DC-B6A0A7F864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952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>
            <a:extLst>
              <a:ext uri="{FF2B5EF4-FFF2-40B4-BE49-F238E27FC236}">
                <a16:creationId xmlns:a16="http://schemas.microsoft.com/office/drawing/2014/main" id="{FEAD4540-7538-403A-8024-D0EE9090A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3B1D-271D-48A9-98C3-AC625D856BDF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B046AFBC-AC46-49C3-8AD6-2EFCDF076B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04B3D56A-0CE2-4950-BB85-90B3C1AAB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6E50D-AE96-45E6-915E-669CCC65A15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0912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9C2624C8-F6E3-49B4-8165-575D01D207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5C656-BBF3-40C1-BE88-A1B8EBC25A09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E0F74AA6-148A-4EDB-B5A8-0B7D7DC7E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3CCDEB4A-C2AE-4C80-89DA-A419AF6B8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D154-BCB4-4753-9D19-8F86AAFF7BA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354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EA6E8-CE5C-4EDB-A06B-055AA223A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869658-78A0-4CB4-99F2-3B548255E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F7D0A-C020-4195-9268-ADA5487376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041AC-B8A3-411F-9FCE-8550CE93694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4802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647BEB74-B599-4AA3-8CA1-2A157A78A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B615D-0AA6-487D-A59A-6D94A68DD378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27E90958-BA3F-49D1-9C15-2C50162B0A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EE574EA0-65D4-432F-8EA3-48D8EE4B10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BD728-CE1A-489C-AD2D-433FCDA675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8267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D4C021A0-72CE-46E7-B4F0-F898AB301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6712-CD0F-406F-9FCE-21C3491CB53C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E2848B3-5755-41A5-85C9-AF5F56B68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01832E95-8D4F-43D4-8B88-CFC83AE9C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8A7AD-2FAF-420A-8F64-1FFCC99BBBC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0781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id="{2F2695E5-9ACF-4CCD-BF0C-86617BB1E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8131-4A24-4CB4-A966-59864EC3F0F6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3F04A8EA-15B9-4DAA-A2E7-36CD034382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id="{96AB327E-AD0D-4A5C-BD3F-348EDD0007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D2642-8FDE-4CCA-B42B-431C931F538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8284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343865-BF71-4062-BE10-2C7373A0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272E73-170D-4C97-A61C-005F7F87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869C4E-7E04-4376-BC03-B4F407C6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B6963-DB7E-432F-AC7D-272ED5F1A0F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5510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204120-911F-458B-9109-F82E0F8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E8C65B9-1C82-4D4C-8314-23032C8D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6AEC4EE-ABD9-4D3E-8A52-DAF34760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ADAD8-DD38-4551-B9C0-FAF5C596025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47117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89BE77-7D6A-4B08-ABD4-922C8D9F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8C11EC-8BAA-40EB-9FD5-68E02A5E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2EC1BEA-82CA-4075-B909-0F06CC4C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EE826-E8E0-4A0D-8076-DC2D8DC4608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950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2BC52F54-9869-460A-9A5F-B60ABC9B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7C18A5E1-1EBE-4663-8EB4-7946D122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1859D71F-282E-4E87-8F03-79638DB4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C8BB1-E851-484E-9624-81D7953FA0E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19274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>
            <a:extLst>
              <a:ext uri="{FF2B5EF4-FFF2-40B4-BE49-F238E27FC236}">
                <a16:creationId xmlns:a16="http://schemas.microsoft.com/office/drawing/2014/main" id="{10BDD1BA-ED80-4A1B-BA17-B5E3F87F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zervirano mjesto podnožja 4">
            <a:extLst>
              <a:ext uri="{FF2B5EF4-FFF2-40B4-BE49-F238E27FC236}">
                <a16:creationId xmlns:a16="http://schemas.microsoft.com/office/drawing/2014/main" id="{53B7E463-7359-4416-84D7-102D0C83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>
            <a:extLst>
              <a:ext uri="{FF2B5EF4-FFF2-40B4-BE49-F238E27FC236}">
                <a16:creationId xmlns:a16="http://schemas.microsoft.com/office/drawing/2014/main" id="{B123631A-F1F8-46E8-96FE-E91B3BFC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7D4E-83F7-4038-AA21-611A1DD217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07779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>
            <a:extLst>
              <a:ext uri="{FF2B5EF4-FFF2-40B4-BE49-F238E27FC236}">
                <a16:creationId xmlns:a16="http://schemas.microsoft.com/office/drawing/2014/main" id="{029E13CC-9882-4678-9018-1D4F79B0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podnožja 4">
            <a:extLst>
              <a:ext uri="{FF2B5EF4-FFF2-40B4-BE49-F238E27FC236}">
                <a16:creationId xmlns:a16="http://schemas.microsoft.com/office/drawing/2014/main" id="{FD98EE11-D9FE-4F0E-B052-C59DB0BE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>
            <a:extLst>
              <a:ext uri="{FF2B5EF4-FFF2-40B4-BE49-F238E27FC236}">
                <a16:creationId xmlns:a16="http://schemas.microsoft.com/office/drawing/2014/main" id="{610A416C-AE4C-48D9-9033-8EB6479B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B96EA-4053-4A54-B505-33451D29A0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64755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>
            <a:extLst>
              <a:ext uri="{FF2B5EF4-FFF2-40B4-BE49-F238E27FC236}">
                <a16:creationId xmlns:a16="http://schemas.microsoft.com/office/drawing/2014/main" id="{7D066B29-5A39-4D96-9911-7FB8E971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podnožja 4">
            <a:extLst>
              <a:ext uri="{FF2B5EF4-FFF2-40B4-BE49-F238E27FC236}">
                <a16:creationId xmlns:a16="http://schemas.microsoft.com/office/drawing/2014/main" id="{D555FF5E-924C-434F-9A8C-3CB0B7E0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>
            <a:extLst>
              <a:ext uri="{FF2B5EF4-FFF2-40B4-BE49-F238E27FC236}">
                <a16:creationId xmlns:a16="http://schemas.microsoft.com/office/drawing/2014/main" id="{7CE22207-537B-41C1-BA76-7CAAFD3F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C348-3D5D-4DBD-B43A-CB8E7828559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352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97669-551E-4C51-AA60-A53C43EA8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238622-2147-4097-AE09-25D685966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CCC4FD-82EE-47A8-8513-C954E5761F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5A8A-CA92-458C-BAED-CCEA00CFEC1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6236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9A604244-323C-442D-AF1A-C37F0463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5474304C-0DAF-4009-8559-38D450AB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39126F4F-C78A-43EA-BC6F-FE956789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C8B6-6428-42EB-A173-C707824D19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96573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>
            <a:extLst>
              <a:ext uri="{FF2B5EF4-FFF2-40B4-BE49-F238E27FC236}">
                <a16:creationId xmlns:a16="http://schemas.microsoft.com/office/drawing/2014/main" id="{5ECD1954-AC24-4E15-81B3-7143829C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podnožja 4">
            <a:extLst>
              <a:ext uri="{FF2B5EF4-FFF2-40B4-BE49-F238E27FC236}">
                <a16:creationId xmlns:a16="http://schemas.microsoft.com/office/drawing/2014/main" id="{AECCAA00-5522-445D-9216-0398BFC1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>
            <a:extLst>
              <a:ext uri="{FF2B5EF4-FFF2-40B4-BE49-F238E27FC236}">
                <a16:creationId xmlns:a16="http://schemas.microsoft.com/office/drawing/2014/main" id="{56AE4543-94E7-40E9-8333-C5464D74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09E5-3633-43E0-A8C9-941BB1F2B06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58176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6059638-A91F-4D7B-8C59-475009BE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789449-9590-4ECF-88FD-1A07C249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2596C35-6001-45AA-9E56-8DBE9AFE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0B4A-EC15-47C8-8250-3C00391BD7B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87587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08199BA-AB19-430E-9EBC-29D61422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4B0F39-E0DE-4C19-9B59-3A6EEFED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5AE567-3919-4D59-9DA2-F0E301AA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129BE-49DC-4D0A-9B48-4EE05551ED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3527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B3B797D4-EBAF-4163-9975-96BA2AF43DEC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23603B17-729D-400E-89FC-B6178FE102B4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158ADAC3-0CC8-4A87-ABF0-DBAD55D0A89C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5FEBFD-981B-47EB-9952-358BBEA5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9AF4BF-1062-427B-ADCE-C6F483C58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B0726A-AA03-4A72-8AC6-8E6A26462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9716-8B71-411B-B989-793BB488E7D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6375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644B5-A2AA-4DD7-A4AB-0E84ED2A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309F-3483-4E04-936E-E4CC564C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F151D-EFE3-47D7-A2A3-2DF98BC9B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5F4F3-0B23-4B42-955F-1991FDD73D5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0601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A6CA07DC-6A40-480C-9C16-525822C61724}"/>
              </a:ext>
            </a:extLst>
          </p:cNvPr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469645FF-46C1-444A-9E09-9038CBD10443}"/>
              </a:ext>
            </a:extLst>
          </p:cNvPr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4007FAE9-F40A-4D20-8F6C-E8147251BB44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C30432-4221-4492-8ABF-7B3CB99C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B00061-CCA7-4653-B6DE-685D9D89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D0636D-53FB-4C7D-88BA-D15A44865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CF60-F310-478F-A1D1-EA25A95BA44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87048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213C9-15F4-49D5-927D-2DC0D2F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3054AD-96C0-4375-BEA3-FB0AEEE1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60B057-DA04-488B-B531-CB64A0A4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61EF9-F1C6-4F9D-8DD6-101AC7111FA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34460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7F4D9-73AE-49B8-AA48-031F4376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DA75B57-D065-43ED-8E33-690A21D2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DF18CC-3AD9-47C3-B986-E018A466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3FE8-F433-4879-B9B9-B6C4AE484E3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0731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318336-C997-4709-B238-55EABE46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66BA6E-A795-4115-ABFF-D96D85E7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03CA07-040B-4CBC-80D4-8D2A1E43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7694-C600-42F8-96FC-A1147A82781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24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2055A-5D8A-4CA5-A458-A0E3F2FB92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65BE6-D8B6-49C7-9EAB-E9959D2DE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88184-02B0-4B98-A036-BD69563DEA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D7A38-F55B-46F6-89D4-CB8E160975A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506156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89A8A0-12CD-4FB8-9479-DDDB09EB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12C4F-04F1-4E85-B0DD-A74B1C1A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0C3F38-67F5-450C-B560-A6A54115F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35183-7620-4F38-8664-26DA6937631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5885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9793BF-41C3-4E6E-B93E-FA40BB1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40A86A-7FA9-4A70-B44D-62C3A72B1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A41849-13B0-4D9A-8F17-CDBA60C6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5738-5F65-4568-9CDA-54DB9CF8894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88965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C2A7A79-1D2B-46B5-9969-2B36EFAFC5F8}"/>
              </a:ext>
            </a:extLst>
          </p:cNvPr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66BACE2-413D-4513-91AB-FFEF4346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51F0C8A-6792-4680-AEFD-BFC84E38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DA33C22-7708-4C57-AF31-481F56B7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4BB9-2812-4AD3-9AE2-F3E83BE52DA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2868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A5592-E3E2-4B3C-ABD0-6AB1EA87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A2AB-9231-4F81-AC55-9351A2E7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C9D15-F6C1-4A33-8C7B-7C4C24AC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3B2DB-4789-468E-95FF-D9C02C8659C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65924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DC64B9A-DF21-416B-900F-CB6911996A55}"/>
              </a:ext>
            </a:extLst>
          </p:cNvPr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56FA0B-BF34-40B9-BAD5-A2F8D55B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CE9C40-B715-490F-866C-7D5293ED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D0CB3D-A387-459A-85FF-9AC7F80B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D4D3-D211-4859-830F-C407B15F136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6444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754F4B-A534-407C-BDEC-B27D9D36A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CDD2CB-F31D-4A24-9AFE-D258C5E0F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0236A9-20FF-4962-A317-3729E4861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5676-3636-4E8B-89D7-8C841CCC94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6239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5FE685-5C48-4093-951C-3C435C3DD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3314CD-321D-452D-B567-B4238B846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4A30B7-16ED-4ADA-8535-9AAC2DD1F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77E05-384E-49CC-8F63-800098B22E9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476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E27AA3-B58E-49FA-BD75-D1323FDB0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1E3658-D735-4519-9611-5E06EE295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19C2D7-5177-41AC-A7CC-B10E5DF3C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B2665-61A0-4CFD-A3AF-F473D148C02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8496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37496A-5BB1-4EB5-A757-DD2534C03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A8AC9-8F29-4857-8E51-8043D1672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F1A94-B810-4B22-8DAB-A362BB620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FBCFC-267D-42FE-8F87-8AD4AC34FC5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8571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61C0C9-E740-4D23-9B84-B96189FDD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AABDC-651D-4D33-B65B-3150739EC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E254A2-E079-45C1-A8FD-1264CE350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BC5B-1E02-44CA-A28F-A05ACDF895F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8760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2B55C0-097D-448D-B309-C620260B6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4C24FD-314C-4426-A8E0-B6475B98E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474AB1-0569-4A26-8DA0-3295268E77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8ACAC6-23B3-4CC3-BD72-8621534B6C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3BBCE0-3EC7-429E-BAE7-06CAD85F9F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D1B31C-41BF-4F13-A767-5F5317B4AE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AC2B16A9-0728-4007-A78E-2AE8B2371FC3}"/>
              </a:ext>
            </a:extLst>
          </p:cNvPr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06499" name="Rectangle 3">
              <a:extLst>
                <a:ext uri="{FF2B5EF4-FFF2-40B4-BE49-F238E27FC236}">
                  <a16:creationId xmlns:a16="http://schemas.microsoft.com/office/drawing/2014/main" id="{2FD580C2-ED7D-493B-89C5-BA398EA58856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0" name="Oval 4">
              <a:extLst>
                <a:ext uri="{FF2B5EF4-FFF2-40B4-BE49-F238E27FC236}">
                  <a16:creationId xmlns:a16="http://schemas.microsoft.com/office/drawing/2014/main" id="{66F49120-338C-4866-89CE-66F34F98C3D0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1" name="Rectangle 5">
              <a:extLst>
                <a:ext uri="{FF2B5EF4-FFF2-40B4-BE49-F238E27FC236}">
                  <a16:creationId xmlns:a16="http://schemas.microsoft.com/office/drawing/2014/main" id="{B36FC908-C21D-4C9C-A813-6830F2AF753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2" name="Freeform 6">
              <a:extLst>
                <a:ext uri="{FF2B5EF4-FFF2-40B4-BE49-F238E27FC236}">
                  <a16:creationId xmlns:a16="http://schemas.microsoft.com/office/drawing/2014/main" id="{A3AF2E35-48D2-4AA3-8E30-FFF4C7D8E17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3" name="Rectangle 7">
              <a:extLst>
                <a:ext uri="{FF2B5EF4-FFF2-40B4-BE49-F238E27FC236}">
                  <a16:creationId xmlns:a16="http://schemas.microsoft.com/office/drawing/2014/main" id="{01313BD2-F394-4EEC-9F35-F326E34FCFC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4" name="Rectangle 8">
              <a:extLst>
                <a:ext uri="{FF2B5EF4-FFF2-40B4-BE49-F238E27FC236}">
                  <a16:creationId xmlns:a16="http://schemas.microsoft.com/office/drawing/2014/main" id="{1E49AA41-412D-4C3B-B5C8-2565AF975FB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5" name="Rectangle 9">
              <a:extLst>
                <a:ext uri="{FF2B5EF4-FFF2-40B4-BE49-F238E27FC236}">
                  <a16:creationId xmlns:a16="http://schemas.microsoft.com/office/drawing/2014/main" id="{65817EDA-1F26-4763-91A9-02B4C406A6AA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6" name="Rectangle 10">
              <a:extLst>
                <a:ext uri="{FF2B5EF4-FFF2-40B4-BE49-F238E27FC236}">
                  <a16:creationId xmlns:a16="http://schemas.microsoft.com/office/drawing/2014/main" id="{FAF7AB73-9D55-47EA-A798-D42528D7F45C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7" name="Rectangle 11">
              <a:extLst>
                <a:ext uri="{FF2B5EF4-FFF2-40B4-BE49-F238E27FC236}">
                  <a16:creationId xmlns:a16="http://schemas.microsoft.com/office/drawing/2014/main" id="{E2FB8E4A-F65D-4549-B48B-A5182F47158D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8" name="Freeform 12">
              <a:extLst>
                <a:ext uri="{FF2B5EF4-FFF2-40B4-BE49-F238E27FC236}">
                  <a16:creationId xmlns:a16="http://schemas.microsoft.com/office/drawing/2014/main" id="{06DACE6D-A485-4055-AB62-F2300D23CF5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09" name="Freeform 13">
              <a:extLst>
                <a:ext uri="{FF2B5EF4-FFF2-40B4-BE49-F238E27FC236}">
                  <a16:creationId xmlns:a16="http://schemas.microsoft.com/office/drawing/2014/main" id="{F31040D4-D526-428E-AA2F-E7454161273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0" name="Freeform 14">
              <a:extLst>
                <a:ext uri="{FF2B5EF4-FFF2-40B4-BE49-F238E27FC236}">
                  <a16:creationId xmlns:a16="http://schemas.microsoft.com/office/drawing/2014/main" id="{0202C5F5-84D2-47FD-949F-284D0409A0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1" name="Freeform 15">
              <a:extLst>
                <a:ext uri="{FF2B5EF4-FFF2-40B4-BE49-F238E27FC236}">
                  <a16:creationId xmlns:a16="http://schemas.microsoft.com/office/drawing/2014/main" id="{08EB1B84-2F32-40A9-A6E4-BCAC88606A8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2" name="Freeform 16">
              <a:extLst>
                <a:ext uri="{FF2B5EF4-FFF2-40B4-BE49-F238E27FC236}">
                  <a16:creationId xmlns:a16="http://schemas.microsoft.com/office/drawing/2014/main" id="{41F6964E-91FA-4BA8-8A2B-BC4F4024B13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3" name="Freeform 17">
              <a:extLst>
                <a:ext uri="{FF2B5EF4-FFF2-40B4-BE49-F238E27FC236}">
                  <a16:creationId xmlns:a16="http://schemas.microsoft.com/office/drawing/2014/main" id="{F001ED01-C03D-4F56-BF40-20230724043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4" name="Freeform 18">
              <a:extLst>
                <a:ext uri="{FF2B5EF4-FFF2-40B4-BE49-F238E27FC236}">
                  <a16:creationId xmlns:a16="http://schemas.microsoft.com/office/drawing/2014/main" id="{6A6D6B03-2D67-4E58-8520-2A478660217A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5" name="Freeform 19">
              <a:extLst>
                <a:ext uri="{FF2B5EF4-FFF2-40B4-BE49-F238E27FC236}">
                  <a16:creationId xmlns:a16="http://schemas.microsoft.com/office/drawing/2014/main" id="{1AC3F668-36F7-48D2-A382-5CD4E72C2F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6" name="Freeform 20">
              <a:extLst>
                <a:ext uri="{FF2B5EF4-FFF2-40B4-BE49-F238E27FC236}">
                  <a16:creationId xmlns:a16="http://schemas.microsoft.com/office/drawing/2014/main" id="{6096A525-CE35-4C3F-BA24-E743A52E42CF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7" name="Freeform 21">
              <a:extLst>
                <a:ext uri="{FF2B5EF4-FFF2-40B4-BE49-F238E27FC236}">
                  <a16:creationId xmlns:a16="http://schemas.microsoft.com/office/drawing/2014/main" id="{4923CF8F-8E33-4F36-9342-5B9608B6C2F9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8" name="Freeform 22">
              <a:extLst>
                <a:ext uri="{FF2B5EF4-FFF2-40B4-BE49-F238E27FC236}">
                  <a16:creationId xmlns:a16="http://schemas.microsoft.com/office/drawing/2014/main" id="{2646C570-FFFC-431F-A963-3E39B085CA5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19" name="Freeform 23">
              <a:extLst>
                <a:ext uri="{FF2B5EF4-FFF2-40B4-BE49-F238E27FC236}">
                  <a16:creationId xmlns:a16="http://schemas.microsoft.com/office/drawing/2014/main" id="{73598B48-6493-43FC-AF95-A80AA215BE6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0" name="Freeform 24">
              <a:extLst>
                <a:ext uri="{FF2B5EF4-FFF2-40B4-BE49-F238E27FC236}">
                  <a16:creationId xmlns:a16="http://schemas.microsoft.com/office/drawing/2014/main" id="{2E970106-22A6-49B6-AA5A-8275C08FF57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1" name="Freeform 25">
              <a:extLst>
                <a:ext uri="{FF2B5EF4-FFF2-40B4-BE49-F238E27FC236}">
                  <a16:creationId xmlns:a16="http://schemas.microsoft.com/office/drawing/2014/main" id="{58405AA4-C9DA-46A9-A03F-51A178D4A512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2" name="Freeform 26">
              <a:extLst>
                <a:ext uri="{FF2B5EF4-FFF2-40B4-BE49-F238E27FC236}">
                  <a16:creationId xmlns:a16="http://schemas.microsoft.com/office/drawing/2014/main" id="{2E8D9000-A33E-4468-855F-0D39F7B2DF6D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3" name="Oval 27">
              <a:extLst>
                <a:ext uri="{FF2B5EF4-FFF2-40B4-BE49-F238E27FC236}">
                  <a16:creationId xmlns:a16="http://schemas.microsoft.com/office/drawing/2014/main" id="{BE7C93D2-D2D0-4794-BE24-D27161802767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4" name="Oval 28">
              <a:extLst>
                <a:ext uri="{FF2B5EF4-FFF2-40B4-BE49-F238E27FC236}">
                  <a16:creationId xmlns:a16="http://schemas.microsoft.com/office/drawing/2014/main" id="{25853D74-0810-45F7-AB1A-542A123AFFCF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5" name="Oval 29">
              <a:extLst>
                <a:ext uri="{FF2B5EF4-FFF2-40B4-BE49-F238E27FC236}">
                  <a16:creationId xmlns:a16="http://schemas.microsoft.com/office/drawing/2014/main" id="{43504234-6BB2-45B2-8DD5-109E1E4438E2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6" name="Freeform 30">
              <a:extLst>
                <a:ext uri="{FF2B5EF4-FFF2-40B4-BE49-F238E27FC236}">
                  <a16:creationId xmlns:a16="http://schemas.microsoft.com/office/drawing/2014/main" id="{7807A341-C6FD-45B5-8F22-71844E11764E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7" name="Freeform 31">
              <a:extLst>
                <a:ext uri="{FF2B5EF4-FFF2-40B4-BE49-F238E27FC236}">
                  <a16:creationId xmlns:a16="http://schemas.microsoft.com/office/drawing/2014/main" id="{B199C484-D70A-4E9A-B679-7A1CC4B17FD7}"/>
                </a:ext>
              </a:extLst>
            </p:cNvPr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8" name="Rectangle 32">
              <a:extLst>
                <a:ext uri="{FF2B5EF4-FFF2-40B4-BE49-F238E27FC236}">
                  <a16:creationId xmlns:a16="http://schemas.microsoft.com/office/drawing/2014/main" id="{F7C331EA-B495-42C3-AB48-EB9B4FAF686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29" name="Rectangle 33">
              <a:extLst>
                <a:ext uri="{FF2B5EF4-FFF2-40B4-BE49-F238E27FC236}">
                  <a16:creationId xmlns:a16="http://schemas.microsoft.com/office/drawing/2014/main" id="{061330CD-1892-45FE-9A61-1D26F743B6BE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30" name="AutoShape 34">
              <a:extLst>
                <a:ext uri="{FF2B5EF4-FFF2-40B4-BE49-F238E27FC236}">
                  <a16:creationId xmlns:a16="http://schemas.microsoft.com/office/drawing/2014/main" id="{FDF1DBC1-C0F0-4668-8586-7B1A502209E8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31" name="Freeform 35">
              <a:extLst>
                <a:ext uri="{FF2B5EF4-FFF2-40B4-BE49-F238E27FC236}">
                  <a16:creationId xmlns:a16="http://schemas.microsoft.com/office/drawing/2014/main" id="{61D03C44-361D-4205-85CD-DD9F3537669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  <p:sp>
          <p:nvSpPr>
            <p:cNvPr id="106532" name="Freeform 36">
              <a:extLst>
                <a:ext uri="{FF2B5EF4-FFF2-40B4-BE49-F238E27FC236}">
                  <a16:creationId xmlns:a16="http://schemas.microsoft.com/office/drawing/2014/main" id="{D846400F-14BA-4E83-995A-DA22B9D443F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hr-HR">
                <a:latin typeface="Arial" charset="0"/>
              </a:endParaRPr>
            </a:p>
          </p:txBody>
        </p:sp>
      </p:grpSp>
      <p:sp>
        <p:nvSpPr>
          <p:cNvPr id="106533" name="Rectangle 37">
            <a:extLst>
              <a:ext uri="{FF2B5EF4-FFF2-40B4-BE49-F238E27FC236}">
                <a16:creationId xmlns:a16="http://schemas.microsoft.com/office/drawing/2014/main" id="{69905761-5251-4A70-BB9A-D6AC9A553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6534" name="Rectangle 38">
            <a:extLst>
              <a:ext uri="{FF2B5EF4-FFF2-40B4-BE49-F238E27FC236}">
                <a16:creationId xmlns:a16="http://schemas.microsoft.com/office/drawing/2014/main" id="{85475E68-3CA1-429F-B07B-D13FCB7285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6535" name="Rectangle 39">
            <a:extLst>
              <a:ext uri="{FF2B5EF4-FFF2-40B4-BE49-F238E27FC236}">
                <a16:creationId xmlns:a16="http://schemas.microsoft.com/office/drawing/2014/main" id="{E51C67E2-934D-4F89-B737-F0140974F1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fld id="{9569453B-ED9E-4A4C-8EB7-60EDDEF0EFDE}" type="datetimeFigureOut">
              <a:rPr lang="sr-Latn-CS"/>
              <a:pPr>
                <a:defRPr/>
              </a:pPr>
              <a:t>23.2.2024.</a:t>
            </a:fld>
            <a:endParaRPr lang="hr-HR"/>
          </a:p>
        </p:txBody>
      </p:sp>
      <p:sp>
        <p:nvSpPr>
          <p:cNvPr id="106536" name="Rectangle 40">
            <a:extLst>
              <a:ext uri="{FF2B5EF4-FFF2-40B4-BE49-F238E27FC236}">
                <a16:creationId xmlns:a16="http://schemas.microsoft.com/office/drawing/2014/main" id="{F6A8CE8B-CE42-4E6E-A1E5-CFC0E8282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6537" name="Rectangle 41">
            <a:extLst>
              <a:ext uri="{FF2B5EF4-FFF2-40B4-BE49-F238E27FC236}">
                <a16:creationId xmlns:a16="http://schemas.microsoft.com/office/drawing/2014/main" id="{26A23DC2-6E29-4AFF-9E19-D57BF1C33E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F1E47A1-E554-49A5-9EA7-D7E59EC3557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201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56" r:id="rId7"/>
    <p:sldLayoutId id="2147485157" r:id="rId8"/>
    <p:sldLayoutId id="2147485158" r:id="rId9"/>
    <p:sldLayoutId id="2147485159" r:id="rId10"/>
    <p:sldLayoutId id="2147485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naslova 1">
            <a:extLst>
              <a:ext uri="{FF2B5EF4-FFF2-40B4-BE49-F238E27FC236}">
                <a16:creationId xmlns:a16="http://schemas.microsoft.com/office/drawing/2014/main" id="{C21E9E16-38CF-4F12-9C0B-CD6FC4A010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5123" name="Rezervirano mjesto teksta 2">
            <a:extLst>
              <a:ext uri="{FF2B5EF4-FFF2-40B4-BE49-F238E27FC236}">
                <a16:creationId xmlns:a16="http://schemas.microsoft.com/office/drawing/2014/main" id="{E41A91A7-0AD9-4500-BED9-C9E7FE94DD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3A3815-E1AB-4F59-908E-68915E546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4E31891-F2B3-40B7-B435-47A271268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C10BFD-7A29-4398-BD6A-8FE32D30C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58129B-643C-41A2-9038-2D113227E1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B4A3B-8C83-4AE0-BFA0-03C6F0C7B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98C5EA3-6376-45F0-AF32-3D35407A9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 stilove teksta</a:t>
            </a:r>
            <a:endParaRPr lang="en-US" alt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8E396-2E77-4338-9358-A3320C4B2E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FCAF-FF44-434C-AD4D-6122E7A25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A02A-E44D-49C3-8397-C730FBA6F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D0D0D"/>
                </a:solidFill>
                <a:latin typeface="Tw Cen MT Condensed" panose="020B0606020104020203" pitchFamily="34" charset="-18"/>
              </a:defRPr>
            </a:lvl1pPr>
          </a:lstStyle>
          <a:p>
            <a:pPr>
              <a:defRPr/>
            </a:pPr>
            <a:fld id="{08B44229-3D23-4FF1-AC01-1A6BE629AAB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E1BA64-891F-4046-B138-9029CFC4B3F8}"/>
              </a:ext>
            </a:extLst>
          </p:cNvPr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182" r:id="rId2"/>
    <p:sldLayoutId id="2147485204" r:id="rId3"/>
    <p:sldLayoutId id="2147485183" r:id="rId4"/>
    <p:sldLayoutId id="2147485184" r:id="rId5"/>
    <p:sldLayoutId id="2147485185" r:id="rId6"/>
    <p:sldLayoutId id="2147485205" r:id="rId7"/>
    <p:sldLayoutId id="2147485186" r:id="rId8"/>
    <p:sldLayoutId id="2147485206" r:id="rId9"/>
    <p:sldLayoutId id="2147485187" r:id="rId10"/>
    <p:sldLayoutId id="2147485207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-18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r.wikipedia.org/wiki/Talent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centarzlata.com/cijena-zlat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dijeljen posljednji zlatni gumb, ali pale su i teške riječi: 'Ovo je  fulana poanta' - Večernji.hr">
            <a:extLst>
              <a:ext uri="{FF2B5EF4-FFF2-40B4-BE49-F238E27FC236}">
                <a16:creationId xmlns:a16="http://schemas.microsoft.com/office/drawing/2014/main" id="{B6307CE5-D78B-FA79-A637-AC5115CF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pertalent – Wikipedija">
            <a:extLst>
              <a:ext uri="{FF2B5EF4-FFF2-40B4-BE49-F238E27FC236}">
                <a16:creationId xmlns:a16="http://schemas.microsoft.com/office/drawing/2014/main" id="{3CBC61B0-03E3-F4D5-FBCD-2EB570342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80" y="353001"/>
            <a:ext cx="6887440" cy="298455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73C795C8-0678-48ED-BC84-FD8D6E38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84" y="163368"/>
            <a:ext cx="254028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A pristupi i onaj koji je primio jedan talenat te reče:</a:t>
            </a:r>
            <a:r>
              <a:rPr lang="hr-HR" altLang="sr-Latn-RS" sz="2800" dirty="0">
                <a:solidFill>
                  <a:srgbClr val="139D2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BA9059EC-9CD7-432D-A957-A08EAB9CF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/>
          <a:stretch/>
        </p:blipFill>
        <p:spPr bwMode="auto">
          <a:xfrm>
            <a:off x="0" y="2286000"/>
            <a:ext cx="9144000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A3212440-A209-3E1B-8DDD-163BBEDE1F35}"/>
              </a:ext>
            </a:extLst>
          </p:cNvPr>
          <p:cNvSpPr/>
          <p:nvPr/>
        </p:nvSpPr>
        <p:spPr>
          <a:xfrm>
            <a:off x="2743201" y="83127"/>
            <a:ext cx="6281016" cy="2096655"/>
          </a:xfrm>
          <a:prstGeom prst="wedgeRoundRectCallout">
            <a:avLst>
              <a:gd name="adj1" fmla="val 15401"/>
              <a:gd name="adj2" fmla="val 617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800" dirty="0">
                <a:solidFill>
                  <a:srgbClr val="139D20"/>
                </a:solidFill>
                <a:latin typeface="Arial" panose="020B0604020202020204" pitchFamily="34" charset="0"/>
              </a:rPr>
              <a:t>Gospodaru! </a:t>
            </a:r>
            <a:r>
              <a:rPr lang="hr-HR" altLang="sr-Latn-RS" sz="2800" dirty="0" err="1">
                <a:solidFill>
                  <a:srgbClr val="139D20"/>
                </a:solidFill>
                <a:latin typeface="Arial" panose="020B0604020202020204" pitchFamily="34" charset="0"/>
              </a:rPr>
              <a:t>Znadoh</a:t>
            </a:r>
            <a:r>
              <a:rPr lang="hr-HR" altLang="sr-Latn-RS" sz="2800" dirty="0">
                <a:solidFill>
                  <a:srgbClr val="139D20"/>
                </a:solidFill>
                <a:latin typeface="Arial" panose="020B0604020202020204" pitchFamily="34" charset="0"/>
              </a:rPr>
              <a:t> te: čovjek si strog, žanješ gdje nisi sijao i kupiš gdje nisi vijao. Pobojah se stoga, odoh i sakrih talenat tvoj u zemlju. Evo ti tvoje!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50517C8D-CCC9-512F-467F-55CCFFBF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/>
          <a:stretch/>
        </p:blipFill>
        <p:spPr bwMode="auto">
          <a:xfrm>
            <a:off x="0" y="2286000"/>
            <a:ext cx="9144000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B389F4C-861A-D256-5B2E-6CCD7F0A3418}"/>
              </a:ext>
            </a:extLst>
          </p:cNvPr>
          <p:cNvSpPr txBox="1"/>
          <p:nvPr/>
        </p:nvSpPr>
        <p:spPr>
          <a:xfrm>
            <a:off x="207390" y="122549"/>
            <a:ext cx="4105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A gospodar mu reče:</a:t>
            </a:r>
            <a:endParaRPr lang="hr-HR" dirty="0"/>
          </a:p>
        </p:txBody>
      </p:sp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04794BCC-6E25-0AED-C38E-19F4C6BD5FC3}"/>
              </a:ext>
            </a:extLst>
          </p:cNvPr>
          <p:cNvSpPr/>
          <p:nvPr/>
        </p:nvSpPr>
        <p:spPr>
          <a:xfrm>
            <a:off x="110837" y="645770"/>
            <a:ext cx="8488218" cy="1718739"/>
          </a:xfrm>
          <a:prstGeom prst="wedgeRoundRectCallout">
            <a:avLst>
              <a:gd name="adj1" fmla="val -10606"/>
              <a:gd name="adj2" fmla="val 12161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altLang="sr-Latn-RS" sz="2800" dirty="0">
                <a:solidFill>
                  <a:srgbClr val="FF0000"/>
                </a:solidFill>
                <a:latin typeface="Arial" panose="020B0604020202020204" pitchFamily="34" charset="0"/>
              </a:rPr>
              <a:t>Slugo zli i lijeni! Znao si da žanjem gdje nisam sijao i kupim gdje nisam vijao! Trebalo je dakle da uložiš moj novac kod novčara i ja bih po povratku izvadio svoje s dobitkom.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50517C8D-CCC9-512F-467F-55CCFFBF8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/>
          <a:stretch/>
        </p:blipFill>
        <p:spPr bwMode="auto">
          <a:xfrm>
            <a:off x="0" y="2286000"/>
            <a:ext cx="9144000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lačić za govor: pravokutnik sa zaobljenim kutovima 4">
            <a:extLst>
              <a:ext uri="{FF2B5EF4-FFF2-40B4-BE49-F238E27FC236}">
                <a16:creationId xmlns:a16="http://schemas.microsoft.com/office/drawing/2014/main" id="{04794BCC-6E25-0AED-C38E-19F4C6BD5FC3}"/>
              </a:ext>
            </a:extLst>
          </p:cNvPr>
          <p:cNvSpPr/>
          <p:nvPr/>
        </p:nvSpPr>
        <p:spPr>
          <a:xfrm>
            <a:off x="105789" y="131785"/>
            <a:ext cx="8881193" cy="2297379"/>
          </a:xfrm>
          <a:prstGeom prst="wedgeRoundRectCallout">
            <a:avLst>
              <a:gd name="adj1" fmla="val -13033"/>
              <a:gd name="adj2" fmla="val 998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800" dirty="0">
                <a:solidFill>
                  <a:srgbClr val="FF0000"/>
                </a:solidFill>
                <a:latin typeface="Arial" panose="020B0604020202020204" pitchFamily="34" charset="0"/>
              </a:rPr>
              <a:t>Uzmite stoga od njega talenat i podajte onomu koji ih ima deset. Doista, onomu koji ima još će se dati, neka ima u izobilju, a od onoga koji nema oduzet će se i ono što ima. A beskorisnoga slugu izbacite van u tamu! Ondje će biti plač i škrgut zubi.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97318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:a16="http://schemas.microsoft.com/office/drawing/2014/main" id="{3834449C-C16A-4488-BD8A-6A61B293C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4325" y="1818409"/>
            <a:ext cx="8515350" cy="561975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I, kakve veze ima ova priča s vjerom, s nama, s Bogom…?</a:t>
            </a:r>
          </a:p>
          <a:p>
            <a:pPr eaLnBrk="1" hangingPunct="1">
              <a:defRPr/>
            </a:pPr>
            <a:r>
              <a:rPr lang="hr-HR" dirty="0"/>
              <a:t>Da li je i nama Bog nešto dao? (Npr.?)</a:t>
            </a:r>
          </a:p>
          <a:p>
            <a:pPr eaLnBrk="1" hangingPunct="1">
              <a:defRPr/>
            </a:pPr>
            <a:r>
              <a:rPr lang="hr-HR" dirty="0"/>
              <a:t>Trebamo li paziti na povjerena nam dobra (blagodati)? Kako moramo postupati s time što smo od Boga dobili?</a:t>
            </a:r>
          </a:p>
          <a:p>
            <a:pPr eaLnBrk="1" hangingPunct="1">
              <a:defRPr/>
            </a:pPr>
            <a:r>
              <a:rPr lang="hr-HR" dirty="0"/>
              <a:t>Da li trebamo Bogu biti zahvalni za to?</a:t>
            </a:r>
          </a:p>
          <a:p>
            <a:pPr eaLnBrk="1" hangingPunct="1">
              <a:defRPr/>
            </a:pPr>
            <a:r>
              <a:rPr lang="hr-HR" dirty="0"/>
              <a:t>Kako ćemo pokazati Bogu zahvalnost za to?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A358E09-7126-4E76-842C-3E46A7805F32}"/>
              </a:ext>
            </a:extLst>
          </p:cNvPr>
          <p:cNvSpPr txBox="1"/>
          <p:nvPr/>
        </p:nvSpPr>
        <p:spPr>
          <a:xfrm>
            <a:off x="434108" y="591127"/>
            <a:ext cx="58189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/>
              <a:t>Razmisli o ovome: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095113C-4F67-4CDA-BC1D-6158FF25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" y="117693"/>
            <a:ext cx="86334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hr-HR" sz="4400" b="1" dirty="0">
                <a:solidFill>
                  <a:srgbClr val="FF0066"/>
                </a:solidFill>
                <a:latin typeface="Arial" charset="0"/>
              </a:rPr>
              <a:t>Talenti</a:t>
            </a:r>
            <a:r>
              <a:rPr lang="hr-HR" sz="44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(</a:t>
            </a:r>
            <a:r>
              <a:rPr lang="hr-HR" sz="4400" b="1" dirty="0">
                <a:solidFill>
                  <a:srgbClr val="0070C0"/>
                </a:solidFill>
                <a:latin typeface="Arial" charset="0"/>
              </a:rPr>
              <a:t>ranost</a:t>
            </a:r>
            <a:r>
              <a:rPr lang="hr-HR" sz="44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)</a:t>
            </a:r>
          </a:p>
          <a:p>
            <a:pPr eaLnBrk="1" hangingPunct="1">
              <a:defRPr/>
            </a:pPr>
            <a:endParaRPr lang="hr-HR" sz="2400" b="1" dirty="0">
              <a:latin typeface="Arial" charset="0"/>
            </a:endParaRP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Nama je Bog dao veliko blago: </a:t>
            </a:r>
          </a:p>
          <a:p>
            <a:pPr eaLnBrk="1" hangingPunct="1">
              <a:defRPr/>
            </a:pPr>
            <a:r>
              <a:rPr lang="hr-HR" sz="2600" b="1" dirty="0">
                <a:solidFill>
                  <a:srgbClr val="00B050"/>
                </a:solidFill>
                <a:latin typeface="Arial" charset="0"/>
              </a:rPr>
              <a:t>sve što jesmo i imamo, npr. život, zdravlje, sposobnosti (nadarenosti, talente), obitelj, stan, hranu, školovanje, razne životne (zabavne) mogućnosti…</a:t>
            </a: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A mi bismo </a:t>
            </a:r>
            <a:r>
              <a:rPr lang="hr-HR" sz="2600" b="1" u="sng" dirty="0">
                <a:latin typeface="Arial" charset="0"/>
              </a:rPr>
              <a:t>morali brižljivo raspolagati tim</a:t>
            </a:r>
            <a:r>
              <a:rPr lang="hr-HR" sz="2600" b="1" dirty="0">
                <a:latin typeface="Arial" charset="0"/>
              </a:rPr>
              <a:t> od Boga </a:t>
            </a:r>
            <a:r>
              <a:rPr lang="hr-HR" sz="2600" b="1" u="sng" dirty="0">
                <a:latin typeface="Arial" charset="0"/>
              </a:rPr>
              <a:t>povjerenim blagom</a:t>
            </a:r>
            <a:r>
              <a:rPr lang="hr-HR" sz="2600" b="1" dirty="0">
                <a:latin typeface="Arial" charset="0"/>
              </a:rPr>
              <a:t>:</a:t>
            </a:r>
          </a:p>
          <a:p>
            <a:pPr marL="266700" indent="-266700" eaLnBrk="1" hangingPunct="1">
              <a:defRPr/>
            </a:pP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1. zato jer sve što imamo i jesmo </a:t>
            </a:r>
            <a:r>
              <a:rPr lang="hr-HR" sz="2600" b="1" u="sng" dirty="0">
                <a:solidFill>
                  <a:srgbClr val="C00000"/>
                </a:solidFill>
                <a:latin typeface="Arial" charset="0"/>
              </a:rPr>
              <a:t>je Božje i Bog će nas pitati </a:t>
            </a: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kako smo raspolagali njegovim darovima,</a:t>
            </a:r>
          </a:p>
          <a:p>
            <a:pPr marL="268288" indent="-268288" eaLnBrk="1" hangingPunct="1">
              <a:defRPr/>
            </a:pP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2. zato jer tako svojom dobrotom </a:t>
            </a:r>
            <a:r>
              <a:rPr lang="hr-HR" sz="2600" b="1" u="sng" dirty="0">
                <a:solidFill>
                  <a:srgbClr val="C00000"/>
                </a:solidFill>
                <a:latin typeface="Arial" charset="0"/>
              </a:rPr>
              <a:t>pokazujemo Bogu zahvalnost</a:t>
            </a: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 za sve te blagodati.</a:t>
            </a:r>
          </a:p>
          <a:p>
            <a:pPr eaLnBrk="1" hangingPunct="1">
              <a:defRPr/>
            </a:pPr>
            <a:endParaRPr lang="hr-HR" sz="2600" b="1" dirty="0">
              <a:latin typeface="Arial" charset="0"/>
            </a:endParaRP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I ako ćemo u životu nastojati biti vrijedni i dobri, možemo očekivati obećanu vječnu nagradu od Boga!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F095113C-4F67-4CDA-BC1D-6158FF256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" y="117693"/>
            <a:ext cx="86334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hr-HR" sz="4400" b="1" dirty="0">
                <a:solidFill>
                  <a:srgbClr val="FF0066"/>
                </a:solidFill>
                <a:latin typeface="Arial" charset="0"/>
              </a:rPr>
              <a:t>Talenti</a:t>
            </a:r>
            <a:r>
              <a:rPr lang="hr-HR" sz="44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(</a:t>
            </a:r>
            <a:r>
              <a:rPr lang="hr-HR" sz="4400" b="1" dirty="0">
                <a:solidFill>
                  <a:srgbClr val="0070C0"/>
                </a:solidFill>
                <a:latin typeface="Arial" charset="0"/>
              </a:rPr>
              <a:t>ranost</a:t>
            </a:r>
            <a:r>
              <a:rPr lang="hr-HR" sz="4400" b="1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)</a:t>
            </a:r>
          </a:p>
          <a:p>
            <a:pPr eaLnBrk="1" hangingPunct="1">
              <a:defRPr/>
            </a:pPr>
            <a:endParaRPr lang="hr-HR" sz="2400" b="1" dirty="0">
              <a:latin typeface="Arial" charset="0"/>
            </a:endParaRP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Nama je Bog dao veliko blago: </a:t>
            </a:r>
          </a:p>
          <a:p>
            <a:pPr eaLnBrk="1" hangingPunct="1">
              <a:defRPr/>
            </a:pPr>
            <a:r>
              <a:rPr lang="hr-HR" sz="2600" b="1" dirty="0">
                <a:solidFill>
                  <a:srgbClr val="00B050"/>
                </a:solidFill>
                <a:latin typeface="Arial" charset="0"/>
              </a:rPr>
              <a:t>sve što jesmo i imamo, npr. _____________________________________________________________________________________________________________________________________…</a:t>
            </a: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A mi bismo </a:t>
            </a:r>
            <a:r>
              <a:rPr lang="hr-HR" sz="2600" b="1" u="sng" dirty="0">
                <a:latin typeface="Arial" charset="0"/>
              </a:rPr>
              <a:t>morali brižljivo raspolagati tim</a:t>
            </a:r>
            <a:r>
              <a:rPr lang="hr-HR" sz="2600" b="1" dirty="0">
                <a:latin typeface="Arial" charset="0"/>
              </a:rPr>
              <a:t> od Boga </a:t>
            </a:r>
            <a:r>
              <a:rPr lang="hr-HR" sz="2600" b="1" u="sng" dirty="0">
                <a:latin typeface="Arial" charset="0"/>
              </a:rPr>
              <a:t>povjerenim blagom</a:t>
            </a:r>
            <a:r>
              <a:rPr lang="hr-HR" sz="2600" b="1" dirty="0">
                <a:latin typeface="Arial" charset="0"/>
              </a:rPr>
              <a:t>:</a:t>
            </a:r>
          </a:p>
          <a:p>
            <a:pPr marL="266700" indent="-266700" eaLnBrk="1" hangingPunct="1">
              <a:defRPr/>
            </a:pP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1. zato jer ___________________ </a:t>
            </a:r>
            <a:r>
              <a:rPr lang="hr-HR" sz="2600" b="1" u="sng" dirty="0">
                <a:solidFill>
                  <a:srgbClr val="C00000"/>
                </a:solidFill>
                <a:latin typeface="Arial" charset="0"/>
              </a:rPr>
              <a:t>je Božje i Bog će nas pitati </a:t>
            </a: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kako ___________________________,</a:t>
            </a:r>
          </a:p>
          <a:p>
            <a:pPr marL="268288" indent="-268288" eaLnBrk="1" hangingPunct="1">
              <a:defRPr/>
            </a:pP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2. zato jer ___________________ </a:t>
            </a:r>
            <a:r>
              <a:rPr lang="hr-HR" sz="2600" b="1" u="sng" dirty="0">
                <a:solidFill>
                  <a:srgbClr val="C00000"/>
                </a:solidFill>
                <a:latin typeface="Arial" charset="0"/>
              </a:rPr>
              <a:t>pokazujemo Bogu zahvalnost</a:t>
            </a:r>
            <a:r>
              <a:rPr lang="hr-HR" sz="2600" b="1" dirty="0">
                <a:solidFill>
                  <a:srgbClr val="C00000"/>
                </a:solidFill>
                <a:latin typeface="Arial" charset="0"/>
              </a:rPr>
              <a:t> za ____________________.</a:t>
            </a:r>
          </a:p>
          <a:p>
            <a:pPr eaLnBrk="1" hangingPunct="1">
              <a:defRPr/>
            </a:pPr>
            <a:endParaRPr lang="hr-HR" sz="2600" b="1" dirty="0">
              <a:latin typeface="Arial" charset="0"/>
            </a:endParaRPr>
          </a:p>
          <a:p>
            <a:pPr eaLnBrk="1" hangingPunct="1">
              <a:defRPr/>
            </a:pPr>
            <a:r>
              <a:rPr lang="hr-HR" sz="2600" b="1" dirty="0">
                <a:latin typeface="Arial" charset="0"/>
              </a:rPr>
              <a:t>I ako ćemo u životu nastojati biti vrijedni i dobri, možemo očekivati _____________________ od Boga!</a:t>
            </a:r>
            <a:endParaRPr lang="hr-HR" sz="26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95B697-D762-499E-B044-5E6446FBF8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1" y="228346"/>
            <a:ext cx="1560579" cy="1560579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97FD4A1-B424-4811-9F57-DBF3D185DF4F}"/>
              </a:ext>
            </a:extLst>
          </p:cNvPr>
          <p:cNvSpPr/>
          <p:nvPr/>
        </p:nvSpPr>
        <p:spPr>
          <a:xfrm>
            <a:off x="7127712" y="256056"/>
            <a:ext cx="1560578" cy="1434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8530286"/>
              </a:avLst>
            </a:prstTxWarp>
            <a:spAutoFit/>
          </a:bodyPr>
          <a:lstStyle/>
          <a:p>
            <a:r>
              <a:rPr lang="hr-HR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Dopuni i prepiši u bilježnicu!</a:t>
            </a:r>
          </a:p>
        </p:txBody>
      </p:sp>
    </p:spTree>
    <p:extLst>
      <p:ext uri="{BB962C8B-B14F-4D97-AF65-F5344CB8AC3E}">
        <p14:creationId xmlns:p14="http://schemas.microsoft.com/office/powerpoint/2010/main" val="30565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E2A435C-911B-425C-83C8-D63C77CA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69863"/>
            <a:ext cx="37338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U kojoj (korizmenoj) pjesmi pjevamo o tome kako smo „zanemarili” Božje darove? I kako glase stihovi koji o tome pjevaju?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U pjesmi 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„</a:t>
            </a:r>
            <a:r>
              <a:rPr lang="hr-HR" altLang="sr-Latn-R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(O)</a:t>
            </a:r>
            <a:r>
              <a:rPr lang="hr-HR" altLang="sr-Latn-R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PROSTI, </a:t>
            </a:r>
            <a:br>
              <a:rPr lang="hr-HR" altLang="sr-Latn-RS" sz="28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hr-HR" altLang="sr-Latn-R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MOJ BOŽE</a:t>
            </a: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U stihovima: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Bez broja </a:t>
            </a:r>
            <a:r>
              <a:rPr lang="hr-HR" altLang="sr-Latn-RS" sz="2800" i="1" u="sng" dirty="0">
                <a:solidFill>
                  <a:srgbClr val="FF0000"/>
                </a:solidFill>
                <a:latin typeface="Arial" panose="020B0604020202020204" pitchFamily="34" charset="0"/>
              </a:rPr>
              <a:t>dare</a:t>
            </a:r>
            <a: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b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meni si dao,</a:t>
            </a:r>
            <a:b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a ja sam, jao, </a:t>
            </a:r>
            <a:b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hr-HR" altLang="sr-Latn-RS" sz="28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neharni</a:t>
            </a:r>
            <a:r>
              <a:rPr lang="hr-HR" altLang="sr-Latn-RS" sz="2800" i="1" dirty="0">
                <a:solidFill>
                  <a:srgbClr val="FF0000"/>
                </a:solidFill>
                <a:latin typeface="Arial" panose="020B0604020202020204" pitchFamily="34" charset="0"/>
              </a:rPr>
              <a:t> stvor.</a:t>
            </a:r>
            <a:endParaRPr lang="hr-HR" altLang="sr-Latn-R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7AD33EF-613B-4991-9E1A-7961984A4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723167"/>
            <a:ext cx="5041900" cy="6002337"/>
          </a:xfrm>
          <a:prstGeom prst="rect">
            <a:avLst/>
          </a:prstGeom>
          <a:solidFill>
            <a:srgbClr val="FFF3FC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</a:t>
            </a: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, kajem se, prosti,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gle, u žalosti srce mi mre.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Bože, moje slaboće,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pakosne zloće prosti mi blag.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Bez broja dare meni si dao,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a ja sam, jao, </a:t>
            </a:r>
            <a:r>
              <a:rPr lang="hr-HR" altLang="sr-Latn-R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neharni</a:t>
            </a:r>
            <a:r>
              <a:rPr lang="hr-HR" altLang="sr-Latn-RS" sz="2400" dirty="0">
                <a:solidFill>
                  <a:srgbClr val="FF0000"/>
                </a:solidFill>
                <a:latin typeface="Arial" panose="020B0604020202020204" pitchFamily="34" charset="0"/>
              </a:rPr>
              <a:t> stvor.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Bože,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Milost mi tvoja prečesto sinu,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ali je rinuh od sebe ja.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Bože,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Nema mi mira, </a:t>
            </a:r>
            <a:r>
              <a:rPr lang="hr-HR" altLang="sr-Latn-R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premnoge</a:t>
            </a: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 dane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peku me rane, ubog sam, nag.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Bože, 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Mrzim na grijehe, oprati želim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  <a:latin typeface="Arial" panose="020B0604020202020204" pitchFamily="34" charset="0"/>
              </a:rPr>
              <a:t>suzama vrelim svaki im trag.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b="1" dirty="0">
                <a:solidFill>
                  <a:schemeClr val="tx1"/>
                </a:solidFill>
                <a:latin typeface="Arial" panose="020B0604020202020204" pitchFamily="34" charset="0"/>
              </a:rPr>
              <a:t>Prosti, moj Bože, 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>
            <a:extLst>
              <a:ext uri="{FF2B5EF4-FFF2-40B4-BE49-F238E27FC236}">
                <a16:creationId xmlns:a16="http://schemas.microsoft.com/office/drawing/2014/main" id="{692F94E4-C5ED-40D0-BD64-4AF69E5B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822007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F47973C-89F2-427D-8457-AE4CE5E48604}"/>
              </a:ext>
            </a:extLst>
          </p:cNvPr>
          <p:cNvSpPr txBox="1"/>
          <p:nvPr/>
        </p:nvSpPr>
        <p:spPr>
          <a:xfrm>
            <a:off x="171450" y="171450"/>
            <a:ext cx="7651750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sz="24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Koji su talenti (nadarenosti, sposobnosti, vještine) potrebni ili poželjni ili dobri u čovjekovom životu?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1CE739F-8C19-97D8-6A11-E2A3F7AF4971}"/>
              </a:ext>
            </a:extLst>
          </p:cNvPr>
          <p:cNvSpPr txBox="1"/>
          <p:nvPr/>
        </p:nvSpPr>
        <p:spPr>
          <a:xfrm>
            <a:off x="8220075" y="-1"/>
            <a:ext cx="923925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100" i="1" dirty="0">
                <a:solidFill>
                  <a:schemeClr val="bg1">
                    <a:lumMod val="50000"/>
                  </a:schemeClr>
                </a:solidFill>
              </a:rPr>
              <a:t>Igra „osmosmjerka”: učenici dolaze na „ploču” upisati riječi koje imaju veze s ovom temom ali tako upisuju riječi da svako slovo upisuju u zasebni kvadratić, ali upisana riječ mora „iskoristiti” barem već jedno upisano slovo prethodno upisane riječi. Koliko slova otprije upisana „iskoriste” – toliko bodova dobije grupa igrača.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brokeri">
            <a:extLst>
              <a:ext uri="{FF2B5EF4-FFF2-40B4-BE49-F238E27FC236}">
                <a16:creationId xmlns:a16="http://schemas.microsoft.com/office/drawing/2014/main" id="{A7BBC8DD-E26C-4221-BDE9-5935293A3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0E6A5E4A-A4A2-4A4F-86C0-131BA2D50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2800"/>
              <a:t>Neki bogataš imao puno novaca i htio je te novce umnožiti, pa je pozvao 3 brokera (financijera, ekonomska stručnjaka) da mu ulažu novce </a:t>
            </a:r>
            <a:br>
              <a:rPr lang="hr-HR" altLang="sr-Latn-RS" sz="2800"/>
            </a:br>
            <a:r>
              <a:rPr lang="hr-HR" altLang="sr-Latn-RS" sz="2800"/>
              <a:t>u dobre poslove, firme, dionice....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500">
        <p:wipe dir="d"/>
      </p:transition>
    </mc:Choice>
    <mc:Fallback xmlns=""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rokeri">
            <a:extLst>
              <a:ext uri="{FF2B5EF4-FFF2-40B4-BE49-F238E27FC236}">
                <a16:creationId xmlns:a16="http://schemas.microsoft.com/office/drawing/2014/main" id="{203B56D8-06C2-4BD8-B0E6-F98F6E4D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4">
            <a:extLst>
              <a:ext uri="{FF2B5EF4-FFF2-40B4-BE49-F238E27FC236}">
                <a16:creationId xmlns:a16="http://schemas.microsoft.com/office/drawing/2014/main" id="{A970EA92-9356-4F5D-891C-4979EEA1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11932"/>
            <a:ext cx="8683480" cy="94615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txBody>
          <a:bodyPr wrap="square">
            <a:spAutoFit/>
          </a:bodyPr>
          <a:lstStyle>
            <a:lvl1pPr marL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/>
              <a:t>... Zapravo... ta priča piše u </a:t>
            </a:r>
            <a:r>
              <a:rPr lang="hr-HR" altLang="sr-Latn-RS" sz="2800" b="1" dirty="0"/>
              <a:t>Bibliji </a:t>
            </a:r>
            <a:r>
              <a:rPr lang="hr-HR" altLang="sr-Latn-RS" sz="2800" dirty="0"/>
              <a:t>a ispričao ju je još </a:t>
            </a:r>
            <a:r>
              <a:rPr lang="hr-HR" altLang="sr-Latn-RS" sz="2800" b="1" dirty="0"/>
              <a:t>Isus</a:t>
            </a:r>
            <a:r>
              <a:rPr lang="hr-HR" altLang="sr-Latn-RS" sz="2800" dirty="0"/>
              <a:t> nekad davno. Pročitat ćemo taj tekst.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0708A67-1E85-48EB-B585-EB6D61B508A4}"/>
              </a:ext>
            </a:extLst>
          </p:cNvPr>
          <p:cNvSpPr txBox="1">
            <a:spLocks noChangeArrowheads="1"/>
          </p:cNvSpPr>
          <p:nvPr/>
        </p:nvSpPr>
        <p:spPr>
          <a:xfrm>
            <a:off x="211138" y="1259105"/>
            <a:ext cx="4171950" cy="5386963"/>
          </a:xfrm>
          <a:prstGeom prst="rect">
            <a:avLst/>
          </a:prstGeom>
          <a:solidFill>
            <a:srgbClr val="FFFFFF">
              <a:alpha val="89020"/>
            </a:srgb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hr-HR" sz="2800" i="1" dirty="0"/>
              <a:t>Možemo pročitati „po ulogama”. Tko želi čitati ono što govori…: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sz="2800" dirty="0"/>
              <a:t>pripovjedač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sz="2800" dirty="0">
                <a:solidFill>
                  <a:srgbClr val="FF0000"/>
                </a:solidFill>
              </a:rPr>
              <a:t>gospodar (slugu), šef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sz="2800" dirty="0">
                <a:solidFill>
                  <a:srgbClr val="7030A0"/>
                </a:solidFill>
              </a:rPr>
              <a:t>prvi sluga (primio 5 talenata)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sz="2800" dirty="0">
                <a:solidFill>
                  <a:srgbClr val="227BFE"/>
                </a:solidFill>
              </a:rPr>
              <a:t>drugi sluga (primio 2 talenta)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hr-HR" sz="2800" dirty="0">
                <a:solidFill>
                  <a:schemeClr val="accent1">
                    <a:lumMod val="50000"/>
                  </a:schemeClr>
                </a:solidFill>
              </a:rPr>
              <a:t>treći sluga (primio 1 talent)?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5583D81A-D9D8-45EA-B1F0-1F6CD027E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6" y="266325"/>
            <a:ext cx="86952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200" dirty="0">
                <a:solidFill>
                  <a:schemeClr val="tx1"/>
                </a:solidFill>
                <a:latin typeface="Arial" panose="020B0604020202020204" pitchFamily="34" charset="0"/>
              </a:rPr>
              <a:t>Doista, kao kad ono čovjek, polazeći na put, dozva sluge i dade im svoj imetak. Jednomu dade pet talenata, drugomu dva, a trećemu jedan - svakomu po njegovoj sposobnosti. I otputova. </a:t>
            </a:r>
          </a:p>
        </p:txBody>
      </p:sp>
      <p:pic>
        <p:nvPicPr>
          <p:cNvPr id="4" name="Picture 6" descr="Isusova prica o Talentima">
            <a:extLst>
              <a:ext uri="{FF2B5EF4-FFF2-40B4-BE49-F238E27FC236}">
                <a16:creationId xmlns:a16="http://schemas.microsoft.com/office/drawing/2014/main" id="{C5085000-A47D-4AAB-8AA9-35FA4484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6" y="2900218"/>
            <a:ext cx="3266081" cy="37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Matthew 25 - Parable of the talents - Scene 01 - Talent distribution | Bible  Cartoons">
            <a:extLst>
              <a:ext uri="{FF2B5EF4-FFF2-40B4-BE49-F238E27FC236}">
                <a16:creationId xmlns:a16="http://schemas.microsoft.com/office/drawing/2014/main" id="{0CC396BA-7957-469D-BEAF-07F4908C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168" y="2900218"/>
            <a:ext cx="5228050" cy="37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niOkvir 7">
            <a:extLst>
              <a:ext uri="{FF2B5EF4-FFF2-40B4-BE49-F238E27FC236}">
                <a16:creationId xmlns:a16="http://schemas.microsoft.com/office/drawing/2014/main" id="{EC11C031-4BD6-4A8E-BF6B-EA9D9F0B169C}"/>
              </a:ext>
            </a:extLst>
          </p:cNvPr>
          <p:cNvSpPr txBox="1"/>
          <p:nvPr/>
        </p:nvSpPr>
        <p:spPr>
          <a:xfrm>
            <a:off x="17440" y="4292141"/>
            <a:ext cx="91091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Onaj koji je primio pet talenata odmah ode, upotrijebi ih i stekne drugih pet. Isto tako i onaj sa dva stekne druga dva. Onaj naprotiv koji je primio jedan ode, otkopa zemlju i sakri novac gospodarov.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CAEF13C-9289-463F-A30C-8C431815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2419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0051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2E61322-5036-495B-A918-24D3BC134EE5}"/>
              </a:ext>
            </a:extLst>
          </p:cNvPr>
          <p:cNvSpPr txBox="1"/>
          <p:nvPr/>
        </p:nvSpPr>
        <p:spPr>
          <a:xfrm>
            <a:off x="197846" y="1390699"/>
            <a:ext cx="6960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/>
              <a:t>„</a:t>
            </a:r>
            <a:r>
              <a:rPr lang="hr-HR" sz="2400" dirty="0">
                <a:hlinkClick r:id="rId2"/>
              </a:rPr>
              <a:t>Hebrejski talent</a:t>
            </a:r>
            <a:r>
              <a:rPr lang="hr-HR" sz="2400" dirty="0"/>
              <a:t>” je mjera za masu od 34,3 kg. Ovdje se govori o „talentima zlata”. </a:t>
            </a:r>
            <a:br>
              <a:rPr lang="hr-HR" sz="2400" dirty="0"/>
            </a:br>
            <a:r>
              <a:rPr lang="hr-HR" sz="2400" dirty="0"/>
              <a:t>Pogledajte koliko bi to zlato danas vrijedilo eura: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1FED1A-570B-957C-077F-0B9E5661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96" y="2814550"/>
            <a:ext cx="8890067" cy="1729741"/>
          </a:xfrm>
          <a:prstGeom prst="rect">
            <a:avLst/>
          </a:prstGeom>
        </p:spPr>
      </p:pic>
      <p:sp>
        <p:nvSpPr>
          <p:cNvPr id="6" name="TekstniOkvir 5">
            <a:hlinkClick r:id="rId4"/>
            <a:extLst>
              <a:ext uri="{FF2B5EF4-FFF2-40B4-BE49-F238E27FC236}">
                <a16:creationId xmlns:a16="http://schemas.microsoft.com/office/drawing/2014/main" id="{4DEF1A30-4072-DA3F-8EA7-05373AC91EC8}"/>
              </a:ext>
            </a:extLst>
          </p:cNvPr>
          <p:cNvSpPr txBox="1"/>
          <p:nvPr/>
        </p:nvSpPr>
        <p:spPr>
          <a:xfrm>
            <a:off x="6639118" y="6400800"/>
            <a:ext cx="2373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Trenutna cijena zlata…</a:t>
            </a:r>
          </a:p>
        </p:txBody>
      </p:sp>
    </p:spTree>
    <p:extLst>
      <p:ext uri="{BB962C8B-B14F-4D97-AF65-F5344CB8AC3E}">
        <p14:creationId xmlns:p14="http://schemas.microsoft.com/office/powerpoint/2010/main" val="2918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72744E77-901C-423D-A6BC-08391718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46" y="100359"/>
            <a:ext cx="4043508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kumimoji="0" lang="hr-HR" altLang="sr-Latn-R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Nakon dugo vremena dođe gospodar tih slugu i zatraži od njih račun. </a:t>
            </a:r>
            <a:endParaRPr lang="hr-HR" sz="32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26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655CBEC6-D5D8-491F-84C5-D569D6E94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0"/>
          <a:stretch/>
        </p:blipFill>
        <p:spPr bwMode="auto">
          <a:xfrm>
            <a:off x="0" y="2286000"/>
            <a:ext cx="4343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655CBEC6-D5D8-491F-84C5-D569D6E94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6"/>
          <a:stretch/>
        </p:blipFill>
        <p:spPr bwMode="auto">
          <a:xfrm>
            <a:off x="0" y="2286000"/>
            <a:ext cx="49244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4">
            <a:extLst>
              <a:ext uri="{FF2B5EF4-FFF2-40B4-BE49-F238E27FC236}">
                <a16:creationId xmlns:a16="http://schemas.microsoft.com/office/drawing/2014/main" id="{72744E77-901C-423D-A6BC-08391718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51" y="94594"/>
            <a:ext cx="467648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hr-HR" dirty="0">
                <a:latin typeface="Arial" charset="0"/>
              </a:rPr>
              <a:t>Pristupi mu onaj što je primio pet talenata i donese drugih pet govoreći: </a:t>
            </a:r>
            <a:br>
              <a:rPr lang="hr-HR" dirty="0">
                <a:latin typeface="Arial" charset="0"/>
              </a:rPr>
            </a:br>
            <a:endParaRPr lang="hr-HR" dirty="0">
              <a:latin typeface="Arial" charset="0"/>
            </a:endParaRPr>
          </a:p>
          <a:p>
            <a:pPr eaLnBrk="1" hangingPunct="1">
              <a:defRPr/>
            </a:pPr>
            <a:r>
              <a:rPr lang="hr-HR" dirty="0">
                <a:latin typeface="Arial" charset="0"/>
              </a:rPr>
              <a:t>Reče mu gospodar:</a:t>
            </a:r>
            <a:endParaRPr lang="hr-HR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4ECC7998-8003-2993-4A68-DE082BDFCCFD}"/>
              </a:ext>
            </a:extLst>
          </p:cNvPr>
          <p:cNvSpPr/>
          <p:nvPr/>
        </p:nvSpPr>
        <p:spPr>
          <a:xfrm>
            <a:off x="4915188" y="151179"/>
            <a:ext cx="3573029" cy="2133600"/>
          </a:xfrm>
          <a:prstGeom prst="wedgeRoundRectCallout">
            <a:avLst>
              <a:gd name="adj1" fmla="val -69138"/>
              <a:gd name="adj2" fmla="val 5860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7030A0"/>
                </a:solidFill>
                <a:latin typeface="Arial" charset="0"/>
              </a:rPr>
              <a:t>Gospodaru! Pet si mi talenata predao. Evo, drugih sam pet talenata stekao!</a:t>
            </a:r>
            <a:endParaRPr lang="hr-HR" dirty="0"/>
          </a:p>
        </p:txBody>
      </p:sp>
      <p:sp>
        <p:nvSpPr>
          <p:cNvPr id="3" name="Oblačić za govor: pravokutnik sa zaobljenim kutovima 2">
            <a:extLst>
              <a:ext uri="{FF2B5EF4-FFF2-40B4-BE49-F238E27FC236}">
                <a16:creationId xmlns:a16="http://schemas.microsoft.com/office/drawing/2014/main" id="{B86C5021-A68A-F349-22E8-AC490CEAADFE}"/>
              </a:ext>
            </a:extLst>
          </p:cNvPr>
          <p:cNvSpPr/>
          <p:nvPr/>
        </p:nvSpPr>
        <p:spPr>
          <a:xfrm>
            <a:off x="5394035" y="2613891"/>
            <a:ext cx="3306619" cy="3957782"/>
          </a:xfrm>
          <a:prstGeom prst="wedgeRoundRectCallout">
            <a:avLst>
              <a:gd name="adj1" fmla="val -80353"/>
              <a:gd name="adj2" fmla="val -131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rgbClr val="FF0000"/>
                </a:solidFill>
                <a:latin typeface="Arial" charset="0"/>
              </a:rPr>
              <a:t>Valjaš, slugo dobri i vjerni! U malome si bio vjeran, nad mnogim ću te postaviti! Uđi u radost gospodara svoga!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37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ILAH MASA BAGI KITA UNTUK SETIA DALAM HAL-HAL KECIL | SANG SABDA">
            <a:extLst>
              <a:ext uri="{FF2B5EF4-FFF2-40B4-BE49-F238E27FC236}">
                <a16:creationId xmlns:a16="http://schemas.microsoft.com/office/drawing/2014/main" id="{28745EDB-8797-407E-86A4-07506FB53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439"/>
          <a:stretch/>
        </p:blipFill>
        <p:spPr bwMode="auto">
          <a:xfrm>
            <a:off x="0" y="2286000"/>
            <a:ext cx="5629275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4">
            <a:extLst>
              <a:ext uri="{FF2B5EF4-FFF2-40B4-BE49-F238E27FC236}">
                <a16:creationId xmlns:a16="http://schemas.microsoft.com/office/drawing/2014/main" id="{AA47748A-A7E2-44DE-9DE8-567CDC078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730" y="301555"/>
            <a:ext cx="33337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Pristupi i onaj sa dva talenta te reče:</a:t>
            </a:r>
            <a:b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hr-HR" altLang="sr-Latn-RS" sz="28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800" dirty="0">
                <a:solidFill>
                  <a:schemeClr val="tx1"/>
                </a:solidFill>
                <a:latin typeface="Arial" panose="020B0604020202020204" pitchFamily="34" charset="0"/>
              </a:rPr>
              <a:t>Reče mu gospodar: </a:t>
            </a:r>
            <a:endParaRPr lang="hr-HR" altLang="sr-Latn-RS" sz="2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Oblačić za govor: pravokutnik sa zaobljenim kutovima 1">
            <a:extLst>
              <a:ext uri="{FF2B5EF4-FFF2-40B4-BE49-F238E27FC236}">
                <a16:creationId xmlns:a16="http://schemas.microsoft.com/office/drawing/2014/main" id="{5B403F60-C6BA-7E9F-C38C-11AFBA408606}"/>
              </a:ext>
            </a:extLst>
          </p:cNvPr>
          <p:cNvSpPr/>
          <p:nvPr/>
        </p:nvSpPr>
        <p:spPr>
          <a:xfrm>
            <a:off x="4452505" y="212436"/>
            <a:ext cx="3814040" cy="1736437"/>
          </a:xfrm>
          <a:prstGeom prst="wedgeRoundRectCallout">
            <a:avLst>
              <a:gd name="adj1" fmla="val -30278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800" dirty="0">
                <a:solidFill>
                  <a:srgbClr val="227BFE"/>
                </a:solidFill>
                <a:latin typeface="Arial" panose="020B0604020202020204" pitchFamily="34" charset="0"/>
              </a:rPr>
              <a:t>Gospodaru! Dva si mi talenta predao. Evo, druga sam dva talenta stekao!</a:t>
            </a:r>
            <a:endParaRPr lang="hr-HR" dirty="0"/>
          </a:p>
        </p:txBody>
      </p:sp>
      <p:sp>
        <p:nvSpPr>
          <p:cNvPr id="4" name="Oblačić za govor: pravokutnik sa zaobljenim kutovima 3">
            <a:extLst>
              <a:ext uri="{FF2B5EF4-FFF2-40B4-BE49-F238E27FC236}">
                <a16:creationId xmlns:a16="http://schemas.microsoft.com/office/drawing/2014/main" id="{36318BAF-6B12-172D-CD79-624E5F0EB06D}"/>
              </a:ext>
            </a:extLst>
          </p:cNvPr>
          <p:cNvSpPr/>
          <p:nvPr/>
        </p:nvSpPr>
        <p:spPr>
          <a:xfrm>
            <a:off x="5745018" y="2687783"/>
            <a:ext cx="3288146" cy="3717636"/>
          </a:xfrm>
          <a:prstGeom prst="wedgeRoundRectCallout">
            <a:avLst>
              <a:gd name="adj1" fmla="val -85440"/>
              <a:gd name="adj2" fmla="val -979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800" dirty="0">
                <a:solidFill>
                  <a:srgbClr val="FF0000"/>
                </a:solidFill>
                <a:latin typeface="Arial" panose="020B0604020202020204" pitchFamily="34" charset="0"/>
              </a:rPr>
              <a:t>Valjaš, slugo dobri i vjerni! U malome si bio vjeran, nad mnogim ću te postaviti! Uđi u radost gospodara svoga.</a:t>
            </a:r>
            <a:endParaRPr lang="hr-H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  <p:bldP spid="2" grpId="0" animBg="1"/>
      <p:bldP spid="4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avnoteža">
  <a:themeElements>
    <a:clrScheme name="Ravnoteža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Ravnotež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vnotež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notež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notež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999</Words>
  <Application>Microsoft Office PowerPoint</Application>
  <PresentationFormat>Prikaz na zaslonu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17</vt:i4>
      </vt:variant>
    </vt:vector>
  </HeadingPairs>
  <TitlesOfParts>
    <vt:vector size="28" baseType="lpstr">
      <vt:lpstr>Arial</vt:lpstr>
      <vt:lpstr>Calibri</vt:lpstr>
      <vt:lpstr>Tahoma</vt:lpstr>
      <vt:lpstr>Tw Cen MT</vt:lpstr>
      <vt:lpstr>Tw Cen MT Condensed</vt:lpstr>
      <vt:lpstr>Wingdings</vt:lpstr>
      <vt:lpstr>Wingdings 3</vt:lpstr>
      <vt:lpstr>Zadani dizajn</vt:lpstr>
      <vt:lpstr>Ravnoteža</vt:lpstr>
      <vt:lpstr>Tema sustava Office</vt:lpstr>
      <vt:lpstr>Integral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Hublin</dc:creator>
  <cp:lastModifiedBy>Krešimir Hublin</cp:lastModifiedBy>
  <cp:revision>47</cp:revision>
  <dcterms:created xsi:type="dcterms:W3CDTF">2008-11-27T05:58:24Z</dcterms:created>
  <dcterms:modified xsi:type="dcterms:W3CDTF">2024-02-23T09:13:18Z</dcterms:modified>
</cp:coreProperties>
</file>