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65" r:id="rId4"/>
    <p:sldId id="266" r:id="rId5"/>
    <p:sldId id="264" r:id="rId6"/>
    <p:sldId id="267" r:id="rId7"/>
    <p:sldId id="268" r:id="rId8"/>
    <p:sldId id="262" r:id="rId9"/>
    <p:sldId id="263" r:id="rId10"/>
    <p:sldId id="256" r:id="rId11"/>
    <p:sldId id="276" r:id="rId12"/>
    <p:sldId id="260" r:id="rId13"/>
    <p:sldId id="274" r:id="rId14"/>
    <p:sldId id="275" r:id="rId15"/>
    <p:sldId id="270" r:id="rId16"/>
    <p:sldId id="261" r:id="rId17"/>
    <p:sldId id="271" r:id="rId18"/>
    <p:sldId id="277" r:id="rId19"/>
    <p:sldId id="272" r:id="rId20"/>
    <p:sldId id="273" r:id="rId21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0903181E-9452-7853-D69A-F4CC10152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FF34341-E839-9711-2158-B01F0255AC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5790CDC-4928-4E6E-8833-2AB00654FBED}" type="datetimeFigureOut">
              <a:rPr lang="hr-HR"/>
              <a:pPr>
                <a:defRPr/>
              </a:pPr>
              <a:t>23.2.2024.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2F7EA707-0B0C-550E-BA13-E94FE06776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CF378D65-05DE-4F38-E77E-CF347341C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77ACD61-D98A-D998-04E9-2EA2D6EF20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F8D52CB-B6F1-8A6F-0306-30C3C9274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75A377-7DD7-47AA-A6AE-80438E9104A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zervirano mjesto slike slajda 1">
            <a:extLst>
              <a:ext uri="{FF2B5EF4-FFF2-40B4-BE49-F238E27FC236}">
                <a16:creationId xmlns:a16="http://schemas.microsoft.com/office/drawing/2014/main" id="{9B5CCB5E-7C9D-4244-CE94-87AE3276D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zervirano mjesto bilježaka 2">
            <a:extLst>
              <a:ext uri="{FF2B5EF4-FFF2-40B4-BE49-F238E27FC236}">
                <a16:creationId xmlns:a16="http://schemas.microsoft.com/office/drawing/2014/main" id="{DC89A740-6F36-F03A-43AB-721361D7D6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/>
          </a:p>
        </p:txBody>
      </p:sp>
      <p:sp>
        <p:nvSpPr>
          <p:cNvPr id="15364" name="Rezervirano mjesto broja slajda 3">
            <a:extLst>
              <a:ext uri="{FF2B5EF4-FFF2-40B4-BE49-F238E27FC236}">
                <a16:creationId xmlns:a16="http://schemas.microsoft.com/office/drawing/2014/main" id="{A1583A5A-8BD3-41E5-4315-B1801FFB1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97970E-A278-4DFE-8861-A41534A68A09}" type="slidenum">
              <a:rPr lang="hr-HR" altLang="sr-Latn-R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D194A7-EBB0-B906-5C22-A0BA073CA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D3AE52-3E95-2314-5914-617F58FF41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7B72F8-FCF2-D532-1D87-D79A3474A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2DAB-401A-416D-BEE4-483F930AE10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874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1B5068-BF0E-095C-7CC8-9F2EC88E8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5B475B-35AF-55B9-E14B-E3C1D0390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6D68B0-43B7-3555-BCC5-E09F4C2DB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EA02-3C13-4F79-97AA-E815C3E90FD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8529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BC1B50-7662-96C0-6097-C6425E21C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F0BE6-171B-0466-173D-DFC0F9C9F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A0F684-43CE-E088-00F7-3C7C7B4C9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2400-F599-4FCD-A70C-2820C492148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9906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890213-E627-EB1B-2D0C-A38AE3D929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C2EEB4-EB34-112F-6D04-BCB46F4A9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5BB3D0-7316-A326-01B3-1FBDC26F5E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22D35-4D76-48E0-A2CF-0880E3231EB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9892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6DCBE4-00AE-13A7-38F8-95C6E97EAD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30C8B1-03BB-32B8-28C5-8005BC6A0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FA36CF-BF42-C2E9-21E8-CE0C4FB17A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08A5D-949F-4842-8390-BC0C559018F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58214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E1204B-D853-97EA-255E-B537C5928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5C97C2-C4D7-1D61-C704-E05356EC8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300EC8-787A-8C2E-C7A5-8ACA9C179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3FC04-5190-44D4-8019-A70D21E459D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00260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5FFB54-DDB0-3DAB-642D-696129DBC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EBEA2-3415-AF87-3DF3-947BC0E82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9936D3-A0A9-74F7-EC9E-C4E53CB46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B89C-7E62-416C-A4B7-FC2C2619354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1202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CB8388-33A5-8EAD-2819-B3EB9B164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8229D9-E18B-909B-CA35-0F3FD508F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C2EB65-1C42-3F05-8633-B81AB0C3E6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282B4-5A53-437A-9544-A6D36C380AB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4380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108D87-78F8-99CC-179D-D999DAD695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6188AD-FD19-F17F-087A-F1E32F5277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00454A-36C0-6925-E7AB-474F0D6C6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E5400-0E27-4663-B8BA-D755170578D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9856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09EC5B-B21A-031C-E7E4-FE64959CDC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4961EB-6697-CDDE-28EE-1A6A21D0E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A8F78D-1BB7-E817-AB94-F94E27EC8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CF205-8220-4732-9628-09872D5AA3F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89103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6D3D52-2209-4A3C-515D-622325790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13CD96-D882-C46A-C656-2ABEC772B2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EF9F0-211D-DBE4-A436-708C7B23FD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F1F42-0208-41B5-ADB3-25831680ADE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249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C117B9-4A3C-60A0-43D7-262230969B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38CAD4-76E6-71C8-C0B7-B8358A448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C53DA7-816E-51B5-0BC9-A5F6C9C0D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40E8C-2EC5-4420-8F17-79BDA525409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46139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1B8C6-DFDF-664A-387F-4ADED4496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FB682-FC42-779A-B0A3-1E0E95510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C3408D-CB65-021B-23D7-EAEAF20C7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48296-9E2C-49C3-9732-D7BD56B5DBF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48907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877A82-D9AA-BE46-B7B5-4761AFD7F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D52182-21F5-E92C-8D5A-93C147837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F963A2-51C5-B33F-E6F6-5FFC95F6A5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CDC13-7652-4C17-80E0-6BDE6A9D13D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7392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765DB7-29DB-86C3-33B5-ED535FCBF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3CBA91-5A01-5E30-658D-E9DBC485C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22C7A7-4ADE-2A1F-8DD2-FAEEE57C5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917E3-2A36-4C9D-98FE-575307F5933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41664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EE5A41-B3EC-AD36-7BBB-0E9BDF9341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3FDC9C-29F9-7F22-BD69-F3B5814989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8BC3CE-1E3B-1E8C-1A9D-264F805CBB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9872A-B4B1-4D55-AEE1-F26C3059526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7555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BFB8D-5972-0AD6-CD86-C62231B78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ED2BD-80B9-9C21-E17D-EEEF4C139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38C27A-A998-F0EA-B365-B037BC1D65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D94C7-DB14-4164-AD8F-195311572A2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83247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4EA5F3-0F21-1BC7-C753-6DA65194A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0C1D54-31C9-7CF8-4462-CA6B0B2D6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F91955-D5EC-C4F5-F67E-783870A343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11F3F-9E8E-453C-A493-BC597C7999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21571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99628-8B61-41C1-748A-DBC1022DF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AECC9-8AEC-A4F6-A78A-D052E4B22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898EC-A732-28C1-CA3D-1D0FF2DF77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A887D-562C-47CE-A6CB-A2C79499916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24677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532EC8-18D2-D3DE-1ECA-BC0D8C2441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BF983F-C5A7-4E90-AFCC-F9674E0D9B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ED3A07-BD2E-B617-6618-6AF95C38E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12DF8-2F09-470E-83FE-E158B406A21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61439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12FCCE-4B2D-DFCA-6B67-CEF90E3DAD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7A1043-CAE4-E236-6731-D983DFF28C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F23FB1-4FC2-1E31-590D-A46577FA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C8E7F-1265-4AA9-B5AF-F1C600C557E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68323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E238B1-F1CC-7155-82B6-180B043612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899C56-82C8-E609-822D-F032386A81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5BC906-6A31-758C-CFBC-8EAA90A9D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A935C-75DC-45ED-B056-2880E531A93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6211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448C7-7E69-E7D5-47E8-3791B18A8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DE14ED-7C2B-EE5F-33EE-0716C6519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7F4F88-8442-D3A8-60C4-466079371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A2739-9681-4243-883F-EBB1827320F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74910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3D9E3F-48FE-ED07-BB55-B5640592C7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67589-C160-0045-A467-7AA42857D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A03F97-3D25-3DB1-3436-52EDE24C1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610E4-0ABC-4D20-8272-006A8467968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98348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70428-4FB5-458F-0501-D98417F5F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A12D4-2AE6-4A38-5F4F-D9A60A272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9F7CE-F507-8A4F-AD22-9C060D60A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DEE25-EBF0-431C-8B4A-72A8431DFFD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4835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55395F-25DB-9932-8379-8BD52CF31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181E62-F9D0-9292-6015-EB6FF7F8B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7A2AF6-43F7-7611-AEC7-EDB7EAE27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0E4EF-F922-4D6B-B483-B230EAFB9BE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68636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BB684F-14BC-9A41-271A-1C389EC12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93003D-E2EF-1CF2-9DD7-AB9A23020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DDC7EC-E067-D96A-08DD-0BA0F04A3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85FA3-B21D-4B36-B923-273AC6E13CF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4173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3EE78-ED7A-C4D0-7B94-B786E5EEF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AE4C3-A8CD-24AF-EC47-3AB50AADB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9C86F-C759-2D2A-E737-3A7089EA0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87D1-6A79-4D92-B682-B2A72CB03DD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15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B973AFF-12F8-6601-8DE9-3E63561A0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4E9F34-9403-21B6-F396-9EAB0DBE1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35799C-278F-9A25-1862-4E95E2272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CF16C-24CD-4B48-BC9E-52CACE9AAA5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957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F0947F-69B3-968E-E43E-09D9418CBD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DA27DF-15B8-F644-9447-5C70CF0F9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690745-4133-F26A-96BC-213732745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66A2F-0D9F-48E2-973F-989ED24E3EE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660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D60FCB-49DE-84A7-9604-EE268E00AD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792AFA-AB38-998F-A199-7AB96CDE5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C64F06-62F3-7F84-EBA0-F19C9649F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FC941-0BEC-4757-8A7B-6D80B257829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720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B28553-E97C-5684-DBF8-59F774F3E5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68FB6-D1F4-A458-161B-891983EA3D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C2628-9B0C-2531-F460-569BC26BE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79D9A-1DE4-4020-9149-826C4E9F498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1026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18954-7345-C53C-C17F-F2120AFCC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F998FD-17F3-D962-4EF5-D7AEA15188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959C9-120E-FDD7-23EC-84BD007D5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873F-41C9-4870-AC03-25ADD131EAF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1511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F6E055-6D45-78CD-1860-FD0637F8C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59719E-73EA-7698-5E79-548ADA04F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5315E4A-44FD-BF33-A74A-9E190179D8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D473C7-20A3-FD0C-ECD0-09D46944E1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F746B9-E14D-406C-F8DA-243F4BE344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4B26F73-6CF6-422D-BB39-E0AB4E43755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374A89A-4496-A3FF-744E-ED0025B3F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8F3C63D-D26C-36D4-7495-D20FB77F8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9332C7A-7CDC-C1F6-F461-DD2331E99D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4FA25B-9E95-079E-7FE3-5B3950FA76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2EEFB4F-A051-51C1-106D-F104A2B172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D320D3-F627-4524-B302-073D8815094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39AEC5C-C72A-6335-2B21-71F720F82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AB0E49E-04B2-B280-93C6-A0FD73FE1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5143271-DC1B-2C9D-A3AE-CCE5C6CD6A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CD6274-53E9-3CFA-DC60-2C456D1864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C58E1F-0F1F-641A-D789-CA753256C9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50BE7CB-201C-4641-A71E-A2330A264FB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Kreso\skola\6%20raz\6_32%20Vatikan\29%20Vatikanska%20himna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Korisnik\SKOLA\6%20raz\6_33%20Vatikan\29%20Vatikanska%20himna.mp3" TargetMode="External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4" Type="http://schemas.openxmlformats.org/officeDocument/2006/relationships/hyperlink" Target="https://earth.google.com/web/search/Vatican+City/@41.90381635,12.4520612,55.22128203a,1664.80772875d,35y,0h,0t,0r/data=CigiJgokCbXjilsiTjZAEbPjilsiTjbAGfJlCBiDH0VAIVGh52cQN0_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google.com/maps/@41.9016141,12.4641763,465a,35y,282.91h,62.53t/data=!3m1!1e3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vatican.va/various/basiliche/index_en.html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ican.va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ticannews.va/hr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@VaticanNews/featured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vjeronauk.hublin.net/o-vatikanu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vjeronauk.hublin.net/3d-papirnata-vatikanska-bazilika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s.wikipedia.org/wiki/Italija" TargetMode="External"/><Relationship Id="rId2" Type="http://schemas.openxmlformats.org/officeDocument/2006/relationships/hyperlink" Target="http://bs.wikipedia.org/wiki/Ri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://bs.wikipedia.org/wiki/Katoli%C4%8Danstvo" TargetMode="External"/><Relationship Id="rId4" Type="http://schemas.openxmlformats.org/officeDocument/2006/relationships/hyperlink" Target="http://bs.wikipedia.org/wiki/Pap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3D18470-8B2B-0704-533A-97317631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8E6BBBF-BA8D-2E9D-F7A8-811E79D26476}"/>
              </a:ext>
            </a:extLst>
          </p:cNvPr>
          <p:cNvSpPr txBox="1"/>
          <p:nvPr/>
        </p:nvSpPr>
        <p:spPr>
          <a:xfrm>
            <a:off x="177800" y="173038"/>
            <a:ext cx="4394200" cy="1323975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4000" dirty="0"/>
              <a:t>Gdje je</a:t>
            </a:r>
          </a:p>
          <a:p>
            <a:pPr algn="ctr">
              <a:defRPr/>
            </a:pPr>
            <a:r>
              <a:rPr lang="hr-HR" sz="4000" dirty="0"/>
              <a:t>Vatikan</a:t>
            </a:r>
            <a:r>
              <a:rPr lang="hr-HR" sz="4000" dirty="0">
                <a:solidFill>
                  <a:schemeClr val="bg1">
                    <a:lumMod val="50000"/>
                  </a:schemeClr>
                </a:solidFill>
              </a:rPr>
              <a:t>(ski grad)</a:t>
            </a:r>
            <a:r>
              <a:rPr lang="hr-HR" sz="4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>
            <a:extLst>
              <a:ext uri="{FF2B5EF4-FFF2-40B4-BE49-F238E27FC236}">
                <a16:creationId xmlns:a16="http://schemas.microsoft.com/office/drawing/2014/main" id="{E664BA8C-6BEC-C833-4FBD-45693436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724025"/>
            <a:ext cx="8896350" cy="44323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4800" dirty="0">
                <a:solidFill>
                  <a:srgbClr val="990099"/>
                </a:solidFill>
              </a:rPr>
              <a:t>Vatikan</a:t>
            </a:r>
          </a:p>
          <a:p>
            <a:pPr marL="449263" indent="-449263" eaLnBrk="1" hangingPunct="1">
              <a:defRPr/>
            </a:pPr>
            <a:r>
              <a:rPr lang="hr-HR" altLang="sr-Latn-RS" sz="3200" dirty="0">
                <a:solidFill>
                  <a:srgbClr val="FF0000"/>
                </a:solidFill>
              </a:rPr>
              <a:t>Od sljedećih ključnih riječi </a:t>
            </a:r>
            <a:br>
              <a:rPr lang="hr-HR" altLang="sr-Latn-RS" sz="3200" dirty="0">
                <a:solidFill>
                  <a:srgbClr val="FF0000"/>
                </a:solidFill>
              </a:rPr>
            </a:br>
            <a:r>
              <a:rPr lang="hr-HR" altLang="sr-Latn-RS" sz="3200" dirty="0">
                <a:solidFill>
                  <a:srgbClr val="FF0000"/>
                </a:solidFill>
              </a:rPr>
              <a:t>u bilježnicu napiši tekst:</a:t>
            </a:r>
            <a:br>
              <a:rPr lang="hr-HR" altLang="sr-Latn-RS" sz="3200" dirty="0">
                <a:solidFill>
                  <a:srgbClr val="000000"/>
                </a:solidFill>
              </a:rPr>
            </a:br>
            <a:r>
              <a:rPr lang="hr-HR" altLang="sr-Latn-RS" sz="3400" dirty="0"/>
              <a:t>Vatikan, Rim (Italija), papa, latinski i talijanski, bazilika sv. Petra i Petrov grob, Švicarska garda, hodočasnici, znamenitosti, Sikstinska kapela (konklave), vatikanski muzeji</a:t>
            </a:r>
          </a:p>
        </p:txBody>
      </p:sp>
      <p:pic>
        <p:nvPicPr>
          <p:cNvPr id="3074" name="Picture 5" descr="vatikanska zastava">
            <a:extLst>
              <a:ext uri="{FF2B5EF4-FFF2-40B4-BE49-F238E27FC236}">
                <a16:creationId xmlns:a16="http://schemas.microsoft.com/office/drawing/2014/main" id="{6FF05FC7-F625-0800-8322-E34AD472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8203" t="21573" b="19797"/>
          <a:stretch>
            <a:fillRect/>
          </a:stretch>
        </p:blipFill>
        <p:spPr bwMode="auto">
          <a:xfrm>
            <a:off x="5791200" y="209550"/>
            <a:ext cx="3208338" cy="20494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29 Vatikanska himna.mp3">
            <a:hlinkClick r:id="" action="ppaction://media"/>
            <a:extLst>
              <a:ext uri="{FF2B5EF4-FFF2-40B4-BE49-F238E27FC236}">
                <a16:creationId xmlns:a16="http://schemas.microsoft.com/office/drawing/2014/main" id="{EF1A3856-6F80-8035-DA84-19F574BF360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2409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lika 2">
            <a:extLst>
              <a:ext uri="{FF2B5EF4-FFF2-40B4-BE49-F238E27FC236}">
                <a16:creationId xmlns:a16="http://schemas.microsoft.com/office/drawing/2014/main" id="{45E4F9CD-A16A-5DB6-B853-9E280BF8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A9CEF08F-3BA7-7FD5-4398-06653D87FC71}"/>
              </a:ext>
            </a:extLst>
          </p:cNvPr>
          <p:cNvCxnSpPr>
            <a:cxnSpLocks/>
          </p:cNvCxnSpPr>
          <p:nvPr/>
        </p:nvCxnSpPr>
        <p:spPr>
          <a:xfrm flipH="1">
            <a:off x="2717800" y="377825"/>
            <a:ext cx="609600" cy="191293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:a16="http://schemas.microsoft.com/office/drawing/2014/main" id="{009D7C79-3AF8-13F0-8525-A3096EF6F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238" y="20638"/>
            <a:ext cx="204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Bazilika sv. Petra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674D221E-5A96-00FC-5005-E1DFFC6E807C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968625" y="5033963"/>
            <a:ext cx="55563" cy="126206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86DA323-D7EE-1CFA-4F92-F3EEB54D9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3" y="6296025"/>
            <a:ext cx="167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Trg sv. Petra</a:t>
            </a: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4CBD28FA-6DED-5775-727B-328D370BE543}"/>
              </a:ext>
            </a:extLst>
          </p:cNvPr>
          <p:cNvCxnSpPr>
            <a:cxnSpLocks/>
          </p:cNvCxnSpPr>
          <p:nvPr/>
        </p:nvCxnSpPr>
        <p:spPr>
          <a:xfrm flipV="1">
            <a:off x="4681538" y="3840163"/>
            <a:ext cx="187325" cy="245586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09B0A12-E425-04C9-D676-FCB9E1596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296025"/>
            <a:ext cx="211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Papina rezidencija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A0E1D758-9A5F-4E6D-02F8-03E2601DD89B}"/>
              </a:ext>
            </a:extLst>
          </p:cNvPr>
          <p:cNvCxnSpPr>
            <a:cxnSpLocks/>
          </p:cNvCxnSpPr>
          <p:nvPr/>
        </p:nvCxnSpPr>
        <p:spPr>
          <a:xfrm flipH="1" flipV="1">
            <a:off x="6357938" y="2855913"/>
            <a:ext cx="161925" cy="343217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D8DC4649-DBB1-3217-D389-4B4172BB9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6308725"/>
            <a:ext cx="2182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Vatikanski muzej(i)</a:t>
            </a:r>
          </a:p>
        </p:txBody>
      </p: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BEB18C8B-56A7-1BA7-E207-2992367EE559}"/>
              </a:ext>
            </a:extLst>
          </p:cNvPr>
          <p:cNvCxnSpPr>
            <a:cxnSpLocks/>
          </p:cNvCxnSpPr>
          <p:nvPr/>
        </p:nvCxnSpPr>
        <p:spPr>
          <a:xfrm>
            <a:off x="1227138" y="377825"/>
            <a:ext cx="723900" cy="123983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02048A21-98E4-BF06-90C2-57FAE6F90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7938"/>
            <a:ext cx="204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Vatikanski vrtovi</a:t>
            </a:r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282DE3CE-FDC0-4E02-D8EA-50453E47AEFB}"/>
              </a:ext>
            </a:extLst>
          </p:cNvPr>
          <p:cNvCxnSpPr>
            <a:cxnSpLocks/>
          </p:cNvCxnSpPr>
          <p:nvPr/>
        </p:nvCxnSpPr>
        <p:spPr>
          <a:xfrm flipH="1">
            <a:off x="3805238" y="377825"/>
            <a:ext cx="1751012" cy="247808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C44F7894-E762-DA33-BD24-E6B359D7A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15875"/>
            <a:ext cx="204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</a:rPr>
              <a:t>Sikstinska kapela</a:t>
            </a:r>
          </a:p>
        </p:txBody>
      </p:sp>
      <p:sp>
        <p:nvSpPr>
          <p:cNvPr id="2" name="TekstniOkvir 4">
            <a:hlinkClick r:id="rId4"/>
            <a:extLst>
              <a:ext uri="{FF2B5EF4-FFF2-40B4-BE49-F238E27FC236}">
                <a16:creationId xmlns:a16="http://schemas.microsoft.com/office/drawing/2014/main" id="{1F3BAAD5-44D6-8415-134C-368884F77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6013450"/>
            <a:ext cx="197961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r-HR" altLang="sr-Latn-RS" dirty="0">
                <a:solidFill>
                  <a:schemeClr val="accent1">
                    <a:lumMod val="90000"/>
                  </a:schemeClr>
                </a:solidFill>
              </a:rPr>
              <a:t>earth.google.com</a:t>
            </a:r>
          </a:p>
        </p:txBody>
      </p:sp>
      <p:pic>
        <p:nvPicPr>
          <p:cNvPr id="3" name="29 Vatikanska himna.mp3">
            <a:hlinkClick r:id="" action="ppaction://media"/>
            <a:extLst>
              <a:ext uri="{FF2B5EF4-FFF2-40B4-BE49-F238E27FC236}">
                <a16:creationId xmlns:a16="http://schemas.microsoft.com/office/drawing/2014/main" id="{66AE7318-F1BE-1B23-2D64-16EE3D6BBFB9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63785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CFBAF499-18FF-8E8B-CA04-9DD18F11C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225" y="73025"/>
            <a:ext cx="2182813" cy="1654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B8434E01-F99D-0C34-2DDA-748436011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25" y="1731963"/>
            <a:ext cx="2182813" cy="3478212"/>
          </a:xfrm>
          <a:prstGeom prst="rect">
            <a:avLst/>
          </a:prstGeom>
          <a:solidFill>
            <a:srgbClr val="FFFFFF">
              <a:alpha val="8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000"/>
              <a:t>Na radnom listiću (na slijepoj karti Vatikana) </a:t>
            </a:r>
            <a:r>
              <a:rPr lang="hr-HR" altLang="sr-Latn-RS" sz="2000" u="sng"/>
              <a:t>strelicama</a:t>
            </a:r>
            <a:r>
              <a:rPr lang="hr-HR" altLang="sr-Latn-RS" sz="2000"/>
              <a:t> ćeš spojiti nazive najvažnijih mjesta u Vatikanskom gradu s njihovim lokacijama na karti.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" grpId="0"/>
      <p:bldP spid="13" grpId="0"/>
      <p:bldP spid="16" grpId="0"/>
      <p:bldP spid="23" grpId="0"/>
      <p:bldP spid="2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kstniOkvir 4">
            <a:hlinkClick r:id="rId2"/>
            <a:extLst>
              <a:ext uri="{FF2B5EF4-FFF2-40B4-BE49-F238E27FC236}">
                <a16:creationId xmlns:a16="http://schemas.microsoft.com/office/drawing/2014/main" id="{39E2B46D-96C7-BC58-D2E4-8A8309A13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2" y="63454"/>
            <a:ext cx="9004957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solidFill>
                  <a:schemeClr val="bg1"/>
                </a:solidFill>
                <a:highlight>
                  <a:srgbClr val="000000"/>
                </a:highlight>
              </a:rPr>
              <a:t> Gdje je:</a:t>
            </a:r>
            <a:r>
              <a:rPr lang="hr-HR" altLang="sr-Latn-RS" sz="2400" b="1" dirty="0">
                <a:solidFill>
                  <a:srgbClr val="00B0F0"/>
                </a:solidFill>
                <a:highlight>
                  <a:srgbClr val="000000"/>
                </a:highlight>
              </a:rPr>
              <a:t> </a:t>
            </a:r>
            <a:r>
              <a:rPr lang="hr-HR" altLang="sr-Latn-RS" sz="2400" b="1" dirty="0">
                <a:solidFill>
                  <a:srgbClr val="00B0F0"/>
                </a:solidFill>
              </a:rPr>
              <a:t>   </a:t>
            </a:r>
            <a:r>
              <a:rPr lang="hr-HR" altLang="sr-Latn-RS" sz="2400" b="1" dirty="0">
                <a:solidFill>
                  <a:srgbClr val="C00000"/>
                </a:solidFill>
              </a:rPr>
              <a:t>Bazilika sv. Petra,</a:t>
            </a:r>
            <a:r>
              <a:rPr lang="hr-HR" altLang="sr-Latn-RS" sz="2400" b="1" dirty="0">
                <a:solidFill>
                  <a:srgbClr val="002060"/>
                </a:solidFill>
              </a:rPr>
              <a:t> Trg sv. Petra, Sikstinska kapela, </a:t>
            </a:r>
            <a:r>
              <a:rPr lang="hr-HR" altLang="sr-Latn-RS" sz="2400" b="1" dirty="0">
                <a:solidFill>
                  <a:srgbClr val="C00000"/>
                </a:solidFill>
              </a:rPr>
              <a:t>Papina rezidencija, Vatikanski muzeji,</a:t>
            </a:r>
            <a:r>
              <a:rPr lang="hr-HR" altLang="sr-Latn-RS" sz="2400" b="1" dirty="0">
                <a:solidFill>
                  <a:srgbClr val="002060"/>
                </a:solidFill>
              </a:rPr>
              <a:t> Vatikanski vrtovi</a:t>
            </a:r>
          </a:p>
        </p:txBody>
      </p:sp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EE892B98-BF18-D57F-A116-BABF4917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88" y="854075"/>
            <a:ext cx="7926387" cy="6003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hlinkClick r:id="rId2"/>
            <a:extLst>
              <a:ext uri="{FF2B5EF4-FFF2-40B4-BE49-F238E27FC236}">
                <a16:creationId xmlns:a16="http://schemas.microsoft.com/office/drawing/2014/main" id="{0E949860-DD75-04BA-105C-DE80642B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-482600"/>
            <a:ext cx="12733338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4C87BE6C-4F58-6B5B-B1E8-C849DADB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Pravokutnik 1">
            <a:extLst>
              <a:ext uri="{FF2B5EF4-FFF2-40B4-BE49-F238E27FC236}">
                <a16:creationId xmlns:a16="http://schemas.microsoft.com/office/drawing/2014/main" id="{69FB4A66-B8E2-0F20-C9B8-648700A40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0" y="5570538"/>
            <a:ext cx="241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hlinkClick r:id="rId3"/>
              </a:rPr>
              <a:t>http://www.vatican.va/</a:t>
            </a:r>
            <a:endParaRPr lang="hr-HR" altLang="sr-Latn-RS" sz="1800"/>
          </a:p>
        </p:txBody>
      </p:sp>
    </p:spTree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lika 2">
            <a:extLst>
              <a:ext uri="{FF2B5EF4-FFF2-40B4-BE49-F238E27FC236}">
                <a16:creationId xmlns:a16="http://schemas.microsoft.com/office/drawing/2014/main" id="{84637DC7-91BE-65BC-8464-AB9E2679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kstniOkvir 1">
            <a:hlinkClick r:id="rId3"/>
            <a:extLst>
              <a:ext uri="{FF2B5EF4-FFF2-40B4-BE49-F238E27FC236}">
                <a16:creationId xmlns:a16="http://schemas.microsoft.com/office/drawing/2014/main" id="{1BED4FC4-9A64-7B28-3049-039D9C95E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-87313"/>
            <a:ext cx="389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chemeClr val="bg1"/>
                </a:solidFill>
                <a:hlinkClick r:id="rId3"/>
              </a:rPr>
              <a:t>https://www.vaticannews.va/hr.html</a:t>
            </a:r>
            <a:endParaRPr lang="hr-HR" altLang="sr-Latn-R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lika 2">
            <a:hlinkClick r:id="rId2"/>
            <a:extLst>
              <a:ext uri="{FF2B5EF4-FFF2-40B4-BE49-F238E27FC236}">
                <a16:creationId xmlns:a16="http://schemas.microsoft.com/office/drawing/2014/main" id="{3D241B9F-F8A0-5BCC-E5B9-A40BE5B7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kstniOkvir 3">
            <a:extLst>
              <a:ext uri="{FF2B5EF4-FFF2-40B4-BE49-F238E27FC236}">
                <a16:creationId xmlns:a16="http://schemas.microsoft.com/office/drawing/2014/main" id="{4DB7DDD9-269E-FE1D-A980-04A1EEAF0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95250"/>
            <a:ext cx="352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/>
              <a:t>Vatikanske vijesti na Youtube-u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likovni rezultat za vatican">
            <a:extLst>
              <a:ext uri="{FF2B5EF4-FFF2-40B4-BE49-F238E27FC236}">
                <a16:creationId xmlns:a16="http://schemas.microsoft.com/office/drawing/2014/main" id="{BD483FB5-F5A5-3795-653A-1F62A675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0"/>
            <a:ext cx="10472738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Pravokutnik 1">
            <a:hlinkClick r:id="rId3"/>
            <a:extLst>
              <a:ext uri="{FF2B5EF4-FFF2-40B4-BE49-F238E27FC236}">
                <a16:creationId xmlns:a16="http://schemas.microsoft.com/office/drawing/2014/main" id="{1AA59A07-C3F5-3951-1197-E1470FEB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6088063"/>
            <a:ext cx="6042025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000"/>
              <a:t>Ako te zanima nešto više o VATIKANU, pogledaj: </a:t>
            </a:r>
            <a:br>
              <a:rPr lang="hr-HR" altLang="sr-Latn-RS" sz="2000"/>
            </a:br>
            <a:r>
              <a:rPr lang="hr-HR" altLang="sr-Latn-RS" sz="2000"/>
              <a:t>http://</a:t>
            </a:r>
            <a:r>
              <a:rPr lang="hr-HR" altLang="sr-Latn-RS" sz="2400" b="1"/>
              <a:t>vjeronauk.hublin.net/o-vatikanu/</a:t>
            </a:r>
            <a:endParaRPr lang="hr-HR" altLang="sr-Latn-RS" sz="20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ravokutnik 1">
            <a:extLst>
              <a:ext uri="{FF2B5EF4-FFF2-40B4-BE49-F238E27FC236}">
                <a16:creationId xmlns:a16="http://schemas.microsoft.com/office/drawing/2014/main" id="{110A8FBC-9A3E-F34E-59DE-93ED001C9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5341938"/>
            <a:ext cx="8667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/>
              <a:t>13.1.1992. Sveta Stolica tj. Vatikan je priznao samostalnost Hrvatske nakon čega su i druge zemlje svijeta počele priznavati samostalnost Republike Hrvatske.</a:t>
            </a:r>
          </a:p>
        </p:txBody>
      </p:sp>
      <p:pic>
        <p:nvPicPr>
          <p:cNvPr id="23555" name="Picture 4" descr="DAN DRŽAVNOSTI: Prije 28 godina postali smo samostalna suverena RH –  Totalinfo.hr">
            <a:extLst>
              <a:ext uri="{FF2B5EF4-FFF2-40B4-BE49-F238E27FC236}">
                <a16:creationId xmlns:a16="http://schemas.microsoft.com/office/drawing/2014/main" id="{A8BFE915-9647-35C5-C300-5CB6C9CB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803F2A6-6C11-DC9A-5C44-D1624048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/>
          <a:stretch>
            <a:fillRect/>
          </a:stretch>
        </p:blipFill>
        <p:spPr bwMode="auto">
          <a:xfrm>
            <a:off x="0" y="-85725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vatikanska zastava">
            <a:extLst>
              <a:ext uri="{FF2B5EF4-FFF2-40B4-BE49-F238E27FC236}">
                <a16:creationId xmlns:a16="http://schemas.microsoft.com/office/drawing/2014/main" id="{18FA94B7-517C-5E74-9396-D04F53ECF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203" t="21573" b="19797"/>
          <a:stretch>
            <a:fillRect/>
          </a:stretch>
        </p:blipFill>
        <p:spPr bwMode="auto">
          <a:xfrm>
            <a:off x="95250" y="847725"/>
            <a:ext cx="2195513" cy="14001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9C4A3-AFFB-053B-4DA3-7E6D7DF8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0"/>
            <a:ext cx="1398587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7DAE163-3B48-E81D-556B-034D4092AD7B}"/>
              </a:ext>
            </a:extLst>
          </p:cNvPr>
          <p:cNvSpPr txBox="1"/>
          <p:nvPr/>
        </p:nvSpPr>
        <p:spPr>
          <a:xfrm>
            <a:off x="95250" y="-4763"/>
            <a:ext cx="4476750" cy="76993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4400" dirty="0"/>
              <a:t>Vatikan</a:t>
            </a:r>
            <a:r>
              <a:rPr lang="hr-HR" sz="4400" dirty="0">
                <a:solidFill>
                  <a:schemeClr val="bg1">
                    <a:lumMod val="50000"/>
                  </a:schemeClr>
                </a:solidFill>
              </a:rPr>
              <a:t>(ski grad)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vatikanska zastava">
            <a:extLst>
              <a:ext uri="{FF2B5EF4-FFF2-40B4-BE49-F238E27FC236}">
                <a16:creationId xmlns:a16="http://schemas.microsoft.com/office/drawing/2014/main" id="{3892C1AF-5491-B219-DD6D-B1C3742E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203" t="21573" b="19797"/>
          <a:stretch>
            <a:fillRect/>
          </a:stretch>
        </p:blipFill>
        <p:spPr bwMode="auto">
          <a:xfrm>
            <a:off x="322263" y="406400"/>
            <a:ext cx="5399087" cy="34464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B0EE2-6C8B-A691-A0C5-A16FE83F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282950"/>
            <a:ext cx="32639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1">
            <a:extLst>
              <a:ext uri="{FF2B5EF4-FFF2-40B4-BE49-F238E27FC236}">
                <a16:creationId xmlns:a16="http://schemas.microsoft.com/office/drawing/2014/main" id="{695B30A0-0ECA-3677-3D26-3891C39C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4727575"/>
            <a:ext cx="4716463" cy="1076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993775" indent="-993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solidFill>
                  <a:srgbClr val="C00000"/>
                </a:solidFill>
              </a:rPr>
              <a:t>DZ+: </a:t>
            </a:r>
            <a:r>
              <a:rPr lang="hr-HR" altLang="sr-Latn-RS" b="1" dirty="0">
                <a:solidFill>
                  <a:schemeClr val="accent6">
                    <a:lumMod val="75000"/>
                  </a:schemeClr>
                </a:solidFill>
              </a:rPr>
              <a:t>na plakatu</a:t>
            </a:r>
            <a:r>
              <a:rPr lang="hr-HR" altLang="sr-Latn-RS" b="1" dirty="0">
                <a:solidFill>
                  <a:srgbClr val="C00000"/>
                </a:solidFill>
              </a:rPr>
              <a:t> </a:t>
            </a:r>
            <a:r>
              <a:rPr lang="hr-HR" altLang="sr-Latn-RS" dirty="0"/>
              <a:t>izraditi </a:t>
            </a:r>
            <a:br>
              <a:rPr lang="hr-HR" altLang="sr-Latn-RS" dirty="0"/>
            </a:br>
            <a:r>
              <a:rPr lang="hr-HR" altLang="sr-Latn-RS" dirty="0"/>
              <a:t>grb ili zastavu Vatikana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36A1875-AA8E-ACEA-4AD7-078C11D2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585788"/>
            <a:ext cx="9199563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04840C0-35F0-4632-0C60-E2DF3E516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8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24FF36-E770-AF83-720A-96BA32EB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5775"/>
            <a:ext cx="9144000" cy="596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B595DD8A-FD66-37A9-84B2-C8845BBBC17B}"/>
              </a:ext>
            </a:extLst>
          </p:cNvPr>
          <p:cNvSpPr/>
          <p:nvPr/>
        </p:nvSpPr>
        <p:spPr>
          <a:xfrm>
            <a:off x="0" y="1262063"/>
            <a:ext cx="1450975" cy="587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F5D4B3E-03FE-CA7D-3AD7-561DE8609C59}"/>
              </a:ext>
            </a:extLst>
          </p:cNvPr>
          <p:cNvSpPr/>
          <p:nvPr/>
        </p:nvSpPr>
        <p:spPr>
          <a:xfrm>
            <a:off x="1450975" y="1262063"/>
            <a:ext cx="1452563" cy="587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76CB67DA-5DAD-CD9B-3C10-CA0E95795A3B}"/>
              </a:ext>
            </a:extLst>
          </p:cNvPr>
          <p:cNvSpPr/>
          <p:nvPr/>
        </p:nvSpPr>
        <p:spPr>
          <a:xfrm>
            <a:off x="2903538" y="1262063"/>
            <a:ext cx="2263775" cy="587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6615ADA2-01D1-9D09-EDA4-1E2784320DC6}"/>
              </a:ext>
            </a:extLst>
          </p:cNvPr>
          <p:cNvSpPr/>
          <p:nvPr/>
        </p:nvSpPr>
        <p:spPr>
          <a:xfrm>
            <a:off x="5167313" y="1262063"/>
            <a:ext cx="3976687" cy="587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244F3D8-690A-0F4F-36BC-95BF36A9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2822575"/>
            <a:ext cx="59626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kstniOkvir 1">
            <a:extLst>
              <a:ext uri="{FF2B5EF4-FFF2-40B4-BE49-F238E27FC236}">
                <a16:creationId xmlns:a16="http://schemas.microsoft.com/office/drawing/2014/main" id="{A99BA38B-0F65-B740-607F-8BA99D18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53988"/>
            <a:ext cx="885507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>
                <a:solidFill>
                  <a:srgbClr val="C00000"/>
                </a:solidFill>
              </a:rPr>
              <a:t>DZ+: </a:t>
            </a:r>
            <a:r>
              <a:rPr lang="hr-HR" altLang="sr-Latn-RS" sz="2800"/>
              <a:t>izraditi papirnatu maketu vatikanske bazilike sv. Petra. Materijali za maketu su na internetu: </a:t>
            </a:r>
            <a:r>
              <a:rPr lang="hr-HR" altLang="sr-Latn-RS" sz="2800">
                <a:hlinkClick r:id="rId3"/>
              </a:rPr>
              <a:t>http://vjeronauk.hublin.net/3d-papirnata-vatikanska-bazilika/</a:t>
            </a:r>
            <a:endParaRPr lang="hr-HR" altLang="sr-Latn-RS" sz="280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1972132-59CE-13CD-1419-4A550544B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5017" y="1847094"/>
            <a:ext cx="3459179" cy="2431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9">
            <a:extLst>
              <a:ext uri="{FF2B5EF4-FFF2-40B4-BE49-F238E27FC236}">
                <a16:creationId xmlns:a16="http://schemas.microsoft.com/office/drawing/2014/main" id="{3ABB2C3B-0034-646C-A812-FB6DDA6DA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152400"/>
            <a:ext cx="88265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/>
              <a:t>Država Vatikanskog Grada</a:t>
            </a:r>
            <a:r>
              <a:rPr lang="hr-HR" altLang="sr-Latn-RS" sz="2800"/>
              <a:t> (tj. Vatikan) je najmanja nezavisna država na svijetu (i površinom i stanovništvom); enklava okružena gradom </a:t>
            </a:r>
            <a:r>
              <a:rPr lang="hr-HR" altLang="sr-Latn-RS" sz="2800">
                <a:hlinkClick r:id="rId2" tooltip="Rim"/>
              </a:rPr>
              <a:t>Rimom</a:t>
            </a:r>
            <a:r>
              <a:rPr lang="hr-HR" altLang="sr-Latn-RS" sz="2800"/>
              <a:t> u </a:t>
            </a:r>
            <a:r>
              <a:rPr lang="hr-HR" altLang="sr-Latn-RS" sz="2800">
                <a:hlinkClick r:id="rId3" tooltip="Italija"/>
              </a:rPr>
              <a:t>Italiji</a:t>
            </a:r>
            <a:r>
              <a:rPr lang="hr-HR" altLang="sr-Latn-RS" sz="2800"/>
              <a:t>. Vatikan je sjedište </a:t>
            </a:r>
            <a:r>
              <a:rPr lang="hr-HR" altLang="sr-Latn-RS" sz="2800">
                <a:hlinkClick r:id="rId4" tooltip="Papa"/>
              </a:rPr>
              <a:t>pape</a:t>
            </a:r>
            <a:r>
              <a:rPr lang="hr-HR" altLang="sr-Latn-RS" sz="2800"/>
              <a:t>, i teritorij je Svete Stolice, središnje vlasti </a:t>
            </a:r>
            <a:r>
              <a:rPr lang="hr-HR" altLang="sr-Latn-RS" sz="2800" b="1">
                <a:hlinkClick r:id="rId5" tooltip="Katoličanstvo"/>
              </a:rPr>
              <a:t>Rimokatoličke crkve</a:t>
            </a:r>
            <a:r>
              <a:rPr lang="hr-HR" altLang="sr-Latn-RS" sz="28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/>
              <a:t>Država Vatikanskog grada ima tek oko tisuću stanovnika. </a:t>
            </a:r>
            <a:br>
              <a:rPr lang="hr-HR" altLang="sr-Latn-RS" sz="2800"/>
            </a:br>
            <a:r>
              <a:rPr lang="hr-HR" altLang="sr-Latn-RS" sz="2800"/>
              <a:t>Njeno stanovništvo </a:t>
            </a:r>
            <a:br>
              <a:rPr lang="hr-HR" altLang="sr-Latn-RS" sz="2800"/>
            </a:br>
            <a:r>
              <a:rPr lang="hr-HR" altLang="sr-Latn-RS" sz="2800"/>
              <a:t>sačinjeno je samo od </a:t>
            </a:r>
            <a:br>
              <a:rPr lang="hr-HR" altLang="sr-Latn-RS" sz="2800"/>
            </a:br>
            <a:r>
              <a:rPr lang="hr-HR" altLang="sr-Latn-RS" sz="2800"/>
              <a:t>rimokatoličkog </a:t>
            </a:r>
            <a:br>
              <a:rPr lang="hr-HR" altLang="sr-Latn-RS" sz="2800"/>
            </a:br>
            <a:r>
              <a:rPr lang="hr-HR" altLang="sr-Latn-RS" sz="2800"/>
              <a:t>svećenstva i čuvara </a:t>
            </a:r>
            <a:br>
              <a:rPr lang="hr-HR" altLang="sr-Latn-RS" sz="2800"/>
            </a:br>
            <a:r>
              <a:rPr lang="hr-HR" altLang="sr-Latn-RS" sz="2800"/>
              <a:t>Vatikanskih zidina </a:t>
            </a:r>
            <a:br>
              <a:rPr lang="hr-HR" altLang="sr-Latn-RS" sz="2800"/>
            </a:br>
            <a:r>
              <a:rPr lang="hr-HR" altLang="sr-Latn-RS" sz="2800"/>
              <a:t>(„Švicarska garda”).</a:t>
            </a:r>
          </a:p>
        </p:txBody>
      </p:sp>
      <p:pic>
        <p:nvPicPr>
          <p:cNvPr id="12291" name="Slika 2" descr="Slika na kojoj se prikazuje na otvorenom, osoba, sport, narančasto&#10;&#10;Opis je automatski generiran">
            <a:extLst>
              <a:ext uri="{FF2B5EF4-FFF2-40B4-BE49-F238E27FC236}">
                <a16:creationId xmlns:a16="http://schemas.microsoft.com/office/drawing/2014/main" id="{8BF97025-0018-F470-9E83-2A5756AD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r="12801" b="5312"/>
          <a:stretch>
            <a:fillRect/>
          </a:stretch>
        </p:blipFill>
        <p:spPr bwMode="auto">
          <a:xfrm>
            <a:off x="3919538" y="2847975"/>
            <a:ext cx="5106987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ka 2" descr="Slika na kojoj se prikazuje ležanje&#10;&#10;Opis je automatski generiran">
            <a:extLst>
              <a:ext uri="{FF2B5EF4-FFF2-40B4-BE49-F238E27FC236}">
                <a16:creationId xmlns:a16="http://schemas.microsoft.com/office/drawing/2014/main" id="{89C36ABA-99B6-220F-9DA6-5FBAD1D2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Slika 4" descr="Slika na kojoj se prikazuje skulptura, zgrada, osoba&#10;&#10;Opis je automatski generiran">
            <a:extLst>
              <a:ext uri="{FF2B5EF4-FFF2-40B4-BE49-F238E27FC236}">
                <a16:creationId xmlns:a16="http://schemas.microsoft.com/office/drawing/2014/main" id="{A58FC368-A458-BDF5-D2C9-C64FBB03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887663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9">
            <a:extLst>
              <a:ext uri="{FF2B5EF4-FFF2-40B4-BE49-F238E27FC236}">
                <a16:creationId xmlns:a16="http://schemas.microsoft.com/office/drawing/2014/main" id="{4D5243AB-CFB8-B348-C145-17FC8FC19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887663"/>
            <a:ext cx="53530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/>
              <a:t>Država Vatikanskog grada, iako najmanja na svijetu po površini i po broju stanovnika, je jedna od najbogatijih država svijeta. Njeno bogatstvo čine umjetnička djela: slavne slike, stare knjige, freske i kiparska djela danas najpoznatijih i najcjenjenijih umjetnika.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Zadani dizajn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adani dizaj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Zadani dizajn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adani dizaj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Zadani dizajn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adani dizaj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356</Words>
  <Application>Microsoft Office PowerPoint</Application>
  <PresentationFormat>Prikaz na zaslonu (4:3)</PresentationFormat>
  <Paragraphs>25</Paragraphs>
  <Slides>18</Slides>
  <Notes>1</Notes>
  <HiddenSlides>1</HiddenSlides>
  <MMClips>2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Arial</vt:lpstr>
      <vt:lpstr>Calibri</vt:lpstr>
      <vt:lpstr>Zadani dizajn</vt:lpstr>
      <vt:lpstr>1_Zadani dizajn</vt:lpstr>
      <vt:lpstr>5_Zadani dizajn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MZOŠ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Hublin</dc:creator>
  <cp:lastModifiedBy>Krešimir Hublin</cp:lastModifiedBy>
  <cp:revision>45</cp:revision>
  <dcterms:created xsi:type="dcterms:W3CDTF">2008-12-17T21:01:17Z</dcterms:created>
  <dcterms:modified xsi:type="dcterms:W3CDTF">2024-02-23T09:51:40Z</dcterms:modified>
</cp:coreProperties>
</file>