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262" r:id="rId3"/>
    <p:sldId id="267" r:id="rId4"/>
    <p:sldId id="268" r:id="rId5"/>
    <p:sldId id="277" r:id="rId6"/>
    <p:sldId id="271" r:id="rId7"/>
    <p:sldId id="278" r:id="rId8"/>
    <p:sldId id="269" r:id="rId9"/>
    <p:sldId id="270" r:id="rId10"/>
    <p:sldId id="266" r:id="rId11"/>
    <p:sldId id="272" r:id="rId12"/>
    <p:sldId id="273" r:id="rId13"/>
    <p:sldId id="258" r:id="rId14"/>
    <p:sldId id="281" r:id="rId15"/>
    <p:sldId id="276" r:id="rId16"/>
    <p:sldId id="260" r:id="rId17"/>
    <p:sldId id="256" r:id="rId18"/>
    <p:sldId id="280" r:id="rId19"/>
    <p:sldId id="279" r:id="rId20"/>
  </p:sldIdLst>
  <p:sldSz cx="9144000" cy="6858000" type="screen4x3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88594" autoAdjust="0"/>
  </p:normalViewPr>
  <p:slideViewPr>
    <p:cSldViewPr>
      <p:cViewPr varScale="1">
        <p:scale>
          <a:sx n="77" d="100"/>
          <a:sy n="77" d="100"/>
        </p:scale>
        <p:origin x="1123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A576E54E-01D8-F64B-BB0F-9AFEFC1E37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76088C1-A38A-90FC-5CDC-1ADB00C54F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6685EB-8A54-4B93-AFDE-59D9DC983BF1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CA8A5842-4970-98C8-8D0D-38E5652CA8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5569408F-EAAD-C211-EA3C-DE87B0D6A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347ACBF-2B6F-767A-73C7-AD04D18D29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C684BFF-FDA8-5FF6-F9ED-F05A3A6CF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0D7009-BB6F-413F-A3D7-20F7CCF3A2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skupija-varazdinska.hr/biskupija/povijest-biskupije/1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like slajda 1">
            <a:extLst>
              <a:ext uri="{FF2B5EF4-FFF2-40B4-BE49-F238E27FC236}">
                <a16:creationId xmlns:a16="http://schemas.microsoft.com/office/drawing/2014/main" id="{3C7394C6-1EC0-5D4E-06A1-A3C82A664B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zervirano mjesto bilježaka 2">
            <a:extLst>
              <a:ext uri="{FF2B5EF4-FFF2-40B4-BE49-F238E27FC236}">
                <a16:creationId xmlns:a16="http://schemas.microsoft.com/office/drawing/2014/main" id="{30FD9A0A-C4A9-F5A2-C8B3-E0CD23ADCC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/>
              <a:t>5.7.1997. – dokument kojim se osniva vž biskupija: Clarorum sanctorum</a:t>
            </a:r>
          </a:p>
        </p:txBody>
      </p:sp>
      <p:sp>
        <p:nvSpPr>
          <p:cNvPr id="7172" name="Rezervirano mjesto broja slajda 3">
            <a:extLst>
              <a:ext uri="{FF2B5EF4-FFF2-40B4-BE49-F238E27FC236}">
                <a16:creationId xmlns:a16="http://schemas.microsoft.com/office/drawing/2014/main" id="{1F2E5A7E-4714-F3EE-C08F-0AE5D8CE2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DF3E0D-8682-4862-8A84-E95C775B6116}" type="slidenum">
              <a:rPr lang="hr-HR" altLang="sr-Latn-RS" smtClean="0"/>
              <a:pPr>
                <a:spcBef>
                  <a:spcPct val="0"/>
                </a:spcBef>
              </a:pPr>
              <a:t>4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zervirano mjesto slike slajda 1">
            <a:extLst>
              <a:ext uri="{FF2B5EF4-FFF2-40B4-BE49-F238E27FC236}">
                <a16:creationId xmlns:a16="http://schemas.microsoft.com/office/drawing/2014/main" id="{D12A1447-DBF9-0DEF-E79C-E9A8903371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zervirano mjesto bilježaka 2">
            <a:extLst>
              <a:ext uri="{FF2B5EF4-FFF2-40B4-BE49-F238E27FC236}">
                <a16:creationId xmlns:a16="http://schemas.microsoft.com/office/drawing/2014/main" id="{83EF571F-2646-F8F8-6E64-DEABE3D8D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>
                <a:hlinkClick r:id="rId3"/>
              </a:rPr>
              <a:t>http://www.biskupija-varazdinska.hr/biskupija/povijest-biskupije/16</a:t>
            </a:r>
            <a:endParaRPr lang="hr-HR" altLang="sr-Latn-RS"/>
          </a:p>
        </p:txBody>
      </p:sp>
      <p:sp>
        <p:nvSpPr>
          <p:cNvPr id="20484" name="Rezervirano mjesto broja slajda 3">
            <a:extLst>
              <a:ext uri="{FF2B5EF4-FFF2-40B4-BE49-F238E27FC236}">
                <a16:creationId xmlns:a16="http://schemas.microsoft.com/office/drawing/2014/main" id="{DBD76BFB-2B4F-A246-F5F5-F234F3BCC6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DB3687-E677-4DE2-BDDF-36F27EFA2D88}" type="slidenum">
              <a:rPr lang="hr-HR" altLang="sr-Latn-RS" smtClean="0"/>
              <a:pPr/>
              <a:t>13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zervirano mjesto slike slajda 1">
            <a:extLst>
              <a:ext uri="{FF2B5EF4-FFF2-40B4-BE49-F238E27FC236}">
                <a16:creationId xmlns:a16="http://schemas.microsoft.com/office/drawing/2014/main" id="{CD59325B-0C29-945D-7CBB-DD914A39E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zervirano mjesto bilježaka 2">
            <a:extLst>
              <a:ext uri="{FF2B5EF4-FFF2-40B4-BE49-F238E27FC236}">
                <a16:creationId xmlns:a16="http://schemas.microsoft.com/office/drawing/2014/main" id="{B6C2C86E-400B-DDA1-C06E-904C2A351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22532" name="Rezervirano mjesto broja slajda 3">
            <a:extLst>
              <a:ext uri="{FF2B5EF4-FFF2-40B4-BE49-F238E27FC236}">
                <a16:creationId xmlns:a16="http://schemas.microsoft.com/office/drawing/2014/main" id="{4CF3FA56-230F-2D24-AB0E-F668B6B70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306CA1-5B32-42A1-B1F7-20EAAE050018}" type="slidenum">
              <a:rPr lang="hr-HR" altLang="sr-Latn-RS" smtClean="0"/>
              <a:pPr/>
              <a:t>14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zervirano mjesto slike slajda 1">
            <a:extLst>
              <a:ext uri="{FF2B5EF4-FFF2-40B4-BE49-F238E27FC236}">
                <a16:creationId xmlns:a16="http://schemas.microsoft.com/office/drawing/2014/main" id="{59A0F446-6AE0-703C-F1DB-86FBF39C7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zervirano mjesto bilježaka 2">
            <a:extLst>
              <a:ext uri="{FF2B5EF4-FFF2-40B4-BE49-F238E27FC236}">
                <a16:creationId xmlns:a16="http://schemas.microsoft.com/office/drawing/2014/main" id="{274F730C-5EBA-F81B-B993-074B32708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/>
              <a:t>+ filmić sa ređenja</a:t>
            </a:r>
          </a:p>
        </p:txBody>
      </p:sp>
      <p:sp>
        <p:nvSpPr>
          <p:cNvPr id="27652" name="Rezervirano mjesto broja slajda 3">
            <a:extLst>
              <a:ext uri="{FF2B5EF4-FFF2-40B4-BE49-F238E27FC236}">
                <a16:creationId xmlns:a16="http://schemas.microsoft.com/office/drawing/2014/main" id="{982E0E81-7922-99B7-6152-9738B27E7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867596-A328-4A51-890C-43752F2D7F30}" type="slidenum">
              <a:rPr lang="hr-HR" altLang="sr-Latn-RS" smtClean="0"/>
              <a:pPr/>
              <a:t>18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6CE32D-0883-36A8-F2AE-CE5BDDD1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B80CC-32FE-4E87-A174-BC3B36C39E5B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82AB11-5CBA-84AF-31BB-3DC318E4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0E6B84-47B4-344E-8667-AA67675C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12E0E-25CD-4AC8-ABAA-4D653290A7D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5813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D02832C-999F-FCE1-130E-87F83415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91D06-DE8B-4932-9416-362F8A9925FD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DC1E910-DDA0-896C-B5EC-D64B18FF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C06721-F0C3-4F65-6E6D-1E0BFA04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50C90-C2EE-4443-B062-6079B63ACFD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8479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5773A57-43A5-C4DF-A6C8-5C651390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40DF5-BDA0-4494-BB0C-CCA40A61ADF8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35CC91-7CA0-29A0-69C9-DC058C6A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947D79-097F-A9C5-F53A-B777DDB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48B1-B646-4381-865A-9A02A226AFD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68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F9E23AC-41DE-F9E8-31F4-2E9BE013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1609A-E434-4E37-90C2-2BB83D245EDE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8C2A175-9556-950C-2012-4444DFC6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EE97D8D-0BFD-417C-338B-C1924750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36667-195C-406B-A4C9-879DD9DA73E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2445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E08146-8C1E-CC91-47D0-6D205D1B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FAA52-23E1-4A96-AE10-9FB33FF10153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35955D-2D13-19CF-4E48-A75A162B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B9E118-4C96-1315-565C-15E640C4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91153-C673-4FE2-A64D-0F0E292694F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0938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FB63C008-89D1-566A-5AF3-CBD0AFD7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C718C-7C16-4710-B170-749FD8164570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C728C320-B245-1D6D-C9EA-3319E26F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CE637218-BB5F-F127-D41F-25822F45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E5082-98E7-4277-B4A2-E5252A58F22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079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4DA99A0C-50CE-D72E-0C90-AE5004E0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02C9-88C3-4862-B2D9-F6CC3F23B749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1946A839-F96B-17F1-3AD2-D1252A3D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7470ED8A-70E0-A73C-3F43-AB714801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AC04-35CD-42B5-AE16-0939C221452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2410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C0CCBF3A-87DC-29D8-224A-60A1AFBC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C30D-3944-445D-B119-E296B6012B0F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B1C21802-973F-070C-6C75-1FB4970F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23EA86E7-A870-18ED-BC81-16ADB27A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189D-F48D-47F3-BEBE-737E2EDA95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8825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66FEC807-ECFE-C9C7-890A-150D13CB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D0DF6-7B81-4B47-A291-966781EA766C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451E9E3F-0B6B-7F25-0D45-9FFE3C1F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1CB0148D-5191-A317-281B-F0888550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5A49C-0D5C-4CB0-89FC-494C4BE270A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465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B05F8B24-0DEF-5D91-36E0-02708C36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62DA9-6D39-40EB-BF00-1455F6943790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CE770A5-4885-AA5A-A2A5-93D36B5D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B064F0DD-E518-DFDD-BADF-D695CBDC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F57BC-3361-42C1-B403-010E5306142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113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9E209288-1EE4-D028-01A4-016D69C8C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C295-FE17-45C7-9488-55EA611B640B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C3193763-5AB4-59D5-0A68-181F076F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C64B892D-9896-EEC9-F70D-86867FB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76429-13E7-4515-9F0C-293B343FB4D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1082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>
            <a:extLst>
              <a:ext uri="{FF2B5EF4-FFF2-40B4-BE49-F238E27FC236}">
                <a16:creationId xmlns:a16="http://schemas.microsoft.com/office/drawing/2014/main" id="{3E680F2C-EBCA-3953-99FD-4B24F68AA5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 naslova matrice</a:t>
            </a:r>
          </a:p>
        </p:txBody>
      </p:sp>
      <p:sp>
        <p:nvSpPr>
          <p:cNvPr id="1027" name="Rezervirano mjesto teksta 2">
            <a:extLst>
              <a:ext uri="{FF2B5EF4-FFF2-40B4-BE49-F238E27FC236}">
                <a16:creationId xmlns:a16="http://schemas.microsoft.com/office/drawing/2014/main" id="{01B7209F-60DB-F4C3-E5BC-59E06AA9A5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AC70863-9CC3-992A-DE4A-CD8E16AC8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E66705-8A49-4F62-B0C3-97913FF59EF4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A24D046-3BB2-4CED-74C4-4CCF9094F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0253A5-A57C-14D1-4EC4-5DCE88726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B97888-FE0C-4C6A-BA28-724DFCF95FB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biskupsko%20redjenje%20Boze%20Rados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C10C6E68-9101-B5C3-31DF-305FF970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2592388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CC0B5556-FF49-5889-C00C-509A31B6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357313"/>
            <a:ext cx="2124075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>
            <a:extLst>
              <a:ext uri="{FF2B5EF4-FFF2-40B4-BE49-F238E27FC236}">
                <a16:creationId xmlns:a16="http://schemas.microsoft.com/office/drawing/2014/main" id="{7A07A1D0-602E-9A1E-BD61-A3583E017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357313"/>
            <a:ext cx="231775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id="{38DAE473-02BF-C5C6-4226-9FD07185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57313"/>
            <a:ext cx="213042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DF85301-6E34-225F-991E-6B38A87CE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8713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chemeClr val="bg1"/>
                </a:solidFill>
              </a:rPr>
              <a:t>IZBACI ULJEZA! (KOJA SLIKA OVDJE NE PRIPADA?)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7E9C0697-B800-C133-FA4B-FC6AB9A5B744}"/>
              </a:ext>
            </a:extLst>
          </p:cNvPr>
          <p:cNvSpPr/>
          <p:nvPr/>
        </p:nvSpPr>
        <p:spPr>
          <a:xfrm>
            <a:off x="899592" y="434568"/>
            <a:ext cx="5549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hr-HR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DD3DDCA1-3429-2E81-16B5-3BC020D6A6CC}"/>
              </a:ext>
            </a:extLst>
          </p:cNvPr>
          <p:cNvSpPr/>
          <p:nvPr/>
        </p:nvSpPr>
        <p:spPr>
          <a:xfrm>
            <a:off x="3374618" y="434568"/>
            <a:ext cx="5549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hr-HR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15586B9-49BB-D98E-CBD3-453934C7EDC2}"/>
              </a:ext>
            </a:extLst>
          </p:cNvPr>
          <p:cNvSpPr/>
          <p:nvPr/>
        </p:nvSpPr>
        <p:spPr>
          <a:xfrm>
            <a:off x="5508104" y="434568"/>
            <a:ext cx="5549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hr-HR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229A4A98-726F-F2FD-F234-49543046CE44}"/>
              </a:ext>
            </a:extLst>
          </p:cNvPr>
          <p:cNvSpPr/>
          <p:nvPr/>
        </p:nvSpPr>
        <p:spPr>
          <a:xfrm>
            <a:off x="7804656" y="434568"/>
            <a:ext cx="5549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hr-HR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 spd="slow"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ravokutnik 1">
            <a:extLst>
              <a:ext uri="{FF2B5EF4-FFF2-40B4-BE49-F238E27FC236}">
                <a16:creationId xmlns:a16="http://schemas.microsoft.com/office/drawing/2014/main" id="{BC6747D2-078D-5665-2297-68713EDDB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0"/>
            <a:ext cx="8982075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600" dirty="0"/>
              <a:t>U biskupiji postoje redovnički samostani, nekadašnji pavlinski samostan u Lepoglavi, te mnoge prekrasne i vrijedne barokne crkve. </a:t>
            </a:r>
            <a:endParaRPr lang="hr-HR" altLang="sr-Latn-RS" sz="2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29351DD5-ACE9-7E54-4CE4-6247C645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217613"/>
            <a:ext cx="4916488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Pavlinska crkva u Lepoglavi - raskoš baroka">
            <a:extLst>
              <a:ext uri="{FF2B5EF4-FFF2-40B4-BE49-F238E27FC236}">
                <a16:creationId xmlns:a16="http://schemas.microsoft.com/office/drawing/2014/main" id="{F7DB1633-21A5-922E-154A-8AA16D87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217613"/>
            <a:ext cx="4310062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lika 3">
            <a:extLst>
              <a:ext uri="{FF2B5EF4-FFF2-40B4-BE49-F238E27FC236}">
                <a16:creationId xmlns:a16="http://schemas.microsoft.com/office/drawing/2014/main" id="{E0EE53A0-6049-EBD2-05FF-0EDB3408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18500" r="-398" b="27950"/>
          <a:stretch>
            <a:fillRect/>
          </a:stretch>
        </p:blipFill>
        <p:spPr bwMode="auto">
          <a:xfrm>
            <a:off x="-73025" y="0"/>
            <a:ext cx="9290050" cy="74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Pravokutnik 1">
            <a:extLst>
              <a:ext uri="{FF2B5EF4-FFF2-40B4-BE49-F238E27FC236}">
                <a16:creationId xmlns:a16="http://schemas.microsoft.com/office/drawing/2014/main" id="{91DF2F81-8A44-3F25-BAB7-C7493B9F9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115888"/>
            <a:ext cx="3889375" cy="1477962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altLang="sr-Latn-RS" sz="3000" b="1" dirty="0"/>
              <a:t>Zaštitnik</a:t>
            </a:r>
            <a:r>
              <a:rPr lang="hr-HR" altLang="sr-Latn-RS" sz="3000" dirty="0"/>
              <a:t> Varaždinske biskupije je </a:t>
            </a:r>
            <a:r>
              <a:rPr lang="hr-HR" sz="3000" b="1" dirty="0"/>
              <a:t>sv</a:t>
            </a:r>
            <a:r>
              <a:rPr lang="hr-HR" sz="3000" dirty="0"/>
              <a:t>eti </a:t>
            </a:r>
            <a:br>
              <a:rPr lang="hr-HR" sz="3000" dirty="0"/>
            </a:br>
            <a:r>
              <a:rPr lang="hr-HR" sz="3000" b="1" dirty="0"/>
              <a:t>Marko Križevčanin</a:t>
            </a:r>
            <a:r>
              <a:rPr lang="hr-HR" sz="3000" dirty="0"/>
              <a:t>.</a:t>
            </a:r>
            <a:endParaRPr lang="hr-HR" altLang="sr-Latn-R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5F6DC583-C05B-D51E-F016-2D2CDD30F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15888"/>
            <a:ext cx="3889375" cy="1477962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altLang="sr-Latn-RS" sz="3000" b="1" dirty="0" err="1"/>
              <a:t>Suzaštitnik</a:t>
            </a:r>
            <a:r>
              <a:rPr lang="hr-HR" altLang="sr-Latn-RS" sz="3000" dirty="0"/>
              <a:t> Varaždinske biskupije je </a:t>
            </a:r>
            <a:r>
              <a:rPr lang="hr-HR" sz="3000" b="1" dirty="0"/>
              <a:t>bl</a:t>
            </a:r>
            <a:r>
              <a:rPr lang="hr-HR" sz="3000" dirty="0"/>
              <a:t>aženi </a:t>
            </a:r>
            <a:r>
              <a:rPr lang="hr-HR" sz="3000" b="1" dirty="0"/>
              <a:t>Alojzije Stepinac</a:t>
            </a:r>
            <a:r>
              <a:rPr lang="hr-HR" sz="3000" dirty="0"/>
              <a:t>.</a:t>
            </a:r>
            <a:endParaRPr lang="hr-HR" altLang="sr-Latn-RS" sz="3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avokutnik 1">
            <a:extLst>
              <a:ext uri="{FF2B5EF4-FFF2-40B4-BE49-F238E27FC236}">
                <a16:creationId xmlns:a16="http://schemas.microsoft.com/office/drawing/2014/main" id="{6A2793EC-0E2C-3B20-3801-EAC748AE7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0"/>
            <a:ext cx="7331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3000">
                <a:solidFill>
                  <a:schemeClr val="bg1"/>
                </a:solidFill>
              </a:rPr>
              <a:t>Varaždinska katedrala je posvećena uznesenju Blažene Djevice Marije na nebo. 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8B162D20-B652-78D7-A3E1-388E158E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1016000"/>
            <a:ext cx="92567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ravokutnik 1">
            <a:extLst>
              <a:ext uri="{FF2B5EF4-FFF2-40B4-BE49-F238E27FC236}">
                <a16:creationId xmlns:a16="http://schemas.microsoft.com/office/drawing/2014/main" id="{393ACD7F-D024-B3BE-6F6C-74B6CE26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6553200" cy="6708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altLang="sr-Latn-RS" sz="4000" dirty="0">
                <a:solidFill>
                  <a:srgbClr val="FF0000"/>
                </a:solidFill>
              </a:rPr>
              <a:t>Varaždinska biskupija </a:t>
            </a:r>
          </a:p>
          <a:p>
            <a:pPr eaLnBrk="1" hangingPunct="1">
              <a:defRPr/>
            </a:pPr>
            <a:r>
              <a:rPr lang="hr-HR" altLang="sr-Latn-RS" sz="3000" dirty="0"/>
              <a:t>1997. g. osnovana je Varaždinska biskupija. Biskupija ima 105 župa.</a:t>
            </a:r>
          </a:p>
          <a:p>
            <a:pPr eaLnBrk="1" hangingPunct="1">
              <a:defRPr/>
            </a:pPr>
            <a:r>
              <a:rPr lang="hr-HR" altLang="sr-Latn-RS" sz="3000" dirty="0"/>
              <a:t>Na području biskupije se nalazi svetište (proštenište) Predragocjene Krvi Kristove u Ludbregu, mnogi redovnički samostani, nekadašnji pavlinski samostan u Lepoglavi, te mnoge prekrasne i vrijedne barokne crkve. Zaštitnik Varaždinske biskupije je </a:t>
            </a:r>
            <a:r>
              <a:rPr lang="hr-HR" sz="3000" dirty="0"/>
              <a:t>sveti Marko Križevčanin.</a:t>
            </a:r>
            <a:endParaRPr lang="hr-HR" altLang="sr-Latn-RS" sz="3000" dirty="0"/>
          </a:p>
          <a:p>
            <a:pPr eaLnBrk="1" hangingPunct="1">
              <a:defRPr/>
            </a:pPr>
            <a:r>
              <a:rPr lang="hr-HR" altLang="sr-Latn-RS" sz="3000" dirty="0"/>
              <a:t>Varaždinska katedrala je posvećena uznesenju Blažene Djevice Marije na Nebo. </a:t>
            </a:r>
            <a:br>
              <a:rPr lang="hr-HR" altLang="sr-Latn-RS" sz="3000" dirty="0"/>
            </a:br>
            <a:r>
              <a:rPr lang="hr-HR" altLang="sr-Latn-RS" sz="3000" dirty="0">
                <a:solidFill>
                  <a:schemeClr val="bg1">
                    <a:lumMod val="65000"/>
                  </a:schemeClr>
                </a:solidFill>
              </a:rPr>
              <a:t>Varaždinski biskup je mons. Bože Radoš.</a:t>
            </a:r>
          </a:p>
        </p:txBody>
      </p:sp>
      <p:pic>
        <p:nvPicPr>
          <p:cNvPr id="19459" name="Picture 2" descr="grb varaždinske biskupije">
            <a:extLst>
              <a:ext uri="{FF2B5EF4-FFF2-40B4-BE49-F238E27FC236}">
                <a16:creationId xmlns:a16="http://schemas.microsoft.com/office/drawing/2014/main" id="{2EFFD8FE-C8A1-4F9E-E7FA-EA73031B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4892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F0FE9834-75ED-F03D-43FD-AF5B551D4724}"/>
              </a:ext>
            </a:extLst>
          </p:cNvPr>
          <p:cNvSpPr/>
          <p:nvPr/>
        </p:nvSpPr>
        <p:spPr>
          <a:xfrm>
            <a:off x="179388" y="836613"/>
            <a:ext cx="10080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71BB07C7-DCE8-D809-F769-BE86902342A3}"/>
              </a:ext>
            </a:extLst>
          </p:cNvPr>
          <p:cNvSpPr/>
          <p:nvPr/>
        </p:nvSpPr>
        <p:spPr>
          <a:xfrm>
            <a:off x="3924300" y="1335088"/>
            <a:ext cx="647700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05B63FC-CF23-B9C8-0050-4D01B291561D}"/>
              </a:ext>
            </a:extLst>
          </p:cNvPr>
          <p:cNvSpPr/>
          <p:nvPr/>
        </p:nvSpPr>
        <p:spPr>
          <a:xfrm>
            <a:off x="539750" y="2722563"/>
            <a:ext cx="1439863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A8EFF9F-12C7-AA4B-F56E-3DDA8CF72D5B}"/>
              </a:ext>
            </a:extLst>
          </p:cNvPr>
          <p:cNvSpPr/>
          <p:nvPr/>
        </p:nvSpPr>
        <p:spPr>
          <a:xfrm>
            <a:off x="250825" y="3579813"/>
            <a:ext cx="1441450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5D8D90F9-B92A-40C7-CEE5-FC75E2FF4AF3}"/>
              </a:ext>
            </a:extLst>
          </p:cNvPr>
          <p:cNvSpPr/>
          <p:nvPr/>
        </p:nvSpPr>
        <p:spPr>
          <a:xfrm>
            <a:off x="2916238" y="4508500"/>
            <a:ext cx="1008062" cy="433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06BDF26D-CA2A-786A-6A1D-A789E0590A42}"/>
              </a:ext>
            </a:extLst>
          </p:cNvPr>
          <p:cNvSpPr/>
          <p:nvPr/>
        </p:nvSpPr>
        <p:spPr>
          <a:xfrm>
            <a:off x="4427538" y="5445125"/>
            <a:ext cx="10080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21956379-DACB-4C15-28BF-1320C147B72D}"/>
              </a:ext>
            </a:extLst>
          </p:cNvPr>
          <p:cNvSpPr/>
          <p:nvPr/>
        </p:nvSpPr>
        <p:spPr>
          <a:xfrm>
            <a:off x="1619250" y="4062413"/>
            <a:ext cx="792163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0260EB35-2585-D36C-2B06-C9CF23A77B19}"/>
              </a:ext>
            </a:extLst>
          </p:cNvPr>
          <p:cNvSpPr/>
          <p:nvPr/>
        </p:nvSpPr>
        <p:spPr>
          <a:xfrm>
            <a:off x="4643438" y="2251075"/>
            <a:ext cx="5762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732D908F-07F7-3214-CE73-1F1338C7B100}"/>
              </a:ext>
            </a:extLst>
          </p:cNvPr>
          <p:cNvSpPr/>
          <p:nvPr/>
        </p:nvSpPr>
        <p:spPr>
          <a:xfrm>
            <a:off x="2195513" y="4992688"/>
            <a:ext cx="1439862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2E4723EA-30F9-F88F-825E-18AEFAD5EB15}"/>
              </a:ext>
            </a:extLst>
          </p:cNvPr>
          <p:cNvSpPr/>
          <p:nvPr/>
        </p:nvSpPr>
        <p:spPr>
          <a:xfrm>
            <a:off x="287338" y="5891213"/>
            <a:ext cx="792162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470" name="Slika 1">
            <a:extLst>
              <a:ext uri="{FF2B5EF4-FFF2-40B4-BE49-F238E27FC236}">
                <a16:creationId xmlns:a16="http://schemas.microsoft.com/office/drawing/2014/main" id="{A5A18C1B-8C72-3631-7405-71954FC4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7555" r="42912" b="23834"/>
          <a:stretch>
            <a:fillRect/>
          </a:stretch>
        </p:blipFill>
        <p:spPr bwMode="auto">
          <a:xfrm>
            <a:off x="6796088" y="4125913"/>
            <a:ext cx="2266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lačić za govor: pravokutnik sa zaobljenim kutovima 2">
            <a:extLst>
              <a:ext uri="{FF2B5EF4-FFF2-40B4-BE49-F238E27FC236}">
                <a16:creationId xmlns:a16="http://schemas.microsoft.com/office/drawing/2014/main" id="{D53056FD-B73B-21E6-490E-85A43423B4C2}"/>
              </a:ext>
            </a:extLst>
          </p:cNvPr>
          <p:cNvSpPr/>
          <p:nvPr/>
        </p:nvSpPr>
        <p:spPr>
          <a:xfrm>
            <a:off x="6875463" y="3400425"/>
            <a:ext cx="1873250" cy="790575"/>
          </a:xfrm>
          <a:prstGeom prst="wedgeRoundRectCallout">
            <a:avLst>
              <a:gd name="adj1" fmla="val -7340"/>
              <a:gd name="adj2" fmla="val 694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i="1" dirty="0">
                <a:solidFill>
                  <a:schemeClr val="accent6">
                    <a:lumMod val="50000"/>
                  </a:schemeClr>
                </a:solidFill>
              </a:rPr>
              <a:t>Prepiši i dopuni tekst i precrtaj grb </a:t>
            </a:r>
            <a:r>
              <a:rPr lang="hr-HR" i="1" dirty="0" err="1">
                <a:solidFill>
                  <a:schemeClr val="accent6">
                    <a:lumMod val="50000"/>
                  </a:schemeClr>
                </a:solidFill>
              </a:rPr>
              <a:t>Vž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</a:rPr>
              <a:t>. biskupije!</a:t>
            </a: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avokutnik 1">
            <a:extLst>
              <a:ext uri="{FF2B5EF4-FFF2-40B4-BE49-F238E27FC236}">
                <a16:creationId xmlns:a16="http://schemas.microsoft.com/office/drawing/2014/main" id="{8828B47E-D7E0-2024-E00C-951B8143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30188"/>
            <a:ext cx="28082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i="1">
                <a:solidFill>
                  <a:srgbClr val="FF0000"/>
                </a:solidFill>
              </a:rPr>
              <a:t>Nacrtaj grb Varaždinske biskupije:</a:t>
            </a:r>
          </a:p>
        </p:txBody>
      </p:sp>
      <p:pic>
        <p:nvPicPr>
          <p:cNvPr id="21507" name="Picture 2" descr="grb varaždinske biskupije">
            <a:extLst>
              <a:ext uri="{FF2B5EF4-FFF2-40B4-BE49-F238E27FC236}">
                <a16:creationId xmlns:a16="http://schemas.microsoft.com/office/drawing/2014/main" id="{0CED889F-07EE-7FD6-5C8A-D1DC55D4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14313"/>
            <a:ext cx="4968875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rb vž biskupije-puzzla">
            <a:extLst>
              <a:ext uri="{FF2B5EF4-FFF2-40B4-BE49-F238E27FC236}">
                <a16:creationId xmlns:a16="http://schemas.microsoft.com/office/drawing/2014/main" id="{30EB7C1B-D690-492B-B9AD-6B2AD75D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0165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kstniOkvir 1">
            <a:extLst>
              <a:ext uri="{FF2B5EF4-FFF2-40B4-BE49-F238E27FC236}">
                <a16:creationId xmlns:a16="http://schemas.microsoft.com/office/drawing/2014/main" id="{41C2CCBF-0EE4-8542-868E-A1B92BDF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1557338"/>
            <a:ext cx="34559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6575" indent="-536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Izrezati ovaj radni listić po crnim tankim crtama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iz tih dijelova složiti grb Varaždinske biskupije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>
                <a:latin typeface="Arial" panose="020B0604020202020204" pitchFamily="34" charset="0"/>
                <a:cs typeface="Arial" panose="020B0604020202020204" pitchFamily="34" charset="0"/>
              </a:rPr>
              <a:t>grb zalijepiti u bilježnicu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59075A8-7D9B-64CD-65F0-59A10E65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0"/>
            <a:ext cx="27368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9600" b="1">
                <a:solidFill>
                  <a:srgbClr val="C00000"/>
                </a:solidFill>
              </a:rPr>
              <a:t>DZ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009A13D7-8EB2-6733-FF22-B05A68DC9219}"/>
              </a:ext>
            </a:extLst>
          </p:cNvPr>
          <p:cNvCxnSpPr/>
          <p:nvPr/>
        </p:nvCxnSpPr>
        <p:spPr>
          <a:xfrm>
            <a:off x="0" y="188913"/>
            <a:ext cx="540543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95C19967-4CCD-4F9F-4ED9-4A1BAF22B15F}"/>
              </a:ext>
            </a:extLst>
          </p:cNvPr>
          <p:cNvCxnSpPr/>
          <p:nvPr/>
        </p:nvCxnSpPr>
        <p:spPr>
          <a:xfrm>
            <a:off x="2720975" y="0"/>
            <a:ext cx="0" cy="2879725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44CDA686-69F4-E1DC-186F-FD008116A9D1}"/>
              </a:ext>
            </a:extLst>
          </p:cNvPr>
          <p:cNvCxnSpPr/>
          <p:nvPr/>
        </p:nvCxnSpPr>
        <p:spPr>
          <a:xfrm>
            <a:off x="179388" y="4086225"/>
            <a:ext cx="316865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83359C1A-3736-010A-7C38-1BF05A2EE1E3}"/>
              </a:ext>
            </a:extLst>
          </p:cNvPr>
          <p:cNvCxnSpPr/>
          <p:nvPr/>
        </p:nvCxnSpPr>
        <p:spPr>
          <a:xfrm>
            <a:off x="3348038" y="2879725"/>
            <a:ext cx="0" cy="28813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A76E23A2-A3F7-389E-A42F-C6395892AB94}"/>
              </a:ext>
            </a:extLst>
          </p:cNvPr>
          <p:cNvCxnSpPr/>
          <p:nvPr/>
        </p:nvCxnSpPr>
        <p:spPr>
          <a:xfrm>
            <a:off x="179388" y="5767388"/>
            <a:ext cx="522605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50E8A607-A120-2881-DB60-3C364984EC9A}"/>
              </a:ext>
            </a:extLst>
          </p:cNvPr>
          <p:cNvCxnSpPr/>
          <p:nvPr/>
        </p:nvCxnSpPr>
        <p:spPr>
          <a:xfrm>
            <a:off x="-209550" y="2879725"/>
            <a:ext cx="540543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lika 2">
            <a:extLst>
              <a:ext uri="{FF2B5EF4-FFF2-40B4-BE49-F238E27FC236}">
                <a16:creationId xmlns:a16="http://schemas.microsoft.com/office/drawing/2014/main" id="{D4BADC34-429E-6567-518F-571996FF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525" y="12700"/>
            <a:ext cx="121507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kstniOkvir 1">
            <a:extLst>
              <a:ext uri="{FF2B5EF4-FFF2-40B4-BE49-F238E27FC236}">
                <a16:creationId xmlns:a16="http://schemas.microsoft.com/office/drawing/2014/main" id="{C871AE33-A842-2CCA-D700-42819D382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828925"/>
            <a:ext cx="4214813" cy="1200150"/>
          </a:xfrm>
          <a:prstGeom prst="rect">
            <a:avLst/>
          </a:prstGeom>
          <a:solidFill>
            <a:srgbClr val="FFFFFF">
              <a:alpha val="8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/>
              <a:t>Više o našoj biskupiji možete pročitati na Internet stranicama: </a:t>
            </a:r>
            <a:r>
              <a:rPr lang="hr-HR" altLang="sr-Latn-RS" sz="2400" b="1" u="sng">
                <a:solidFill>
                  <a:srgbClr val="C00000"/>
                </a:solidFill>
              </a:rPr>
              <a:t>www.biskupija-varazdinska.hr</a:t>
            </a:r>
          </a:p>
        </p:txBody>
      </p:sp>
    </p:spTree>
  </p:cSld>
  <p:clrMapOvr>
    <a:masterClrMapping/>
  </p:clrMapOvr>
  <p:transition spd="slow" advClick="0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>
            <a:extLst>
              <a:ext uri="{FF2B5EF4-FFF2-40B4-BE49-F238E27FC236}">
                <a16:creationId xmlns:a16="http://schemas.microsoft.com/office/drawing/2014/main" id="{33099C2B-0BEB-F797-C766-CAE8BF4E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25538"/>
            <a:ext cx="3175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Pravokutnik 3">
            <a:extLst>
              <a:ext uri="{FF2B5EF4-FFF2-40B4-BE49-F238E27FC236}">
                <a16:creationId xmlns:a16="http://schemas.microsoft.com/office/drawing/2014/main" id="{0BEAF945-0BBF-3CC9-31A7-AEC755403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5876925"/>
            <a:ext cx="3168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sr-Latn-RS" sz="2400">
                <a:latin typeface="Arial" panose="020B0604020202020204" pitchFamily="34" charset="0"/>
              </a:rPr>
              <a:t>Mons. Josip Mrzljak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sr-Latn-RS" sz="2400">
                <a:latin typeface="Arial" panose="020B0604020202020204" pitchFamily="34" charset="0"/>
              </a:rPr>
              <a:t>biskup varaždinski</a:t>
            </a:r>
          </a:p>
        </p:txBody>
      </p:sp>
      <p:sp>
        <p:nvSpPr>
          <p:cNvPr id="5" name="Pravokutni oblačić 4">
            <a:extLst>
              <a:ext uri="{FF2B5EF4-FFF2-40B4-BE49-F238E27FC236}">
                <a16:creationId xmlns:a16="http://schemas.microsoft.com/office/drawing/2014/main" id="{71FDA370-2E9D-985E-EA06-D67B4004CAF5}"/>
              </a:ext>
            </a:extLst>
          </p:cNvPr>
          <p:cNvSpPr/>
          <p:nvPr/>
        </p:nvSpPr>
        <p:spPr>
          <a:xfrm>
            <a:off x="179388" y="115888"/>
            <a:ext cx="5472112" cy="6553200"/>
          </a:xfrm>
          <a:prstGeom prst="wedgeRectCallout">
            <a:avLst>
              <a:gd name="adj1" fmla="val 67198"/>
              <a:gd name="adj2" fmla="val -10243"/>
            </a:avLst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600" dirty="0">
                <a:solidFill>
                  <a:schemeClr val="tx1"/>
                </a:solidFill>
                <a:cs typeface="Arial" panose="020B0604020202020204" pitchFamily="34" charset="0"/>
              </a:rPr>
              <a:t>Ja sam varaždinski biskup Josip Mrzljak. Rođen sam 19. siječnja 1944. godine u Vukovaru. Osmogodišnje školovanje završio sam u Krašiću i to u vrijeme kada je tamo kao zatočenik živio zagrebački nadbiskup i kardinal, blaženi Alojzije Stepinac. Za biskupa sam zaređen u zagrebačkoj katedrali 6. veljače 1999. Papa Benedikt XVI. imenovao je mene, dotadašnjeg zagrebačkog pomoćnog biskupa, za novog varaždinskog biskupa 2007. godine. </a:t>
            </a:r>
            <a:r>
              <a:rPr lang="hr-H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Trenutno </a:t>
            </a:r>
            <a:r>
              <a:rPr lang="vi-VN" sz="2600" dirty="0">
                <a:solidFill>
                  <a:schemeClr val="tx1"/>
                </a:solidFill>
                <a:cs typeface="Arial" panose="020B0604020202020204" pitchFamily="34" charset="0"/>
              </a:rPr>
              <a:t>sam predsjednik Hrvatskog Caritasa.</a:t>
            </a:r>
            <a:endParaRPr lang="hr-H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Picture 4">
            <a:extLst>
              <a:ext uri="{FF2B5EF4-FFF2-40B4-BE49-F238E27FC236}">
                <a16:creationId xmlns:a16="http://schemas.microsoft.com/office/drawing/2014/main" id="{A1D811FA-E2CF-403B-77E5-B0A2C4BF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1874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likovni rezultat za MONS. BOŽE RADOŠ">
            <a:extLst>
              <a:ext uri="{FF2B5EF4-FFF2-40B4-BE49-F238E27FC236}">
                <a16:creationId xmlns:a16="http://schemas.microsoft.com/office/drawing/2014/main" id="{2B3853BE-9E36-7722-70ED-D66A497E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9"/>
          <a:stretch>
            <a:fillRect/>
          </a:stretch>
        </p:blipFill>
        <p:spPr bwMode="auto">
          <a:xfrm>
            <a:off x="0" y="-171450"/>
            <a:ext cx="9144000" cy="757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kstniOkvir 1">
            <a:hlinkClick r:id="rId4" action="ppaction://hlinkfile"/>
            <a:extLst>
              <a:ext uri="{FF2B5EF4-FFF2-40B4-BE49-F238E27FC236}">
                <a16:creationId xmlns:a16="http://schemas.microsoft.com/office/drawing/2014/main" id="{19D13BF2-5654-9752-76C7-313B49662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45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800"/>
              <a:t>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lika 2" descr="Slika na kojoj se prikazuje osoba, muškarac, nošenje, jakna&#10;&#10;Opis je automatski generiran">
            <a:extLst>
              <a:ext uri="{FF2B5EF4-FFF2-40B4-BE49-F238E27FC236}">
                <a16:creationId xmlns:a16="http://schemas.microsoft.com/office/drawing/2014/main" id="{5F8974BB-6D7C-9318-4574-DF84CF2C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0"/>
            <a:ext cx="5557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Pravokutnik 4">
            <a:extLst>
              <a:ext uri="{FF2B5EF4-FFF2-40B4-BE49-F238E27FC236}">
                <a16:creationId xmlns:a16="http://schemas.microsoft.com/office/drawing/2014/main" id="{E8E82A43-A54B-ADB4-2E46-03767815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7959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000" b="1"/>
              <a:t>Bože Radoš </a:t>
            </a:r>
            <a:r>
              <a:rPr lang="hr-HR" altLang="sr-Latn-RS" sz="2000"/>
              <a:t>(rođ. 5. rujna 1964.), </a:t>
            </a:r>
            <a:r>
              <a:rPr lang="hr-HR" altLang="sr-Latn-RS" sz="2000" b="1"/>
              <a:t>treći biskup varaždinski</a:t>
            </a:r>
            <a:r>
              <a:rPr lang="hr-HR" altLang="sr-Latn-RS" sz="2000"/>
              <a:t>. Rođen u Bosni i Hercegovini, a </a:t>
            </a:r>
            <a:br>
              <a:rPr lang="hr-HR" altLang="sr-Latn-RS" sz="2000"/>
            </a:br>
            <a:r>
              <a:rPr lang="hr-HR" altLang="sr-Latn-RS" sz="2000"/>
              <a:t>djetinjstvo proživio u Kuševcu kod Đakova. U </a:t>
            </a:r>
            <a:br>
              <a:rPr lang="hr-HR" altLang="sr-Latn-RS" sz="2000"/>
            </a:br>
            <a:r>
              <a:rPr lang="hr-HR" altLang="sr-Latn-RS" sz="2000"/>
              <a:t>Zagrebu je pohađao </a:t>
            </a:r>
            <a:r>
              <a:rPr lang="hr-HR" altLang="sr-Latn-RS" sz="2000" b="1"/>
              <a:t>sjemenišnu klasičnu </a:t>
            </a:r>
            <a:br>
              <a:rPr lang="hr-HR" altLang="sr-Latn-RS" sz="2000" b="1"/>
            </a:br>
            <a:r>
              <a:rPr lang="hr-HR" altLang="sr-Latn-RS" sz="2000" b="1"/>
              <a:t>gimnaziju</a:t>
            </a:r>
            <a:r>
              <a:rPr lang="hr-HR" altLang="sr-Latn-RS" sz="2000"/>
              <a:t>. Filozofsko-</a:t>
            </a:r>
            <a:r>
              <a:rPr lang="hr-HR" altLang="sr-Latn-RS" sz="2000" b="1"/>
              <a:t>teološki studij</a:t>
            </a:r>
            <a:r>
              <a:rPr lang="hr-HR" altLang="sr-Latn-RS" sz="2000"/>
              <a:t> je izvršio u Đakovu. Diplomirao je </a:t>
            </a:r>
            <a:r>
              <a:rPr lang="hr-HR" altLang="sr-Latn-RS" sz="2000" b="1"/>
              <a:t>1990. </a:t>
            </a:r>
            <a:r>
              <a:rPr lang="hr-HR" altLang="sr-Latn-RS" sz="2000"/>
              <a:t>godine. 29. lipnja iste godine je zaređen za </a:t>
            </a:r>
            <a:r>
              <a:rPr lang="hr-HR" altLang="sr-Latn-RS" sz="2000" b="1"/>
              <a:t>svećenik</a:t>
            </a:r>
            <a:r>
              <a:rPr lang="hr-HR" altLang="sr-Latn-RS" sz="2000"/>
              <a:t>a u Đakovačkoj i Srijemskoj biskupiji. 1991. godine je počeo </a:t>
            </a:r>
            <a:r>
              <a:rPr lang="hr-HR" altLang="sr-Latn-RS" sz="2000" b="1"/>
              <a:t>studij u Rimu</a:t>
            </a:r>
            <a:r>
              <a:rPr lang="hr-HR" altLang="sr-Latn-RS" sz="2000"/>
              <a:t> na Papinskom sveučilištu Gregoriani gdje je 1994. godine magistrirao. 1997. godine </a:t>
            </a:r>
            <a:br>
              <a:rPr lang="hr-HR" altLang="sr-Latn-RS" sz="2000"/>
            </a:br>
            <a:r>
              <a:rPr lang="hr-HR" altLang="sr-Latn-RS" sz="2000"/>
              <a:t>postao je </a:t>
            </a:r>
            <a:r>
              <a:rPr lang="hr-HR" altLang="sr-Latn-RS" sz="2000" b="1"/>
              <a:t>duhovnik</a:t>
            </a:r>
            <a:r>
              <a:rPr lang="hr-HR" altLang="sr-Latn-RS" sz="2000"/>
              <a:t> u Bogoslovnom </a:t>
            </a:r>
            <a:br>
              <a:rPr lang="hr-HR" altLang="sr-Latn-RS" sz="2000"/>
            </a:br>
            <a:r>
              <a:rPr lang="hr-HR" altLang="sr-Latn-RS" sz="2000"/>
              <a:t>sjemeništu u Đakovu. </a:t>
            </a:r>
            <a:r>
              <a:rPr lang="hr-HR" altLang="sr-Latn-RS" sz="2000" b="1"/>
              <a:t>Predavao</a:t>
            </a:r>
            <a:r>
              <a:rPr lang="hr-HR" altLang="sr-Latn-RS" sz="2000"/>
              <a:t> je </a:t>
            </a:r>
            <a:r>
              <a:rPr lang="hr-HR" altLang="sr-Latn-RS" sz="2000" b="1"/>
              <a:t>na</a:t>
            </a:r>
            <a:r>
              <a:rPr lang="hr-HR" altLang="sr-Latn-RS" sz="2000"/>
              <a:t> </a:t>
            </a:r>
            <a:br>
              <a:rPr lang="hr-HR" altLang="sr-Latn-RS" sz="2000"/>
            </a:br>
            <a:r>
              <a:rPr lang="hr-HR" altLang="sr-Latn-RS" sz="2000"/>
              <a:t>Katoličkome </a:t>
            </a:r>
            <a:r>
              <a:rPr lang="hr-HR" altLang="sr-Latn-RS" sz="2000" b="1"/>
              <a:t>bogoslovnom fakultetu </a:t>
            </a:r>
            <a:br>
              <a:rPr lang="hr-HR" altLang="sr-Latn-RS" sz="2000" b="1"/>
            </a:br>
            <a:r>
              <a:rPr lang="hr-HR" altLang="sr-Latn-RS" sz="2000" b="1"/>
              <a:t>u Đakovu</a:t>
            </a:r>
            <a:r>
              <a:rPr lang="hr-HR" altLang="sr-Latn-RS" sz="2000"/>
              <a:t>. Predvodio je brojne </a:t>
            </a:r>
            <a:br>
              <a:rPr lang="hr-HR" altLang="sr-Latn-RS" sz="2000"/>
            </a:br>
            <a:r>
              <a:rPr lang="hr-HR" altLang="sr-Latn-RS" sz="2000"/>
              <a:t>duhovne vježbe i hodočašća. Godine </a:t>
            </a:r>
            <a:br>
              <a:rPr lang="hr-HR" altLang="sr-Latn-RS" sz="2000"/>
            </a:br>
            <a:r>
              <a:rPr lang="hr-HR" altLang="sr-Latn-RS" sz="2000"/>
              <a:t>2016. imenovan je </a:t>
            </a:r>
            <a:r>
              <a:rPr lang="hr-HR" altLang="sr-Latn-RS" sz="2000" b="1"/>
              <a:t>rektorom </a:t>
            </a:r>
            <a:br>
              <a:rPr lang="hr-HR" altLang="sr-Latn-RS" sz="2000" b="1"/>
            </a:br>
            <a:r>
              <a:rPr lang="hr-HR" altLang="sr-Latn-RS" sz="2000" b="1"/>
              <a:t>Papinskoga hrvatskog zavoda </a:t>
            </a:r>
            <a:br>
              <a:rPr lang="hr-HR" altLang="sr-Latn-RS" sz="2000" b="1"/>
            </a:br>
            <a:r>
              <a:rPr lang="hr-HR" altLang="sr-Latn-RS" sz="2000" b="1"/>
              <a:t>svetog Jeronima u Rimu</a:t>
            </a:r>
            <a:r>
              <a:rPr lang="hr-HR" altLang="sr-Latn-RS" sz="2000"/>
              <a:t>. Na </a:t>
            </a:r>
            <a:br>
              <a:rPr lang="hr-HR" altLang="sr-Latn-RS" sz="2000"/>
            </a:br>
            <a:r>
              <a:rPr lang="hr-HR" altLang="sr-Latn-RS" sz="2000"/>
              <a:t>dužnost varaždinskog biskupa </a:t>
            </a:r>
            <a:br>
              <a:rPr lang="hr-HR" altLang="sr-Latn-RS" sz="2000"/>
            </a:br>
            <a:r>
              <a:rPr lang="hr-HR" altLang="sr-Latn-RS" sz="2000"/>
              <a:t>imenovao ga je papa Franjo. Za </a:t>
            </a:r>
            <a:br>
              <a:rPr lang="hr-HR" altLang="sr-Latn-RS" sz="2000"/>
            </a:br>
            <a:r>
              <a:rPr lang="hr-HR" altLang="sr-Latn-RS" sz="2000"/>
              <a:t>biskupa je zaređen u varaždinskoj </a:t>
            </a:r>
            <a:br>
              <a:rPr lang="hr-HR" altLang="sr-Latn-RS" sz="2000"/>
            </a:br>
            <a:r>
              <a:rPr lang="hr-HR" altLang="sr-Latn-RS" sz="2000"/>
              <a:t>katedrali 24.11.2019. godine.</a:t>
            </a: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81FE71ED-62C6-07FA-F47A-08375633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5888"/>
            <a:ext cx="1763713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>
            <a:extLst>
              <a:ext uri="{FF2B5EF4-FFF2-40B4-BE49-F238E27FC236}">
                <a16:creationId xmlns:a16="http://schemas.microsoft.com/office/drawing/2014/main" id="{A23591E3-3C3A-E967-EB93-B466B5C5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-68263"/>
            <a:ext cx="4916487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77F417EF-9749-F26C-002D-B1737C11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225" y="0"/>
            <a:ext cx="48847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4252780-2C55-FDE9-B864-83C1D29D0D9D}"/>
              </a:ext>
            </a:extLst>
          </p:cNvPr>
          <p:cNvSpPr txBox="1"/>
          <p:nvPr/>
        </p:nvSpPr>
        <p:spPr>
          <a:xfrm>
            <a:off x="914400" y="49213"/>
            <a:ext cx="3313113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4800" dirty="0">
                <a:solidFill>
                  <a:schemeClr val="tx2">
                    <a:lumMod val="75000"/>
                  </a:schemeClr>
                </a:solidFill>
              </a:rPr>
              <a:t>Varaždinska katedrala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avokutnik 1">
            <a:extLst>
              <a:ext uri="{FF2B5EF4-FFF2-40B4-BE49-F238E27FC236}">
                <a16:creationId xmlns:a16="http://schemas.microsoft.com/office/drawing/2014/main" id="{CE6B406F-4149-7D15-20B7-E1D99058D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13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FF0000"/>
                </a:solidFill>
              </a:rPr>
              <a:t>Varaždinska biskupija </a:t>
            </a:r>
          </a:p>
        </p:txBody>
      </p:sp>
      <p:pic>
        <p:nvPicPr>
          <p:cNvPr id="5123" name="Picture 2" descr="grb varaždinske biskupije">
            <a:extLst>
              <a:ext uri="{FF2B5EF4-FFF2-40B4-BE49-F238E27FC236}">
                <a16:creationId xmlns:a16="http://schemas.microsoft.com/office/drawing/2014/main" id="{E0781B27-187F-B8A9-02C8-B6B5EFCE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12875"/>
            <a:ext cx="363537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9594DBE-8516-2BB0-91F6-612BBA28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ravokutnik 1">
            <a:extLst>
              <a:ext uri="{FF2B5EF4-FFF2-40B4-BE49-F238E27FC236}">
                <a16:creationId xmlns:a16="http://schemas.microsoft.com/office/drawing/2014/main" id="{14546641-61F3-5569-1896-50FA0EA58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51133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000">
                <a:solidFill>
                  <a:schemeClr val="bg1"/>
                </a:solidFill>
              </a:rPr>
              <a:t>1997. g. osnovana je Varaždinska biskupija. 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ikovni rezultat za biskup marko culej&quot;">
            <a:extLst>
              <a:ext uri="{FF2B5EF4-FFF2-40B4-BE49-F238E27FC236}">
                <a16:creationId xmlns:a16="http://schemas.microsoft.com/office/drawing/2014/main" id="{03ECBE1B-BE4A-2A08-3876-EE161024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233363"/>
            <a:ext cx="4808537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kstniOkvir 1">
            <a:extLst>
              <a:ext uri="{FF2B5EF4-FFF2-40B4-BE49-F238E27FC236}">
                <a16:creationId xmlns:a16="http://schemas.microsoft.com/office/drawing/2014/main" id="{27A99B22-3897-306B-91A5-DDE4ECC39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33115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/>
              <a:t>Prvi Varaždinski biskup</a:t>
            </a:r>
            <a:endParaRPr lang="hr-HR" altLang="sr-Latn-RS" sz="1800"/>
          </a:p>
          <a:p>
            <a:pPr>
              <a:spcBef>
                <a:spcPct val="0"/>
              </a:spcBef>
              <a:buFontTx/>
              <a:buNone/>
            </a:pPr>
            <a:r>
              <a:rPr lang="hr-HR" altLang="sr-Latn-RS" sz="2800"/>
              <a:t>mons. </a:t>
            </a:r>
            <a:r>
              <a:rPr lang="hr-HR" altLang="sr-Latn-RS" sz="2800" b="1"/>
              <a:t>Marko Culej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2085D20-7E39-838A-449A-13B8AB9D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0702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ravokutnik 1">
            <a:extLst>
              <a:ext uri="{FF2B5EF4-FFF2-40B4-BE49-F238E27FC236}">
                <a16:creationId xmlns:a16="http://schemas.microsoft.com/office/drawing/2014/main" id="{8F9FFBE8-EEDB-2673-1B84-D13135AB6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476250"/>
            <a:ext cx="3744913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Drugi Varaždinski biskup</a:t>
            </a:r>
          </a:p>
          <a:p>
            <a:pPr eaLnBrk="1" hangingPunct="1">
              <a:defRPr/>
            </a:pPr>
            <a:r>
              <a:rPr lang="hr-HR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mons. Josip Mrzljak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82DD723D-06D2-8788-052C-19299C269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157413"/>
            <a:ext cx="4038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>
            <a:extLst>
              <a:ext uri="{FF2B5EF4-FFF2-40B4-BE49-F238E27FC236}">
                <a16:creationId xmlns:a16="http://schemas.microsoft.com/office/drawing/2014/main" id="{49675E84-8072-6802-0296-481B2F92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60350"/>
            <a:ext cx="43672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lika 1">
            <a:extLst>
              <a:ext uri="{FF2B5EF4-FFF2-40B4-BE49-F238E27FC236}">
                <a16:creationId xmlns:a16="http://schemas.microsoft.com/office/drawing/2014/main" id="{DBAC27E7-9441-40D3-5842-D9436540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7555" r="42912" b="15807"/>
          <a:stretch>
            <a:fillRect/>
          </a:stretch>
        </p:blipFill>
        <p:spPr bwMode="auto">
          <a:xfrm>
            <a:off x="3995738" y="260350"/>
            <a:ext cx="4897437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1">
            <a:extLst>
              <a:ext uri="{FF2B5EF4-FFF2-40B4-BE49-F238E27FC236}">
                <a16:creationId xmlns:a16="http://schemas.microsoft.com/office/drawing/2014/main" id="{0FD39546-F7AA-848E-6504-A3ED788D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34575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Varaždinski biskup</a:t>
            </a:r>
          </a:p>
          <a:p>
            <a:pPr eaLnBrk="1" hangingPunct="1">
              <a:defRPr/>
            </a:pPr>
            <a:r>
              <a:rPr lang="hr-HR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mons. Bože Radoš</a:t>
            </a: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AF4E2E20-97D9-C124-46BE-4FA2ABCA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3382" r="29526" b="19287"/>
          <a:stretch>
            <a:fillRect/>
          </a:stretch>
        </p:blipFill>
        <p:spPr bwMode="auto">
          <a:xfrm>
            <a:off x="123825" y="1916113"/>
            <a:ext cx="38846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275CE3DA-EE96-B127-1001-081DFC55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3"/>
            <a:ext cx="9140825" cy="67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Pravokutnik 1">
            <a:extLst>
              <a:ext uri="{FF2B5EF4-FFF2-40B4-BE49-F238E27FC236}">
                <a16:creationId xmlns:a16="http://schemas.microsoft.com/office/drawing/2014/main" id="{F4269FC3-47D8-4B45-E170-9B45A4CFB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11113"/>
            <a:ext cx="55784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Naša biskupija ima 105 župa.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ravokutnik 1">
            <a:extLst>
              <a:ext uri="{FF2B5EF4-FFF2-40B4-BE49-F238E27FC236}">
                <a16:creationId xmlns:a16="http://schemas.microsoft.com/office/drawing/2014/main" id="{AEB08D62-7F77-3CB7-636C-CEA844251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260350"/>
            <a:ext cx="8964613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600" dirty="0"/>
              <a:t>Na području Varaždinske biskupije se nalazi svetište (euharistijsko proštenište) Predragocjene Krvi Kristove u Ludbregu, </a:t>
            </a:r>
            <a:endParaRPr lang="hr-HR" altLang="sr-Latn-RS" sz="2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555B50D7-22EA-0DAF-4EB4-5F1C38C5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9309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6AFE9D20-F1C1-757F-5355-D83CB636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412875"/>
            <a:ext cx="49831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E1FADDA-117A-FEA2-20B8-B2FC702E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22400"/>
            <a:ext cx="29718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540</Words>
  <Application>Microsoft Office PowerPoint</Application>
  <PresentationFormat>Prikaz na zaslonu (4:3)</PresentationFormat>
  <Paragraphs>53</Paragraphs>
  <Slides>19</Slides>
  <Notes>4</Notes>
  <HiddenSlides>3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</vt:lpstr>
      <vt:lpstr>Arial</vt:lpstr>
      <vt:lpstr>Arial Black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H</dc:creator>
  <cp:lastModifiedBy>Krešimir Hublin</cp:lastModifiedBy>
  <cp:revision>51</cp:revision>
  <dcterms:created xsi:type="dcterms:W3CDTF">2013-01-24T21:08:38Z</dcterms:created>
  <dcterms:modified xsi:type="dcterms:W3CDTF">2024-02-23T10:00:18Z</dcterms:modified>
</cp:coreProperties>
</file>