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68" r:id="rId3"/>
    <p:sldId id="265" r:id="rId4"/>
    <p:sldId id="270" r:id="rId5"/>
    <p:sldId id="264" r:id="rId6"/>
    <p:sldId id="256" r:id="rId7"/>
    <p:sldId id="267" r:id="rId8"/>
    <p:sldId id="269" r:id="rId9"/>
    <p:sldId id="261" r:id="rId10"/>
  </p:sldIdLst>
  <p:sldSz cx="9144000" cy="6858000" type="screen4x3"/>
  <p:notesSz cx="6858000" cy="9144000"/>
  <p:defaultTextStyle>
    <a:defPPr>
      <a:defRPr lang="hr-H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B2E"/>
    <a:srgbClr val="F7F22E"/>
    <a:srgbClr val="DDCCAD"/>
    <a:srgbClr val="E9D6A1"/>
    <a:srgbClr val="FFFFFF"/>
    <a:srgbClr val="FFFF00"/>
    <a:srgbClr val="FFF8E5"/>
    <a:srgbClr val="EB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911" autoAdjust="0"/>
  </p:normalViewPr>
  <p:slideViewPr>
    <p:cSldViewPr snapToGrid="0">
      <p:cViewPr>
        <p:scale>
          <a:sx n="70" d="100"/>
          <a:sy n="70" d="100"/>
        </p:scale>
        <p:origin x="1570" y="4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>
            <a:extLst>
              <a:ext uri="{FF2B5EF4-FFF2-40B4-BE49-F238E27FC236}">
                <a16:creationId xmlns:a16="http://schemas.microsoft.com/office/drawing/2014/main" id="{7854FFF9-7359-4544-BC4A-8AB193611D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82D5AA0-309B-4298-971E-E7DB8F7F191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3E3A4F8-3CE1-4DBE-8DC4-9219996C6F77}" type="datetimeFigureOut">
              <a:rPr lang="hr-HR"/>
              <a:pPr>
                <a:defRPr/>
              </a:pPr>
              <a:t>2.2.2023.</a:t>
            </a:fld>
            <a:endParaRPr lang="hr-HR"/>
          </a:p>
        </p:txBody>
      </p:sp>
      <p:sp>
        <p:nvSpPr>
          <p:cNvPr id="4" name="Rezervirano mjesto slike slajda 3">
            <a:extLst>
              <a:ext uri="{FF2B5EF4-FFF2-40B4-BE49-F238E27FC236}">
                <a16:creationId xmlns:a16="http://schemas.microsoft.com/office/drawing/2014/main" id="{F93C5BE9-86A2-49BE-9EBF-33543D608C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r-HR" noProof="0"/>
          </a:p>
        </p:txBody>
      </p:sp>
      <p:sp>
        <p:nvSpPr>
          <p:cNvPr id="5" name="Rezervirano mjesto bilježaka 4">
            <a:extLst>
              <a:ext uri="{FF2B5EF4-FFF2-40B4-BE49-F238E27FC236}">
                <a16:creationId xmlns:a16="http://schemas.microsoft.com/office/drawing/2014/main" id="{F6F23EFD-7444-4BB3-9197-D34DDF52F5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56B73E66-598B-424D-97BA-35C0B6615D2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DB76A37C-97D2-436E-8627-A851143A885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3144DC4F-E1C6-4477-BE16-C06B227E08D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slike slajda 1">
            <a:extLst>
              <a:ext uri="{FF2B5EF4-FFF2-40B4-BE49-F238E27FC236}">
                <a16:creationId xmlns:a16="http://schemas.microsoft.com/office/drawing/2014/main" id="{593A73DE-05C6-4547-92F7-5FF26D9870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zervirano mjesto bilježaka 2">
            <a:extLst>
              <a:ext uri="{FF2B5EF4-FFF2-40B4-BE49-F238E27FC236}">
                <a16:creationId xmlns:a16="http://schemas.microsoft.com/office/drawing/2014/main" id="{0FF4AD58-89CD-4172-ADB4-70DC660E9C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dodatno: kad pročitaju U60 sa strane lijevo (aureola), onda neka potraže u udžbeniku slike sa primjerima svetaca sa aureolom</a:t>
            </a:r>
          </a:p>
        </p:txBody>
      </p:sp>
      <p:sp>
        <p:nvSpPr>
          <p:cNvPr id="4100" name="Rezervirano mjesto broja slajda 3">
            <a:extLst>
              <a:ext uri="{FF2B5EF4-FFF2-40B4-BE49-F238E27FC236}">
                <a16:creationId xmlns:a16="http://schemas.microsoft.com/office/drawing/2014/main" id="{F00F0289-8285-43E6-A836-09274150B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3C6CAF-FF46-4EC6-8826-0A8482E7C732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slike slajda 1">
            <a:extLst>
              <a:ext uri="{FF2B5EF4-FFF2-40B4-BE49-F238E27FC236}">
                <a16:creationId xmlns:a16="http://schemas.microsoft.com/office/drawing/2014/main" id="{593A73DE-05C6-4547-92F7-5FF26D9870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zervirano mjesto bilježaka 2">
            <a:extLst>
              <a:ext uri="{FF2B5EF4-FFF2-40B4-BE49-F238E27FC236}">
                <a16:creationId xmlns:a16="http://schemas.microsoft.com/office/drawing/2014/main" id="{0FF4AD58-89CD-4172-ADB4-70DC660E9C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dodatno: kad pročitaju U60 sa strane lijevo (aureola), onda neka potraže u udžbeniku slike sa primjerima svetaca sa aureolom</a:t>
            </a:r>
          </a:p>
        </p:txBody>
      </p:sp>
      <p:sp>
        <p:nvSpPr>
          <p:cNvPr id="4100" name="Rezervirano mjesto broja slajda 3">
            <a:extLst>
              <a:ext uri="{FF2B5EF4-FFF2-40B4-BE49-F238E27FC236}">
                <a16:creationId xmlns:a16="http://schemas.microsoft.com/office/drawing/2014/main" id="{F00F0289-8285-43E6-A836-09274150B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3C6CAF-FF46-4EC6-8826-0A8482E7C732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16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zervirano mjesto slike slajda 1">
            <a:extLst>
              <a:ext uri="{FF2B5EF4-FFF2-40B4-BE49-F238E27FC236}">
                <a16:creationId xmlns:a16="http://schemas.microsoft.com/office/drawing/2014/main" id="{3E6302EC-8BAE-4B99-BE79-E3DAB00734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Rezervirano mjesto bilježaka 2">
            <a:extLst>
              <a:ext uri="{FF2B5EF4-FFF2-40B4-BE49-F238E27FC236}">
                <a16:creationId xmlns:a16="http://schemas.microsoft.com/office/drawing/2014/main" id="{B10BF24D-CA6F-498B-B6DB-093FE8D44C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2. način</a:t>
            </a:r>
          </a:p>
        </p:txBody>
      </p:sp>
      <p:sp>
        <p:nvSpPr>
          <p:cNvPr id="8196" name="Rezervirano mjesto broja slajda 3">
            <a:extLst>
              <a:ext uri="{FF2B5EF4-FFF2-40B4-BE49-F238E27FC236}">
                <a16:creationId xmlns:a16="http://schemas.microsoft.com/office/drawing/2014/main" id="{6B97D845-C201-4AEB-91BA-3ADB8B29A74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DF1BEECE-6762-4D62-A1FC-CC38A20E008B}" type="slidenum">
              <a:rPr lang="hr-HR" altLang="sr-Latn-RS"/>
              <a:pPr/>
              <a:t>5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zervirano mjesto slike slajda 1">
            <a:extLst>
              <a:ext uri="{FF2B5EF4-FFF2-40B4-BE49-F238E27FC236}">
                <a16:creationId xmlns:a16="http://schemas.microsoft.com/office/drawing/2014/main" id="{6AA869FE-C69A-44D9-8706-F2C751868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Rezervirano mjesto bilježaka 2">
            <a:extLst>
              <a:ext uri="{FF2B5EF4-FFF2-40B4-BE49-F238E27FC236}">
                <a16:creationId xmlns:a16="http://schemas.microsoft.com/office/drawing/2014/main" id="{DCD74C48-B4CE-4AF6-BEE1-BB6EACD614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hr-HR" altLang="sr-Latn-RS"/>
              <a:t>samo za prepisati</a:t>
            </a:r>
          </a:p>
        </p:txBody>
      </p:sp>
      <p:sp>
        <p:nvSpPr>
          <p:cNvPr id="10244" name="Rezervirano mjesto broja slajda 3">
            <a:extLst>
              <a:ext uri="{FF2B5EF4-FFF2-40B4-BE49-F238E27FC236}">
                <a16:creationId xmlns:a16="http://schemas.microsoft.com/office/drawing/2014/main" id="{E5DA3F58-CE0A-4E9B-8F93-998A0331C06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CA2B941-34E9-4D5B-B044-9CBCCD812FF1}" type="slidenum">
              <a:rPr lang="hr-HR" altLang="sr-Latn-RS"/>
              <a:pPr/>
              <a:t>6</a:t>
            </a:fld>
            <a:endParaRPr lang="hr-HR" altLang="sr-Latn-R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zervirano mjesto slike slajda 1">
            <a:extLst>
              <a:ext uri="{FF2B5EF4-FFF2-40B4-BE49-F238E27FC236}">
                <a16:creationId xmlns:a16="http://schemas.microsoft.com/office/drawing/2014/main" id="{593A73DE-05C6-4547-92F7-5FF26D98704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Rezervirano mjesto bilježaka 2">
            <a:extLst>
              <a:ext uri="{FF2B5EF4-FFF2-40B4-BE49-F238E27FC236}">
                <a16:creationId xmlns:a16="http://schemas.microsoft.com/office/drawing/2014/main" id="{0FF4AD58-89CD-4172-ADB4-70DC660E9C7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hr-HR" altLang="sr-Latn-RS"/>
              <a:t>dodatno: kad pročitaju U60 sa strane lijevo (aureola), onda neka potraže u udžbeniku slike sa primjerima svetaca sa aureolom</a:t>
            </a:r>
          </a:p>
        </p:txBody>
      </p:sp>
      <p:sp>
        <p:nvSpPr>
          <p:cNvPr id="4100" name="Rezervirano mjesto broja slajda 3">
            <a:extLst>
              <a:ext uri="{FF2B5EF4-FFF2-40B4-BE49-F238E27FC236}">
                <a16:creationId xmlns:a16="http://schemas.microsoft.com/office/drawing/2014/main" id="{F00F0289-8285-43E6-A836-09274150B7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3C6CAF-FF46-4EC6-8826-0A8482E7C732}" type="slidenum">
              <a:rPr lang="hr-HR" altLang="sr-Latn-RS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hr-HR" altLang="sr-Latn-R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06242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F4934A-E080-42F2-B3FF-C68D27B1AAB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7ED57A-722B-4A78-842B-1A0F2EBAFFF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65E4982-1738-4C38-96FA-EEB80BA877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D4111D-DCAD-48CB-A423-4A9286CB89D5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996810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70FE7BF-785B-48CB-8EE1-B561AEF4BF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B170F18-79EA-4F48-B7F6-96D93708203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FCADA00-766F-453D-A508-723E0DE63BD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948B9-F233-4128-A1CC-2DF1FAC2E6D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861385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EE3E0E-DFAC-4E62-97F9-68F3FD59E8F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B8FAEB-E2F8-4B21-B9F8-0397BC1B68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A8B0AF7-1530-47E7-8F0E-B7CE0DED13D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03E93-96C0-4BAB-8AD4-3B5F239E033F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05300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05527D6-FCDB-48D7-B7F8-3B9FAA2DDC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3E126E4-5C34-410E-8932-D5233DE12AB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B3A95E-8A33-40E0-9ED1-D67BB7E7695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AE591-5F93-4CE5-96F7-29F203D143EA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8128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299D706-3FEB-4290-BE5D-279DA359D9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404AFA0-91EF-4C7B-80EB-9120B5ED47F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7A2AE46-9AFF-41DD-9120-FD9060E9BF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CBA40D-0FBA-4C0F-ACB5-F250633F1CF7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728205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78470D-86D6-42C0-A5EA-020BF1A2F6B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150C89A-61BA-4889-8A7A-6D417C88929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BF49CF-9792-4743-A54F-1A7028F701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FD47D-2DBF-4DC1-8794-106C86142442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12504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534512D-D311-4911-906F-7EC6847105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F59F93A-1BCE-4DC4-88DC-FB46896D98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9D6E295-EC0A-4853-93E5-5102C6E1556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7766D-3538-4173-ADD1-EF17C60010C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95592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06C015F-BDE8-4EC3-9A14-FA2C5BDDC7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5830AD7-12A0-4D5B-BBA7-F4D30051C56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6A8E454-F46D-4078-9DB2-0CAA13EDA0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109D6-6BB1-442B-B1CA-FD30EAD7B3E8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26853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26CA622-A73C-4F3E-8593-4D276F0FB4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D3186A7-6C04-48C4-9A8C-20B8D12C6B7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B39B9AC-4C95-42D8-A46C-4772E69371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4B3A78-33E2-448D-A529-56EE1D97E26E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082896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FA2C1E-AD1C-4AD8-9F40-BA9AE2A19CC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A3FE2E-616A-4F6E-A8A0-5DADF808D7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B0E6DF-880F-48AB-A04A-33CBFBE95C4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012981-0209-4C9A-96A2-B5ED2B813F80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146827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stilove teksta matrice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AE0E0BF-1279-496E-A03E-CD44954B9C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B0A85F7-2F88-4902-826B-49539B29D92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D9E99EF-905A-406B-8864-EC830D0CFE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A0BAA-CA78-4AED-BD43-0185E9820C93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401389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BC1F13A-5330-449C-A35C-3D4ED338BB9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EB9AD48-EB5C-4DE2-AC0E-C337B0D3CD6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Kliknite da biste uredili stilove teksta matrice</a:t>
            </a:r>
          </a:p>
          <a:p>
            <a:pPr lvl="1"/>
            <a:r>
              <a:rPr lang="hr-HR" altLang="sr-Latn-RS"/>
              <a:t>Druga razina</a:t>
            </a:r>
          </a:p>
          <a:p>
            <a:pPr lvl="2"/>
            <a:r>
              <a:rPr lang="hr-HR" altLang="sr-Latn-RS"/>
              <a:t>Treća razina</a:t>
            </a:r>
          </a:p>
          <a:p>
            <a:pPr lvl="3"/>
            <a:r>
              <a:rPr lang="hr-HR" altLang="sr-Latn-RS"/>
              <a:t>Četvrta razina</a:t>
            </a:r>
          </a:p>
          <a:p>
            <a:pPr lvl="4"/>
            <a:r>
              <a:rPr lang="hr-HR" altLang="sr-Latn-RS"/>
              <a:t>Peta razina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015241EB-0E4C-4CE4-8952-8482FB77AA3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2DC8A5BB-2140-4706-99E4-5D2F6162100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BDC4FA67-7F47-45A5-A315-5BE3C69804D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51965E67-894A-4AE4-A1EB-31EE36A7FEB4}" type="slidenum">
              <a:rPr lang="hr-HR" altLang="sr-Latn-RS"/>
              <a:pPr>
                <a:defRPr/>
              </a:pPr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41AC92A-7665-4EE0-B4CA-84CC82C4A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32524"/>
            <a:ext cx="9144000" cy="830997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hr-HR" altLang="sr-Latn-RS" sz="2400" dirty="0">
                <a:solidFill>
                  <a:schemeClr val="bg1"/>
                </a:solidFill>
                <a:cs typeface="Times New Roman" pitchFamily="18" charset="0"/>
              </a:rPr>
              <a:t>Svaka tvrtka, organizacija, firma ima nekakvog direktora i </a:t>
            </a:r>
            <a:r>
              <a:rPr lang="hr-HR" altLang="sr-Latn-RS" sz="2400" dirty="0" err="1">
                <a:solidFill>
                  <a:schemeClr val="bg1"/>
                </a:solidFill>
                <a:cs typeface="Times New Roman" pitchFamily="18" charset="0"/>
              </a:rPr>
              <a:t>radnike..</a:t>
            </a:r>
            <a:r>
              <a:rPr lang="hr-HR" altLang="sr-Latn-RS" sz="2400" dirty="0">
                <a:solidFill>
                  <a:schemeClr val="bg1"/>
                </a:solidFill>
                <a:cs typeface="Times New Roman" pitchFamily="18" charset="0"/>
              </a:rPr>
              <a:t>. Tko je za firmu važniji: direktor ili radnici? </a:t>
            </a:r>
          </a:p>
        </p:txBody>
      </p:sp>
      <p:pic>
        <p:nvPicPr>
          <p:cNvPr id="3078" name="Picture 6" descr="Slikovni rezultat za boss and workers">
            <a:extLst>
              <a:ext uri="{FF2B5EF4-FFF2-40B4-BE49-F238E27FC236}">
                <a16:creationId xmlns:a16="http://schemas.microsoft.com/office/drawing/2014/main" id="{C1DD049D-E42B-47C1-ABE1-BB8763EC2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" y="963521"/>
            <a:ext cx="8866909" cy="5894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wipe dir="d"/>
      </p:transition>
    </mc:Choice>
    <mc:Fallback xmlns="">
      <p:transition spd="slow">
        <p:wipe dir="d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41AC92A-7665-4EE0-B4CA-84CC82C4A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399" y="53520"/>
            <a:ext cx="8839200" cy="1200329"/>
          </a:xfrm>
          <a:prstGeom prst="rect">
            <a:avLst/>
          </a:prstGeom>
          <a:noFill/>
          <a:ln>
            <a:noFill/>
          </a:ln>
        </p:spPr>
        <p:txBody>
          <a:bodyPr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hr-HR" altLang="sr-Latn-RS" sz="2400" dirty="0">
                <a:solidFill>
                  <a:schemeClr val="bg1"/>
                </a:solidFill>
                <a:cs typeface="Times New Roman" pitchFamily="18" charset="0"/>
              </a:rPr>
              <a:t>Tako i u Crkvi: neki su „pastiri” (tzv. „KLER” tj. „klerici”) koji predvode Crkvu, a ostali su „obični vjernici” tzv. „</a:t>
            </a:r>
            <a:r>
              <a:rPr lang="hr-HR" altLang="sr-Latn-RS" sz="2400" b="1" dirty="0">
                <a:solidFill>
                  <a:schemeClr val="bg1"/>
                </a:solidFill>
                <a:cs typeface="Times New Roman" pitchFamily="18" charset="0"/>
              </a:rPr>
              <a:t>LAICI</a:t>
            </a:r>
            <a:r>
              <a:rPr lang="hr-HR" altLang="sr-Latn-RS" sz="2400" dirty="0">
                <a:solidFill>
                  <a:schemeClr val="bg1"/>
                </a:solidFill>
                <a:cs typeface="Times New Roman" pitchFamily="18" charset="0"/>
              </a:rPr>
              <a:t>” koji u svijetu rade različite poslove i tako slave svoga Stvoritelja.</a:t>
            </a:r>
            <a:endParaRPr lang="hr-HR" altLang="sr-Latn-RS" sz="2400" dirty="0">
              <a:solidFill>
                <a:schemeClr val="bg1"/>
              </a:solidFill>
            </a:endParaRPr>
          </a:p>
        </p:txBody>
      </p:sp>
      <p:pic>
        <p:nvPicPr>
          <p:cNvPr id="39938" name="Picture 2" descr="Slikovni rezultat za kler i laici">
            <a:extLst>
              <a:ext uri="{FF2B5EF4-FFF2-40B4-BE49-F238E27FC236}">
                <a16:creationId xmlns:a16="http://schemas.microsoft.com/office/drawing/2014/main" id="{E8042D92-A2FE-4CE1-BDC3-AD513E548C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3" y="1253849"/>
            <a:ext cx="8400473" cy="560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lačić za govor: ovalni 2">
            <a:extLst>
              <a:ext uri="{FF2B5EF4-FFF2-40B4-BE49-F238E27FC236}">
                <a16:creationId xmlns:a16="http://schemas.microsoft.com/office/drawing/2014/main" id="{FC1ABABF-8F79-4728-BB92-6F23A9B56245}"/>
              </a:ext>
            </a:extLst>
          </p:cNvPr>
          <p:cNvSpPr/>
          <p:nvPr/>
        </p:nvSpPr>
        <p:spPr>
          <a:xfrm>
            <a:off x="7583055" y="4756727"/>
            <a:ext cx="1408544" cy="618438"/>
          </a:xfrm>
          <a:prstGeom prst="wedgeEllipseCallout">
            <a:avLst>
              <a:gd name="adj1" fmla="val -45095"/>
              <a:gd name="adj2" fmla="val 65578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altLang="sr-Latn-RS" sz="2400" b="1" dirty="0">
                <a:cs typeface="Times New Roman" pitchFamily="18" charset="0"/>
              </a:rPr>
              <a:t>U31</a:t>
            </a:r>
          </a:p>
        </p:txBody>
      </p:sp>
      <p:sp>
        <p:nvSpPr>
          <p:cNvPr id="6" name="Oblačić za govor: ovalni 5">
            <a:extLst>
              <a:ext uri="{FF2B5EF4-FFF2-40B4-BE49-F238E27FC236}">
                <a16:creationId xmlns:a16="http://schemas.microsoft.com/office/drawing/2014/main" id="{8F896072-3080-41CB-A1A8-B0D2D924ACFF}"/>
              </a:ext>
            </a:extLst>
          </p:cNvPr>
          <p:cNvSpPr/>
          <p:nvPr/>
        </p:nvSpPr>
        <p:spPr>
          <a:xfrm>
            <a:off x="905163" y="4950691"/>
            <a:ext cx="1773381" cy="1004044"/>
          </a:xfrm>
          <a:prstGeom prst="wedgeEllipseCallout">
            <a:avLst>
              <a:gd name="adj1" fmla="val 63983"/>
              <a:gd name="adj2" fmla="val -10478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altLang="sr-Latn-RS" sz="2400" dirty="0">
                <a:cs typeface="Times New Roman" pitchFamily="18" charset="0"/>
              </a:rPr>
              <a:t>Tko su LAICI?</a:t>
            </a:r>
          </a:p>
        </p:txBody>
      </p:sp>
      <p:sp>
        <p:nvSpPr>
          <p:cNvPr id="7" name="Oblačić za govor: ovalni 6">
            <a:extLst>
              <a:ext uri="{FF2B5EF4-FFF2-40B4-BE49-F238E27FC236}">
                <a16:creationId xmlns:a16="http://schemas.microsoft.com/office/drawing/2014/main" id="{0A9D4AD5-0DD2-4A2F-97E0-63F540F08178}"/>
              </a:ext>
            </a:extLst>
          </p:cNvPr>
          <p:cNvSpPr/>
          <p:nvPr/>
        </p:nvSpPr>
        <p:spPr>
          <a:xfrm>
            <a:off x="6991927" y="1253849"/>
            <a:ext cx="1999672" cy="1729495"/>
          </a:xfrm>
          <a:prstGeom prst="wedgeEllipseCallout">
            <a:avLst>
              <a:gd name="adj1" fmla="val -59463"/>
              <a:gd name="adj2" fmla="val 9307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r-HR" altLang="sr-Latn-RS" sz="2400" dirty="0">
                <a:cs typeface="Times New Roman" pitchFamily="18" charset="0"/>
              </a:rPr>
              <a:t>Kakve poslove obavljaju laici?</a:t>
            </a:r>
          </a:p>
        </p:txBody>
      </p:sp>
    </p:spTree>
    <p:extLst>
      <p:ext uri="{BB962C8B-B14F-4D97-AF65-F5344CB8AC3E}">
        <p14:creationId xmlns:p14="http://schemas.microsoft.com/office/powerpoint/2010/main" val="3914315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3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F6A10C1B-049F-4D22-94FE-110758AF278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3825" y="1581150"/>
            <a:ext cx="8816975" cy="1073150"/>
          </a:xfrm>
        </p:spPr>
        <p:txBody>
          <a:bodyPr/>
          <a:lstStyle/>
          <a:p>
            <a:pPr marL="444500" indent="-352425" algn="l" eaLnBrk="1" hangingPunct="1">
              <a:defRPr/>
            </a:pPr>
            <a:r>
              <a:rPr lang="hr-HR" sz="2800" b="1" dirty="0">
                <a:solidFill>
                  <a:schemeClr val="accent6">
                    <a:lumMod val="75000"/>
                  </a:schemeClr>
                </a:solidFill>
              </a:rPr>
              <a:t>Laici su "Božji radnici" koji u ovome svijetu provode Božju volju u djelo:</a:t>
            </a:r>
          </a:p>
        </p:txBody>
      </p:sp>
      <p:sp>
        <p:nvSpPr>
          <p:cNvPr id="5123" name="Pravokutnik 2">
            <a:extLst>
              <a:ext uri="{FF2B5EF4-FFF2-40B4-BE49-F238E27FC236}">
                <a16:creationId xmlns:a16="http://schemas.microsoft.com/office/drawing/2014/main" id="{CCB5B9C5-4515-4DDA-A1C1-A307A2A42C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237" y="83343"/>
            <a:ext cx="8816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352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 b="1" u="sng" dirty="0">
                <a:solidFill>
                  <a:srgbClr val="00B050"/>
                </a:solidFill>
              </a:rPr>
              <a:t>Laici</a:t>
            </a:r>
            <a:r>
              <a:rPr lang="hr-HR" altLang="sr-Latn-RS" sz="4000" b="1" dirty="0">
                <a:solidFill>
                  <a:srgbClr val="00B050"/>
                </a:solidFill>
              </a:rPr>
              <a:t> </a:t>
            </a:r>
            <a:r>
              <a:rPr lang="hr-HR" altLang="sr-Latn-RS" sz="2800" dirty="0"/>
              <a:t>su "obični" vjernici kršćani koji nisu primili sakrament Sv. reda (tj. nisu “kler” ili „klerici”) i nisu redovnici/redovnice.</a:t>
            </a:r>
          </a:p>
        </p:txBody>
      </p:sp>
      <p:sp>
        <p:nvSpPr>
          <p:cNvPr id="12" name="Pravokutnik 11">
            <a:extLst>
              <a:ext uri="{FF2B5EF4-FFF2-40B4-BE49-F238E27FC236}">
                <a16:creationId xmlns:a16="http://schemas.microsoft.com/office/drawing/2014/main" id="{1C8F3B71-790A-48AA-93B6-04ECFEDC9FFE}"/>
              </a:ext>
            </a:extLst>
          </p:cNvPr>
          <p:cNvSpPr/>
          <p:nvPr/>
        </p:nvSpPr>
        <p:spPr>
          <a:xfrm>
            <a:off x="5104606" y="5580856"/>
            <a:ext cx="3602038" cy="523875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chemeClr val="bg1"/>
                </a:solidFill>
                <a:latin typeface="Calibri"/>
              </a:rPr>
              <a:t>Svećenička služba laika: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2A386D21-AAEC-40B8-84DF-79C6F6243F82}"/>
              </a:ext>
            </a:extLst>
          </p:cNvPr>
          <p:cNvSpPr/>
          <p:nvPr/>
        </p:nvSpPr>
        <p:spPr>
          <a:xfrm>
            <a:off x="4530725" y="3113088"/>
            <a:ext cx="3467100" cy="523875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chemeClr val="bg1"/>
                </a:solidFill>
                <a:latin typeface="Calibri"/>
              </a:rPr>
              <a:t>Kraljevska služba laika: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546CC28-5D18-464B-A42D-CC5AF18B0253}"/>
              </a:ext>
            </a:extLst>
          </p:cNvPr>
          <p:cNvSpPr/>
          <p:nvPr/>
        </p:nvSpPr>
        <p:spPr>
          <a:xfrm>
            <a:off x="2957513" y="2509044"/>
            <a:ext cx="3306762" cy="5222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rgbClr val="000000"/>
                </a:solidFill>
                <a:latin typeface="Calibri"/>
              </a:rPr>
              <a:t>Proročka služba laika: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AA2B774-F6F0-434C-B779-6084DDDDBF40}"/>
              </a:ext>
            </a:extLst>
          </p:cNvPr>
          <p:cNvSpPr/>
          <p:nvPr/>
        </p:nvSpPr>
        <p:spPr>
          <a:xfrm>
            <a:off x="412606" y="4967073"/>
            <a:ext cx="7988588" cy="523220"/>
          </a:xfrm>
          <a:prstGeom prst="rect">
            <a:avLst/>
          </a:prstGeom>
          <a:solidFill>
            <a:srgbClr val="F7F22E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rgbClr val="000000"/>
                </a:solidFill>
                <a:latin typeface="Calibri"/>
              </a:rPr>
              <a:t>(poput proroka) laici će svojim riječima i primjerom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1E4FD46-5B25-43A1-8ADD-5098B5B1DBF1}"/>
              </a:ext>
            </a:extLst>
          </p:cNvPr>
          <p:cNvSpPr/>
          <p:nvPr/>
        </p:nvSpPr>
        <p:spPr>
          <a:xfrm>
            <a:off x="179388" y="3113088"/>
            <a:ext cx="4227512" cy="52387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sv-SE" sz="2800" dirty="0">
                <a:solidFill>
                  <a:schemeClr val="bg1"/>
                </a:solidFill>
                <a:latin typeface="Calibri"/>
              </a:rPr>
              <a:t>(poput svećenika) laici će se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73F3ECB1-C338-48E6-8EFC-63F27CBAABBB}"/>
              </a:ext>
            </a:extLst>
          </p:cNvPr>
          <p:cNvSpPr/>
          <p:nvPr/>
        </p:nvSpPr>
        <p:spPr>
          <a:xfrm>
            <a:off x="810274" y="4344698"/>
            <a:ext cx="6667500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chemeClr val="bg1"/>
                </a:solidFill>
                <a:latin typeface="Calibri"/>
              </a:rPr>
              <a:t>laici će biti poslušni Bogu Kralju te će dobrim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23C6C715-32D7-4A38-8C46-22B895BE1557}"/>
              </a:ext>
            </a:extLst>
          </p:cNvPr>
          <p:cNvSpPr/>
          <p:nvPr/>
        </p:nvSpPr>
        <p:spPr>
          <a:xfrm>
            <a:off x="203200" y="5581650"/>
            <a:ext cx="4616450" cy="52228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rgbClr val="000000"/>
                </a:solidFill>
                <a:latin typeface="Calibri"/>
              </a:rPr>
              <a:t>moliti za cijeli svijet i sve ljude.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AA3DDA38-97F8-4192-86E1-F9C7D7CE8881}"/>
              </a:ext>
            </a:extLst>
          </p:cNvPr>
          <p:cNvSpPr/>
          <p:nvPr/>
        </p:nvSpPr>
        <p:spPr>
          <a:xfrm>
            <a:off x="2555875" y="3724321"/>
            <a:ext cx="4132991" cy="52322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rgbClr val="000000"/>
                </a:solidFill>
                <a:latin typeface="Calibri"/>
              </a:rPr>
              <a:t>druge ljude privoditi Bogu. 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A1494D3D-2CA2-4D11-89D8-EFA677F9693F}"/>
              </a:ext>
            </a:extLst>
          </p:cNvPr>
          <p:cNvSpPr/>
          <p:nvPr/>
        </p:nvSpPr>
        <p:spPr>
          <a:xfrm>
            <a:off x="2957513" y="6187066"/>
            <a:ext cx="5948362" cy="522287"/>
          </a:xfrm>
          <a:prstGeom prst="rect">
            <a:avLst/>
          </a:prstGeom>
          <a:solidFill>
            <a:srgbClr val="F26B2E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vi-VN" sz="2800" dirty="0">
                <a:solidFill>
                  <a:srgbClr val="000000"/>
                </a:solidFill>
                <a:latin typeface="Calibri"/>
              </a:rPr>
              <a:t>djelima i ljubavlju izgrađivati bolji svijet</a:t>
            </a:r>
            <a:r>
              <a:rPr lang="hr-HR" sz="2800" dirty="0">
                <a:solidFill>
                  <a:srgbClr val="000000"/>
                </a:solidFill>
                <a:latin typeface="Calibri"/>
              </a:rPr>
              <a:t>.</a:t>
            </a:r>
            <a:endParaRPr lang="hr-HR" sz="2800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93FB2E9-3DEF-4FC0-BCB1-05F95A2DB1B9}"/>
              </a:ext>
            </a:extLst>
          </p:cNvPr>
          <p:cNvSpPr txBox="1"/>
          <p:nvPr/>
        </p:nvSpPr>
        <p:spPr>
          <a:xfrm>
            <a:off x="493713" y="6149975"/>
            <a:ext cx="2554287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000" i="1" dirty="0">
                <a:solidFill>
                  <a:schemeClr val="bg1">
                    <a:lumMod val="50000"/>
                  </a:schemeClr>
                </a:solidFill>
              </a:rPr>
              <a:t>Posloži „trakice” teksta u 3 rečenice!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2124DC2F-C6B4-4EBE-A5AB-55F875432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8362" y="1196508"/>
            <a:ext cx="1185174" cy="11851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3250"/>
                            </p:stCondLst>
                            <p:childTnLst>
                              <p:par>
                                <p:cTn id="26" presetID="26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1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2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4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6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8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6250"/>
                            </p:stCondLst>
                            <p:childTnLst>
                              <p:par>
                                <p:cTn id="6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8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9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1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3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5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8750"/>
                            </p:stCondLst>
                            <p:childTnLst>
                              <p:par>
                                <p:cTn id="9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2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3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5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7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9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9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0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2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4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6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12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6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7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9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1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3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12750"/>
                            </p:stCondLst>
                            <p:childTnLst>
                              <p:par>
                                <p:cTn id="145" presetID="26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36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139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7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3" dur="16">
                                          <p:stCondLst>
                                            <p:cond delay="40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4" dur="104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5" dur="16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6" dur="104" decel="50000">
                                          <p:stCondLst>
                                            <p:cond delay="83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7" dur="16">
                                          <p:stCondLst>
                                            <p:cond delay="102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8" dur="104" decel="50000">
                                          <p:stCondLst>
                                            <p:cond delay="10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16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0" dur="104" decel="50000">
                                          <p:stCondLst>
                                            <p:cond delay="114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 nodeType="afterGroup">
                            <p:stCondLst>
                              <p:cond delay="14250"/>
                            </p:stCondLst>
                            <p:childTnLst>
                              <p:par>
                                <p:cTn id="16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5750"/>
                            </p:stCondLst>
                            <p:childTnLst>
                              <p:par>
                                <p:cTn id="16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  <p:bldP spid="12" grpId="0" animBg="1"/>
      <p:bldP spid="3" grpId="0" animBg="1"/>
      <p:bldP spid="4" grpId="0" animBg="1"/>
      <p:bldP spid="6" grpId="0" animBg="1"/>
      <p:bldP spid="8" grpId="0" animBg="1"/>
      <p:bldP spid="10" grpId="0" animBg="1"/>
      <p:bldP spid="14" grpId="0" animBg="1"/>
      <p:bldP spid="15" grpId="0" animBg="1"/>
      <p:bldP spid="16" grpId="0" animBg="1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avokutnik 11">
            <a:extLst>
              <a:ext uri="{FF2B5EF4-FFF2-40B4-BE49-F238E27FC236}">
                <a16:creationId xmlns:a16="http://schemas.microsoft.com/office/drawing/2014/main" id="{1C8F3B71-790A-48AA-93B6-04ECFEDC9FFE}"/>
              </a:ext>
            </a:extLst>
          </p:cNvPr>
          <p:cNvSpPr/>
          <p:nvPr/>
        </p:nvSpPr>
        <p:spPr>
          <a:xfrm>
            <a:off x="5104606" y="5580856"/>
            <a:ext cx="3602038" cy="523875"/>
          </a:xfrm>
          <a:prstGeom prst="rect">
            <a:avLst/>
          </a:prstGeom>
          <a:solidFill>
            <a:srgbClr val="7030A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chemeClr val="bg1"/>
                </a:solidFill>
                <a:latin typeface="Calibri"/>
              </a:rPr>
              <a:t>Svećenička služba laika:</a:t>
            </a:r>
          </a:p>
        </p:txBody>
      </p:sp>
      <p:sp>
        <p:nvSpPr>
          <p:cNvPr id="3" name="Pravokutnik 2">
            <a:extLst>
              <a:ext uri="{FF2B5EF4-FFF2-40B4-BE49-F238E27FC236}">
                <a16:creationId xmlns:a16="http://schemas.microsoft.com/office/drawing/2014/main" id="{2A386D21-AAEC-40B8-84DF-79C6F6243F82}"/>
              </a:ext>
            </a:extLst>
          </p:cNvPr>
          <p:cNvSpPr/>
          <p:nvPr/>
        </p:nvSpPr>
        <p:spPr>
          <a:xfrm>
            <a:off x="4530725" y="3113087"/>
            <a:ext cx="3467100" cy="523875"/>
          </a:xfrm>
          <a:prstGeom prst="rect">
            <a:avLst/>
          </a:prstGeom>
          <a:solidFill>
            <a:srgbClr val="C000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chemeClr val="bg1"/>
                </a:solidFill>
                <a:latin typeface="Calibri"/>
              </a:rPr>
              <a:t>Kraljevska služba laika:</a:t>
            </a:r>
          </a:p>
        </p:txBody>
      </p:sp>
      <p:sp>
        <p:nvSpPr>
          <p:cNvPr id="4" name="Pravokutnik 3">
            <a:extLst>
              <a:ext uri="{FF2B5EF4-FFF2-40B4-BE49-F238E27FC236}">
                <a16:creationId xmlns:a16="http://schemas.microsoft.com/office/drawing/2014/main" id="{4546CC28-5D18-464B-A42D-CC5AF18B0253}"/>
              </a:ext>
            </a:extLst>
          </p:cNvPr>
          <p:cNvSpPr/>
          <p:nvPr/>
        </p:nvSpPr>
        <p:spPr>
          <a:xfrm>
            <a:off x="2957513" y="2509044"/>
            <a:ext cx="3306762" cy="5222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rgbClr val="000000"/>
                </a:solidFill>
                <a:latin typeface="Calibri"/>
              </a:rPr>
              <a:t>Proročka služba laika:</a:t>
            </a:r>
          </a:p>
        </p:txBody>
      </p:sp>
      <p:sp>
        <p:nvSpPr>
          <p:cNvPr id="6" name="Pravokutnik 5">
            <a:extLst>
              <a:ext uri="{FF2B5EF4-FFF2-40B4-BE49-F238E27FC236}">
                <a16:creationId xmlns:a16="http://schemas.microsoft.com/office/drawing/2014/main" id="{DAA2B774-F6F0-434C-B779-6084DDDDBF40}"/>
              </a:ext>
            </a:extLst>
          </p:cNvPr>
          <p:cNvSpPr/>
          <p:nvPr/>
        </p:nvSpPr>
        <p:spPr>
          <a:xfrm>
            <a:off x="412606" y="4967073"/>
            <a:ext cx="7988588" cy="523220"/>
          </a:xfrm>
          <a:prstGeom prst="rect">
            <a:avLst/>
          </a:prstGeom>
          <a:solidFill>
            <a:srgbClr val="F7F22E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squar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rgbClr val="000000"/>
                </a:solidFill>
                <a:latin typeface="Calibri"/>
              </a:rPr>
              <a:t>(poput proroka) laici će svojim riječima i primjerom</a:t>
            </a:r>
          </a:p>
        </p:txBody>
      </p:sp>
      <p:sp>
        <p:nvSpPr>
          <p:cNvPr id="8" name="Pravokutnik 7">
            <a:extLst>
              <a:ext uri="{FF2B5EF4-FFF2-40B4-BE49-F238E27FC236}">
                <a16:creationId xmlns:a16="http://schemas.microsoft.com/office/drawing/2014/main" id="{B1E4FD46-5B25-43A1-8ADD-5098B5B1DBF1}"/>
              </a:ext>
            </a:extLst>
          </p:cNvPr>
          <p:cNvSpPr/>
          <p:nvPr/>
        </p:nvSpPr>
        <p:spPr>
          <a:xfrm>
            <a:off x="179388" y="3113088"/>
            <a:ext cx="4227512" cy="523875"/>
          </a:xfrm>
          <a:prstGeom prst="rect">
            <a:avLst/>
          </a:prstGeom>
          <a:solidFill>
            <a:srgbClr val="0070C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sv-SE" sz="2800" dirty="0">
                <a:solidFill>
                  <a:schemeClr val="bg1"/>
                </a:solidFill>
                <a:latin typeface="Calibri"/>
              </a:rPr>
              <a:t>(poput svećenika) laici će se</a:t>
            </a:r>
          </a:p>
        </p:txBody>
      </p:sp>
      <p:sp>
        <p:nvSpPr>
          <p:cNvPr id="10" name="Pravokutnik 9">
            <a:extLst>
              <a:ext uri="{FF2B5EF4-FFF2-40B4-BE49-F238E27FC236}">
                <a16:creationId xmlns:a16="http://schemas.microsoft.com/office/drawing/2014/main" id="{73F3ECB1-C338-48E6-8EFC-63F27CBAABBB}"/>
              </a:ext>
            </a:extLst>
          </p:cNvPr>
          <p:cNvSpPr/>
          <p:nvPr/>
        </p:nvSpPr>
        <p:spPr>
          <a:xfrm>
            <a:off x="810274" y="4344698"/>
            <a:ext cx="6667500" cy="5238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chemeClr val="bg1"/>
                </a:solidFill>
                <a:latin typeface="Calibri"/>
              </a:rPr>
              <a:t>laici će biti poslušni Bogu Kralju te će dobrim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23C6C715-32D7-4A38-8C46-22B895BE1557}"/>
              </a:ext>
            </a:extLst>
          </p:cNvPr>
          <p:cNvSpPr/>
          <p:nvPr/>
        </p:nvSpPr>
        <p:spPr>
          <a:xfrm>
            <a:off x="203200" y="5581650"/>
            <a:ext cx="4616450" cy="522288"/>
          </a:xfrm>
          <a:prstGeom prst="rect">
            <a:avLst/>
          </a:prstGeom>
          <a:solidFill>
            <a:srgbClr val="FFC00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rgbClr val="000000"/>
                </a:solidFill>
                <a:latin typeface="Calibri"/>
              </a:rPr>
              <a:t>moliti za cijeli svijet i sve ljude.</a:t>
            </a:r>
          </a:p>
        </p:txBody>
      </p:sp>
      <p:sp>
        <p:nvSpPr>
          <p:cNvPr id="15" name="Pravokutnik 14">
            <a:extLst>
              <a:ext uri="{FF2B5EF4-FFF2-40B4-BE49-F238E27FC236}">
                <a16:creationId xmlns:a16="http://schemas.microsoft.com/office/drawing/2014/main" id="{AA3DDA38-97F8-4192-86E1-F9C7D7CE8881}"/>
              </a:ext>
            </a:extLst>
          </p:cNvPr>
          <p:cNvSpPr/>
          <p:nvPr/>
        </p:nvSpPr>
        <p:spPr>
          <a:xfrm>
            <a:off x="2555875" y="3724321"/>
            <a:ext cx="4132991" cy="523220"/>
          </a:xfrm>
          <a:prstGeom prst="rect">
            <a:avLst/>
          </a:prstGeom>
          <a:solidFill>
            <a:srgbClr val="92D050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algn="ctr" eaLnBrk="1" fontAlgn="t" hangingPunct="1">
              <a:defRPr/>
            </a:pPr>
            <a:r>
              <a:rPr lang="hr-HR" sz="2800" dirty="0">
                <a:solidFill>
                  <a:srgbClr val="000000"/>
                </a:solidFill>
                <a:latin typeface="Calibri"/>
              </a:rPr>
              <a:t>druge ljude privoditi Bogu. </a:t>
            </a: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A1494D3D-2CA2-4D11-89D8-EFA677F9693F}"/>
              </a:ext>
            </a:extLst>
          </p:cNvPr>
          <p:cNvSpPr/>
          <p:nvPr/>
        </p:nvSpPr>
        <p:spPr>
          <a:xfrm>
            <a:off x="2957513" y="6187066"/>
            <a:ext cx="5948362" cy="522287"/>
          </a:xfrm>
          <a:prstGeom prst="rect">
            <a:avLst/>
          </a:prstGeom>
          <a:solidFill>
            <a:srgbClr val="F26B2E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vi-VN" sz="2800" dirty="0">
                <a:solidFill>
                  <a:srgbClr val="000000"/>
                </a:solidFill>
                <a:latin typeface="Calibri"/>
              </a:rPr>
              <a:t>djelima i ljubavlju izgrađivati bolji svijet</a:t>
            </a:r>
            <a:r>
              <a:rPr lang="hr-HR" sz="2800" dirty="0">
                <a:solidFill>
                  <a:srgbClr val="000000"/>
                </a:solidFill>
                <a:latin typeface="Calibri"/>
              </a:rPr>
              <a:t>.</a:t>
            </a:r>
            <a:endParaRPr lang="hr-HR" sz="2800" dirty="0"/>
          </a:p>
        </p:txBody>
      </p:sp>
      <p:sp>
        <p:nvSpPr>
          <p:cNvPr id="17" name="TekstniOkvir 16">
            <a:extLst>
              <a:ext uri="{FF2B5EF4-FFF2-40B4-BE49-F238E27FC236}">
                <a16:creationId xmlns:a16="http://schemas.microsoft.com/office/drawing/2014/main" id="{093FB2E9-3DEF-4FC0-BCB1-05F95A2DB1B9}"/>
              </a:ext>
            </a:extLst>
          </p:cNvPr>
          <p:cNvSpPr txBox="1"/>
          <p:nvPr/>
        </p:nvSpPr>
        <p:spPr>
          <a:xfrm>
            <a:off x="203200" y="6309243"/>
            <a:ext cx="2554287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hr-HR" sz="2000" i="1" dirty="0">
                <a:solidFill>
                  <a:schemeClr val="bg1">
                    <a:lumMod val="50000"/>
                  </a:schemeClr>
                </a:solidFill>
              </a:rPr>
              <a:t>Provjerimo!</a:t>
            </a:r>
          </a:p>
        </p:txBody>
      </p:sp>
    </p:spTree>
    <p:extLst>
      <p:ext uri="{BB962C8B-B14F-4D97-AF65-F5344CB8AC3E}">
        <p14:creationId xmlns:p14="http://schemas.microsoft.com/office/powerpoint/2010/main" val="743259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7037E-7 L -0.47899 -0.427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958" y="-2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6319 -0.520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0" y="-2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13055 -0.705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28" y="-3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81481E-6 L -0.30174 -0.0879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87" y="-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48148E-6 L 0.02222 -0.35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1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0 L 0.26129 -0.0923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56" y="-46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0.48073 0.0888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28" y="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-0.52899 -0.269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-1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1.85185E-6 L 0.01702 -0.1803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1" y="-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 animBg="1"/>
      <p:bldP spid="4" grpId="0" animBg="1"/>
      <p:bldP spid="6" grpId="0" animBg="1"/>
      <p:bldP spid="8" grpId="0" animBg="1"/>
      <p:bldP spid="10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50195E41-84C3-4A91-AC5C-6999E3D5E66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8113" y="1725613"/>
            <a:ext cx="8816975" cy="1073150"/>
          </a:xfrm>
        </p:spPr>
        <p:txBody>
          <a:bodyPr/>
          <a:lstStyle/>
          <a:p>
            <a:pPr marL="444500" indent="-352425" algn="l" eaLnBrk="1" hangingPunct="1">
              <a:defRPr/>
            </a:pPr>
            <a:r>
              <a:rPr lang="hr-HR" sz="2800" b="1" dirty="0">
                <a:solidFill>
                  <a:schemeClr val="accent6">
                    <a:lumMod val="75000"/>
                  </a:schemeClr>
                </a:solidFill>
              </a:rPr>
              <a:t>Laici su "Božji radnici" koji u ovome svijetu provode Božju volju u djelo:</a:t>
            </a:r>
          </a:p>
        </p:txBody>
      </p:sp>
      <p:graphicFrame>
        <p:nvGraphicFramePr>
          <p:cNvPr id="2" name="Tablica 1">
            <a:extLst>
              <a:ext uri="{FF2B5EF4-FFF2-40B4-BE49-F238E27FC236}">
                <a16:creationId xmlns:a16="http://schemas.microsoft.com/office/drawing/2014/main" id="{905CE375-AA89-45A7-A576-2997D16B255F}"/>
              </a:ext>
            </a:extLst>
          </p:cNvPr>
          <p:cNvGraphicFramePr>
            <a:graphicFrameLocks noGrp="1"/>
          </p:cNvGraphicFramePr>
          <p:nvPr/>
        </p:nvGraphicFramePr>
        <p:xfrm>
          <a:off x="203200" y="2743200"/>
          <a:ext cx="8751889" cy="3540124"/>
        </p:xfrm>
        <a:graphic>
          <a:graphicData uri="http://schemas.openxmlformats.org/drawingml/2006/table">
            <a:tbl>
              <a:tblPr/>
              <a:tblGrid>
                <a:gridCol w="17706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5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3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243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85881">
                <a:tc>
                  <a:txBody>
                    <a:bodyPr/>
                    <a:lstStyle/>
                    <a:p>
                      <a:pPr algn="ctr" fontAlgn="t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svećenička služba laika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(poput proroka) laici će svojim riječima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moliti za cijeli svijet i sve ljude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85881">
                <a:tc>
                  <a:txBody>
                    <a:bodyPr/>
                    <a:lstStyle/>
                    <a:p>
                      <a:pPr algn="ctr" fontAlgn="t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kraljevska služba laika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sv-SE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(poput svećenika) laici će se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2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 primjerom druge ljude privoditi Bogu 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68362">
                <a:tc>
                  <a:txBody>
                    <a:bodyPr/>
                    <a:lstStyle/>
                    <a:p>
                      <a:pPr algn="ctr" fontAlgn="t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proročka služba laika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hr-HR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laici će biti poslušni Bogu Kralju te će dobrim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djelima i ljubavlju izgrađivati bolji svijet </a:t>
                      </a:r>
                    </a:p>
                  </a:txBody>
                  <a:tcPr marL="9525" marR="9525" marT="9526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205" name="Pravokutnik 2">
            <a:extLst>
              <a:ext uri="{FF2B5EF4-FFF2-40B4-BE49-F238E27FC236}">
                <a16:creationId xmlns:a16="http://schemas.microsoft.com/office/drawing/2014/main" id="{5DB119A5-B96B-4D5E-B286-EA7BC6A5A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13" y="155575"/>
            <a:ext cx="88169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0" indent="-3524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4000" b="1" u="sng" dirty="0">
                <a:solidFill>
                  <a:srgbClr val="00B050"/>
                </a:solidFill>
              </a:rPr>
              <a:t>Laici</a:t>
            </a:r>
            <a:r>
              <a:rPr lang="hr-HR" altLang="sr-Latn-RS" sz="4000" b="1" dirty="0">
                <a:solidFill>
                  <a:srgbClr val="00B050"/>
                </a:solidFill>
              </a:rPr>
              <a:t> </a:t>
            </a:r>
            <a:r>
              <a:rPr lang="hr-HR" altLang="sr-Latn-RS" sz="2800" dirty="0"/>
              <a:t>su "obični" vjernici kršćani koji nisu primili sakrament Sv. reda (tj. nisu “kler” iliti crkveni pastiri) i nisu redovnici/redovnice.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E1BC8BD7-DAB5-406E-8654-DC246AB002E9}"/>
              </a:ext>
            </a:extLst>
          </p:cNvPr>
          <p:cNvCxnSpPr/>
          <p:nvPr/>
        </p:nvCxnSpPr>
        <p:spPr>
          <a:xfrm>
            <a:off x="1800225" y="3598863"/>
            <a:ext cx="957263" cy="930275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avni poveznik sa strelicom 6">
            <a:extLst>
              <a:ext uri="{FF2B5EF4-FFF2-40B4-BE49-F238E27FC236}">
                <a16:creationId xmlns:a16="http://schemas.microsoft.com/office/drawing/2014/main" id="{BE34E1BD-5E89-4333-A490-09F52DF43D35}"/>
              </a:ext>
            </a:extLst>
          </p:cNvPr>
          <p:cNvCxnSpPr/>
          <p:nvPr/>
        </p:nvCxnSpPr>
        <p:spPr>
          <a:xfrm flipV="1">
            <a:off x="4992688" y="3468688"/>
            <a:ext cx="1277937" cy="106045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0FF64439-3802-423C-8DC5-CF2253569A40}"/>
              </a:ext>
            </a:extLst>
          </p:cNvPr>
          <p:cNvCxnSpPr/>
          <p:nvPr/>
        </p:nvCxnSpPr>
        <p:spPr>
          <a:xfrm>
            <a:off x="1582738" y="4738688"/>
            <a:ext cx="1016000" cy="96520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2F8AEFD3-15AC-4DB8-B6A2-F46282192170}"/>
              </a:ext>
            </a:extLst>
          </p:cNvPr>
          <p:cNvCxnSpPr/>
          <p:nvPr/>
        </p:nvCxnSpPr>
        <p:spPr>
          <a:xfrm>
            <a:off x="4891088" y="6016625"/>
            <a:ext cx="1379537" cy="0"/>
          </a:xfrm>
          <a:prstGeom prst="straightConnector1">
            <a:avLst/>
          </a:prstGeom>
          <a:ln w="762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F3296AFD-158A-41FB-80A8-D09B1B292EBB}"/>
              </a:ext>
            </a:extLst>
          </p:cNvPr>
          <p:cNvCxnSpPr/>
          <p:nvPr/>
        </p:nvCxnSpPr>
        <p:spPr>
          <a:xfrm flipV="1">
            <a:off x="1857375" y="3279775"/>
            <a:ext cx="631825" cy="2119313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7534BF55-6DD4-46AB-A333-E42B54FE658C}"/>
              </a:ext>
            </a:extLst>
          </p:cNvPr>
          <p:cNvCxnSpPr/>
          <p:nvPr/>
        </p:nvCxnSpPr>
        <p:spPr>
          <a:xfrm>
            <a:off x="5316538" y="3598863"/>
            <a:ext cx="765175" cy="741362"/>
          </a:xfrm>
          <a:prstGeom prst="straightConnector1">
            <a:avLst/>
          </a:prstGeom>
          <a:ln w="762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>
            <a:extLst>
              <a:ext uri="{FF2B5EF4-FFF2-40B4-BE49-F238E27FC236}">
                <a16:creationId xmlns:a16="http://schemas.microsoft.com/office/drawing/2014/main" id="{14DCC69B-8EEC-4CC1-93DB-6D8414B22E4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444500" indent="-352425" algn="l" eaLnBrk="1" hangingPunct="1">
              <a:defRPr/>
            </a:pPr>
            <a:r>
              <a:rPr lang="hr-HR" sz="4000" b="1" u="sng" dirty="0">
                <a:solidFill>
                  <a:srgbClr val="00B050"/>
                </a:solidFill>
              </a:rPr>
              <a:t>Laici </a:t>
            </a:r>
            <a:r>
              <a:rPr lang="hr-HR" dirty="0"/>
              <a:t>su "obični" vjernici kršćani koji nisu primili sakrament Sv. reda (tj. nisu “kler” iliti crkveni pastiri) i nisu redovnici/redovnice.</a:t>
            </a:r>
          </a:p>
          <a:p>
            <a:pPr marL="444500" indent="-352425" algn="l" eaLnBrk="1" hangingPunct="1">
              <a:defRPr/>
            </a:pPr>
            <a:r>
              <a:rPr lang="hr-HR" b="1" dirty="0">
                <a:solidFill>
                  <a:srgbClr val="FF0000"/>
                </a:solidFill>
              </a:rPr>
              <a:t>Laici su "Božji radnici" koji u ovome svijetu provode Božju volju u djelo: </a:t>
            </a:r>
          </a:p>
          <a:p>
            <a:pPr marL="442913" indent="-177800" algn="l" eaLnBrk="1" hangingPunct="1">
              <a:defRPr/>
            </a:pPr>
            <a:r>
              <a:rPr lang="hr-HR" dirty="0"/>
              <a:t>1. (poput svećenika) laici će se </a:t>
            </a:r>
            <a:r>
              <a:rPr lang="hr-HR" b="1" dirty="0">
                <a:solidFill>
                  <a:srgbClr val="FF0000"/>
                </a:solidFill>
              </a:rPr>
              <a:t>moliti</a:t>
            </a:r>
            <a:r>
              <a:rPr lang="hr-HR" b="1" dirty="0"/>
              <a:t> </a:t>
            </a:r>
            <a:r>
              <a:rPr lang="hr-HR" dirty="0">
                <a:solidFill>
                  <a:srgbClr val="FF0000"/>
                </a:solidFill>
              </a:rPr>
              <a:t>za</a:t>
            </a:r>
            <a:r>
              <a:rPr lang="hr-HR" dirty="0"/>
              <a:t> cijeli svijet i </a:t>
            </a:r>
            <a:r>
              <a:rPr lang="hr-HR" dirty="0">
                <a:solidFill>
                  <a:srgbClr val="FF0000"/>
                </a:solidFill>
              </a:rPr>
              <a:t>sve</a:t>
            </a:r>
            <a:r>
              <a:rPr lang="hr-HR" dirty="0"/>
              <a:t> ljude (= "</a:t>
            </a:r>
            <a:r>
              <a:rPr lang="hr-HR" b="1" dirty="0">
                <a:solidFill>
                  <a:srgbClr val="7030A0"/>
                </a:solidFill>
              </a:rPr>
              <a:t>svećenička služba laika</a:t>
            </a:r>
            <a:r>
              <a:rPr lang="hr-HR" dirty="0"/>
              <a:t>")</a:t>
            </a:r>
          </a:p>
          <a:p>
            <a:pPr marL="442913" indent="-177800" algn="l" eaLnBrk="1" hangingPunct="1">
              <a:defRPr/>
            </a:pPr>
            <a:r>
              <a:rPr lang="hr-HR" dirty="0"/>
              <a:t>2. laici će biti poslušni Bogu Kralju te će </a:t>
            </a:r>
            <a:r>
              <a:rPr lang="hr-HR" b="1" dirty="0">
                <a:solidFill>
                  <a:srgbClr val="FF0000"/>
                </a:solidFill>
              </a:rPr>
              <a:t>dobrim djelima</a:t>
            </a:r>
            <a:r>
              <a:rPr lang="hr-HR" dirty="0"/>
              <a:t> i ljubavlju </a:t>
            </a:r>
            <a:r>
              <a:rPr lang="hr-HR" dirty="0">
                <a:solidFill>
                  <a:srgbClr val="FF0000"/>
                </a:solidFill>
              </a:rPr>
              <a:t>izgrađivati bolji svijet </a:t>
            </a:r>
            <a:br>
              <a:rPr lang="hr-HR" dirty="0"/>
            </a:br>
            <a:r>
              <a:rPr lang="hr-HR" dirty="0"/>
              <a:t>(= "</a:t>
            </a:r>
            <a:r>
              <a:rPr lang="hr-HR" b="1" dirty="0">
                <a:solidFill>
                  <a:srgbClr val="7030A0"/>
                </a:solidFill>
              </a:rPr>
              <a:t>kraljevska služba laika</a:t>
            </a:r>
            <a:r>
              <a:rPr lang="hr-HR" dirty="0"/>
              <a:t>")</a:t>
            </a:r>
          </a:p>
          <a:p>
            <a:pPr marL="442913" indent="-177800" algn="l" eaLnBrk="1" hangingPunct="1">
              <a:defRPr/>
            </a:pPr>
            <a:r>
              <a:rPr lang="hr-HR" dirty="0"/>
              <a:t>3. (poput proroka) laici će svojim </a:t>
            </a:r>
            <a:r>
              <a:rPr lang="hr-HR" b="1" dirty="0">
                <a:solidFill>
                  <a:srgbClr val="FF0000"/>
                </a:solidFill>
              </a:rPr>
              <a:t>riječima</a:t>
            </a:r>
            <a:r>
              <a:rPr lang="hr-HR" dirty="0"/>
              <a:t> </a:t>
            </a:r>
            <a:r>
              <a:rPr lang="hr-HR" b="1" dirty="0">
                <a:solidFill>
                  <a:srgbClr val="FF0000"/>
                </a:solidFill>
              </a:rPr>
              <a:t>i primjerom </a:t>
            </a:r>
            <a:r>
              <a:rPr lang="hr-HR" dirty="0"/>
              <a:t>druge </a:t>
            </a:r>
            <a:r>
              <a:rPr lang="hr-HR" dirty="0">
                <a:solidFill>
                  <a:srgbClr val="FF0000"/>
                </a:solidFill>
              </a:rPr>
              <a:t>ljude privoditi Bogu </a:t>
            </a:r>
            <a:br>
              <a:rPr lang="hr-HR" dirty="0"/>
            </a:br>
            <a:r>
              <a:rPr lang="hr-HR" dirty="0"/>
              <a:t>(= "</a:t>
            </a:r>
            <a:r>
              <a:rPr lang="hr-HR" b="1" dirty="0">
                <a:solidFill>
                  <a:srgbClr val="7030A0"/>
                </a:solidFill>
              </a:rPr>
              <a:t>proročka služba laika</a:t>
            </a:r>
            <a:r>
              <a:rPr lang="hr-HR" dirty="0"/>
              <a:t>")</a:t>
            </a: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>
            <a:extLst>
              <a:ext uri="{FF2B5EF4-FFF2-40B4-BE49-F238E27FC236}">
                <a16:creationId xmlns:a16="http://schemas.microsoft.com/office/drawing/2014/main" id="{741AC92A-7665-4EE0-B4CA-84CC82C4A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847918"/>
            <a:ext cx="4331853" cy="3046988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marL="457200" indent="-4572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hr-HR" altLang="sr-Latn-RS" sz="2400" dirty="0">
                <a:cs typeface="Times New Roman" pitchFamily="18" charset="0"/>
              </a:rPr>
              <a:t>A mogu li laici sudjelovati i u </a:t>
            </a:r>
            <a:r>
              <a:rPr lang="hr-HR" altLang="sr-Latn-RS" sz="2400" u="sng" dirty="0">
                <a:cs typeface="Times New Roman" pitchFamily="18" charset="0"/>
              </a:rPr>
              <a:t>crkvenim</a:t>
            </a:r>
            <a:r>
              <a:rPr lang="hr-HR" altLang="sr-Latn-RS" sz="2400" dirty="0">
                <a:cs typeface="Times New Roman" pitchFamily="18" charset="0"/>
              </a:rPr>
              <a:t> poslovima? Kojim?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r-HR" altLang="sr-Latn-RS" sz="2400" b="1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&lt;=</a:t>
            </a:r>
            <a:r>
              <a:rPr lang="hr-HR" altLang="sr-Latn-RS" sz="2400" dirty="0">
                <a:solidFill>
                  <a:schemeClr val="accent6">
                    <a:lumMod val="60000"/>
                    <a:lumOff val="40000"/>
                  </a:schemeClr>
                </a:solidFill>
                <a:cs typeface="Times New Roman" pitchFamily="18" charset="0"/>
              </a:rPr>
              <a:t> </a:t>
            </a:r>
            <a:r>
              <a:rPr lang="hr-HR" altLang="sr-Latn-RS" sz="2400" dirty="0">
                <a:cs typeface="Times New Roman" pitchFamily="18" charset="0"/>
              </a:rPr>
              <a:t>Tko je na ovoj slici?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r-HR" altLang="sr-Latn-RS" sz="2400" dirty="0">
                <a:cs typeface="Times New Roman" pitchFamily="18" charset="0"/>
              </a:rPr>
              <a:t>Zašto glava bl. Ivana Merza „svijetli”? Što to znači? Kako nazivamo to „svjetlo” oko glave svetaca?</a:t>
            </a:r>
          </a:p>
        </p:txBody>
      </p:sp>
      <p:pic>
        <p:nvPicPr>
          <p:cNvPr id="41986" name="Picture 2" descr="Slikovni rezultat za bl ivan merz">
            <a:extLst>
              <a:ext uri="{FF2B5EF4-FFF2-40B4-BE49-F238E27FC236}">
                <a16:creationId xmlns:a16="http://schemas.microsoft.com/office/drawing/2014/main" id="{1251831B-6987-4088-8C74-3F64DFC1C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347" y="847918"/>
            <a:ext cx="3749962" cy="5217338"/>
          </a:xfrm>
          <a:prstGeom prst="rect">
            <a:avLst/>
          </a:prstGeom>
          <a:ln w="228600" cap="sq" cmpd="thickThin">
            <a:solidFill>
              <a:srgbClr val="00206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21119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43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 uiExpand="1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raždinska Biskupija - Raspored adventskih ispovijedi u Varaždinskoj  katedrali">
            <a:extLst>
              <a:ext uri="{FF2B5EF4-FFF2-40B4-BE49-F238E27FC236}">
                <a16:creationId xmlns:a16="http://schemas.microsoft.com/office/drawing/2014/main" id="{C683F225-7BA6-D6DE-802C-4770EEF969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2" r="21380" b="5320"/>
          <a:stretch/>
        </p:blipFill>
        <p:spPr bwMode="auto">
          <a:xfrm>
            <a:off x="0" y="-14326"/>
            <a:ext cx="4017818" cy="687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3E0B6394-22EE-935B-9FAA-A48E16D44C0A}"/>
              </a:ext>
            </a:extLst>
          </p:cNvPr>
          <p:cNvSpPr txBox="1"/>
          <p:nvPr/>
        </p:nvSpPr>
        <p:spPr>
          <a:xfrm>
            <a:off x="6599380" y="346470"/>
            <a:ext cx="2369127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r>
              <a:rPr lang="hr-HR" altLang="sr-Latn-RS" sz="2000" dirty="0">
                <a:cs typeface="Times New Roman" pitchFamily="18" charset="0"/>
              </a:rPr>
              <a:t>Gdje najbliže imamo kip </a:t>
            </a:r>
            <a:br>
              <a:rPr lang="hr-HR" altLang="sr-Latn-RS" sz="2000" dirty="0">
                <a:cs typeface="Times New Roman" pitchFamily="18" charset="0"/>
              </a:rPr>
            </a:br>
            <a:r>
              <a:rPr lang="hr-HR" altLang="sr-Latn-RS" sz="2000" dirty="0">
                <a:cs typeface="Times New Roman" pitchFamily="18" charset="0"/>
              </a:rPr>
              <a:t>bl. Ivana Merza?</a:t>
            </a: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hr-HR" altLang="sr-Latn-RS" sz="2000" dirty="0">
                <a:cs typeface="Times New Roman" pitchFamily="18" charset="0"/>
              </a:rPr>
              <a:t>U Varaždinu na pročelju katedrale!</a:t>
            </a:r>
            <a:endParaRPr lang="hr-HR" altLang="sr-Latn-RS" sz="2000" dirty="0"/>
          </a:p>
        </p:txBody>
      </p:sp>
      <p:pic>
        <p:nvPicPr>
          <p:cNvPr id="1028" name="Picture 4" descr="Visiting Varazdin, Croatia: What to Do in This Lovely Baroque Town in One  Day! - It's Not About the Miles">
            <a:extLst>
              <a:ext uri="{FF2B5EF4-FFF2-40B4-BE49-F238E27FC236}">
                <a16:creationId xmlns:a16="http://schemas.microsoft.com/office/drawing/2014/main" id="{4B065F5E-85A3-6636-4A2E-09ADC649A5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00" t="57708" r="14100" b="9372"/>
          <a:stretch/>
        </p:blipFill>
        <p:spPr bwMode="auto">
          <a:xfrm>
            <a:off x="1263072" y="175491"/>
            <a:ext cx="5257800" cy="2041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l. Ivan Merz (Varaždin) - Book.hr">
            <a:extLst>
              <a:ext uri="{FF2B5EF4-FFF2-40B4-BE49-F238E27FC236}">
                <a16:creationId xmlns:a16="http://schemas.microsoft.com/office/drawing/2014/main" id="{AA1F7F5D-EC38-B548-23A3-1C43649B61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7" t="4061" r="19798"/>
          <a:stretch/>
        </p:blipFill>
        <p:spPr bwMode="auto">
          <a:xfrm>
            <a:off x="4823495" y="2124363"/>
            <a:ext cx="4050535" cy="4657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relica: gore 3">
            <a:extLst>
              <a:ext uri="{FF2B5EF4-FFF2-40B4-BE49-F238E27FC236}">
                <a16:creationId xmlns:a16="http://schemas.microsoft.com/office/drawing/2014/main" id="{9CA20587-B9FA-1319-F00E-1D8E998D6280}"/>
              </a:ext>
            </a:extLst>
          </p:cNvPr>
          <p:cNvSpPr/>
          <p:nvPr/>
        </p:nvSpPr>
        <p:spPr>
          <a:xfrm rot="10800000">
            <a:off x="1470891" y="346470"/>
            <a:ext cx="387927" cy="618837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5" name="Strelica: gore 4">
            <a:extLst>
              <a:ext uri="{FF2B5EF4-FFF2-40B4-BE49-F238E27FC236}">
                <a16:creationId xmlns:a16="http://schemas.microsoft.com/office/drawing/2014/main" id="{7C16CAB7-BCF6-7670-428F-2A276680F6EA}"/>
              </a:ext>
            </a:extLst>
          </p:cNvPr>
          <p:cNvSpPr/>
          <p:nvPr/>
        </p:nvSpPr>
        <p:spPr>
          <a:xfrm rot="10800000">
            <a:off x="1470891" y="4853816"/>
            <a:ext cx="387927" cy="618837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" name="Strelica: gore 1">
            <a:extLst>
              <a:ext uri="{FF2B5EF4-FFF2-40B4-BE49-F238E27FC236}">
                <a16:creationId xmlns:a16="http://schemas.microsoft.com/office/drawing/2014/main" id="{BE15CF11-70FB-E670-0B31-28650ED3D1F3}"/>
              </a:ext>
            </a:extLst>
          </p:cNvPr>
          <p:cNvSpPr/>
          <p:nvPr/>
        </p:nvSpPr>
        <p:spPr>
          <a:xfrm rot="6921733">
            <a:off x="5574805" y="2361791"/>
            <a:ext cx="387927" cy="618837"/>
          </a:xfrm>
          <a:prstGeom prst="up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930795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5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kstniOkvir 1">
            <a:extLst>
              <a:ext uri="{FF2B5EF4-FFF2-40B4-BE49-F238E27FC236}">
                <a16:creationId xmlns:a16="http://schemas.microsoft.com/office/drawing/2014/main" id="{B4F07716-7EA9-44B9-992F-FA6CDE1F3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738" y="96838"/>
            <a:ext cx="622478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r-HR" altLang="sr-Latn-RS" sz="3600" dirty="0"/>
              <a:t>DZ+: plakat o bl. Ivanu Merzu</a:t>
            </a:r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F52A5B19-2E79-474D-8EC9-EFD6D298B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742950"/>
            <a:ext cx="9172575" cy="611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Zadani dizajn">
  <a:themeElements>
    <a:clrScheme name="Zadani dizaj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Zadani dizaj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Zadani dizaj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dani dizaj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dani dizaj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</TotalTime>
  <Words>613</Words>
  <Application>Microsoft Office PowerPoint</Application>
  <PresentationFormat>Prikaz na zaslonu (4:3)</PresentationFormat>
  <Paragraphs>59</Paragraphs>
  <Slides>9</Slides>
  <Notes>5</Notes>
  <HiddenSlides>2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2" baseType="lpstr">
      <vt:lpstr>Arial</vt:lpstr>
      <vt:lpstr>Calibri</vt:lpstr>
      <vt:lpstr>Zadani dizajn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Laici</dc:title>
  <dc:creator>Hublin</dc:creator>
  <cp:lastModifiedBy>Krešimir Hublin</cp:lastModifiedBy>
  <cp:revision>52</cp:revision>
  <dcterms:created xsi:type="dcterms:W3CDTF">2009-01-28T22:21:30Z</dcterms:created>
  <dcterms:modified xsi:type="dcterms:W3CDTF">2023-02-02T09:28:09Z</dcterms:modified>
</cp:coreProperties>
</file>