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3" r:id="rId3"/>
    <p:sldId id="286" r:id="rId4"/>
    <p:sldId id="285" r:id="rId5"/>
    <p:sldId id="284" r:id="rId6"/>
    <p:sldId id="283" r:id="rId7"/>
    <p:sldId id="288" r:id="rId8"/>
    <p:sldId id="279" r:id="rId9"/>
    <p:sldId id="280" r:id="rId10"/>
    <p:sldId id="278" r:id="rId11"/>
    <p:sldId id="271" r:id="rId12"/>
    <p:sldId id="277" r:id="rId13"/>
    <p:sldId id="276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50" d="100"/>
          <a:sy n="50" d="100"/>
        </p:scale>
        <p:origin x="2040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98337B-A1E4-4C33-8323-E981C06F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27E034-01C0-4028-B899-BCA2865F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F1C771-67BB-4836-9A5F-279FBB29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E2261-1B35-4434-BA4A-946889580F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4247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8F8F2B5-FFE6-4162-A92D-58CB4BF42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FBF81E-AE25-4F7F-A76C-EEF716D0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0C569DB-B776-4140-8835-EF027DAE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2F003-7339-479E-9C9D-410355C845C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458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8BC315D-40BD-4BD4-A892-8D56E9E8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A541D87-191F-4C80-8187-3D6050DF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D07913-25F3-4500-B13B-494C4D80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0C830-D3AA-4370-87DD-C7AEB4FF5F3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9547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BD1732A-BDD1-4E6C-B773-5E78E2FB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3860F9-149E-4659-97D5-B63091500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E1FA06-C94B-45BC-A149-C6E96EA1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C630-B587-4009-8D4A-1A4DF3F020F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7883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9F00597-B346-4DDD-9E79-55107A5F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D9503A-7BEC-482A-A68C-04907F25B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392702-B780-412E-B698-AE997A4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D3D74-2912-4F5E-82EE-B60AFDAF53A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3746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8882305E-48C7-48A9-BCDB-5ADD15EB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8D3FA250-BE1E-4A47-9C0E-E0A16F89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18433F82-8020-4DE0-8AC1-D9AAF425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D01E8-E0F6-4B22-BC3F-E5CDDF97D30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935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DC17024E-381B-438A-B20B-A19C6A96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249CAA84-2329-4574-AF12-B73FC8D1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753431BA-60E8-459E-9C45-8FB0A01E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FB9EC-2C17-49F2-835E-68F394414DC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0001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A1054B0D-8FAE-42FD-9E3D-CB9A0C6B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7B822BF7-90D4-4E82-8B46-46D00525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16447FF5-42ED-427F-9012-26DD2509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8D1D9-1B4E-4142-AD69-4E9CEEFA84D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4725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358EFF7A-27D2-40A9-BA1C-2A998A13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1895FDF7-6BD7-4408-856A-24FE4C7E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1F4FD79D-5F4A-4B42-9C62-9FD35DC1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13EF5-474C-48A9-A7E7-BD753D151B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7572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3B7995AA-4056-49EE-BF7D-810F72FC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CA986CBB-E088-4463-AB3D-DCB9979CD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0E0C3050-94FF-4B3A-8F2C-A0C7B4A90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CC487-1D70-42D6-9828-B2382258274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9205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8F2B522-12ED-490A-9BAB-4999ECD5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BEA86F50-FEE7-47B4-9914-9E39710F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2A60C40F-B765-4D98-814B-9ECB5EB9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4D445-9465-49C0-8BC4-CBF20FB66C1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5013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>
            <a:extLst>
              <a:ext uri="{FF2B5EF4-FFF2-40B4-BE49-F238E27FC236}">
                <a16:creationId xmlns:a16="http://schemas.microsoft.com/office/drawing/2014/main" id="{3967893F-1EED-429B-A55A-13BF9D2F73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1027" name="Rezervirano mjesto teksta 2">
            <a:extLst>
              <a:ext uri="{FF2B5EF4-FFF2-40B4-BE49-F238E27FC236}">
                <a16:creationId xmlns:a16="http://schemas.microsoft.com/office/drawing/2014/main" id="{AA397EA6-B210-4261-AAB3-7510E4CDCF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BF9F9D-2DD5-457F-A08E-A0F5AAFFE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8EE54-5584-4CFF-92C4-9F4265ABE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F866BD-AF92-430B-98E0-2CDA09E40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CDDCC2C-01A0-49BF-8220-6A779BEC557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1300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sadržaja 2">
            <a:extLst>
              <a:ext uri="{FF2B5EF4-FFF2-40B4-BE49-F238E27FC236}">
                <a16:creationId xmlns:a16="http://schemas.microsoft.com/office/drawing/2014/main" id="{B3B56456-CF2E-444D-86D2-C587F8916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2671763"/>
            <a:ext cx="3594100" cy="985837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hr-HR" altLang="sr-Latn-RS" sz="6000" dirty="0">
                <a:solidFill>
                  <a:schemeClr val="bg1"/>
                </a:solidFill>
              </a:rPr>
              <a:t>U 37</a:t>
            </a:r>
          </a:p>
        </p:txBody>
      </p:sp>
      <p:pic>
        <p:nvPicPr>
          <p:cNvPr id="8195" name="Picture 7">
            <a:extLst>
              <a:ext uri="{FF2B5EF4-FFF2-40B4-BE49-F238E27FC236}">
                <a16:creationId xmlns:a16="http://schemas.microsoft.com/office/drawing/2014/main" id="{87091AEF-CDA8-4C7D-A9E5-5056851A8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r="11905"/>
          <a:stretch>
            <a:fillRect/>
          </a:stretch>
        </p:blipFill>
        <p:spPr bwMode="auto">
          <a:xfrm>
            <a:off x="5276850" y="0"/>
            <a:ext cx="3867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F8149BC-83C6-484A-8D35-005B5B952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0"/>
            <a:ext cx="3905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E0E221-0994-DCBB-2892-C4A6DD398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4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Slikovni rezultat za gotika">
            <a:extLst>
              <a:ext uri="{FF2B5EF4-FFF2-40B4-BE49-F238E27FC236}">
                <a16:creationId xmlns:a16="http://schemas.microsoft.com/office/drawing/2014/main" id="{BF64B603-1315-4ADF-9A29-76E116284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799" y="0"/>
            <a:ext cx="9702800" cy="687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F6E38D1E-62F7-1E51-9C99-E84F7E857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9" y="375920"/>
            <a:ext cx="9169270" cy="61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zgrada, na otvorenom, nebo, bogomolja&#10;&#10;Opis je automatski generiran">
            <a:extLst>
              <a:ext uri="{FF2B5EF4-FFF2-40B4-BE49-F238E27FC236}">
                <a16:creationId xmlns:a16="http://schemas.microsoft.com/office/drawing/2014/main" id="{8A49EDC0-82C5-6C59-D56F-798E1E3F0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6"/>
            <a:ext cx="9144000" cy="696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EBE9C89-B7E4-908D-E49E-085E027AC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r="69747"/>
          <a:stretch/>
        </p:blipFill>
        <p:spPr bwMode="auto">
          <a:xfrm>
            <a:off x="-245768" y="5682"/>
            <a:ext cx="3507128" cy="685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traj – Wikipedija / Википедија">
            <a:extLst>
              <a:ext uri="{FF2B5EF4-FFF2-40B4-BE49-F238E27FC236}">
                <a16:creationId xmlns:a16="http://schemas.microsoft.com/office/drawing/2014/main" id="{E5BB0A70-07C6-05B1-D74C-1AA808723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6507" r="5273" b="6665"/>
          <a:stretch/>
        </p:blipFill>
        <p:spPr bwMode="auto">
          <a:xfrm>
            <a:off x="4811189" y="-1"/>
            <a:ext cx="4332811" cy="41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traj">
            <a:extLst>
              <a:ext uri="{FF2B5EF4-FFF2-40B4-BE49-F238E27FC236}">
                <a16:creationId xmlns:a16="http://schemas.microsoft.com/office/drawing/2014/main" id="{42FB63C0-F76A-1977-D3E1-2B4FD50E8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30" y="4071622"/>
            <a:ext cx="6157870" cy="28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klorad, Tolisa | Vitraž Novi Sad">
            <a:extLst>
              <a:ext uri="{FF2B5EF4-FFF2-40B4-BE49-F238E27FC236}">
                <a16:creationId xmlns:a16="http://schemas.microsoft.com/office/drawing/2014/main" id="{D28192A7-D95C-FA25-CD9C-F8932646F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5" r="18076"/>
          <a:stretch/>
        </p:blipFill>
        <p:spPr bwMode="auto">
          <a:xfrm>
            <a:off x="2682240" y="109583"/>
            <a:ext cx="2375514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0936518C-8B3C-76DE-FD8C-0C5954DCDFBF}"/>
              </a:ext>
            </a:extLst>
          </p:cNvPr>
          <p:cNvSpPr txBox="1"/>
          <p:nvPr/>
        </p:nvSpPr>
        <p:spPr>
          <a:xfrm>
            <a:off x="2773680" y="2837306"/>
            <a:ext cx="191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Nacrtaj u bilježnicu gotičku katedralu ili jedan gotički vitraj.</a:t>
            </a:r>
          </a:p>
        </p:txBody>
      </p:sp>
    </p:spTree>
    <p:extLst>
      <p:ext uri="{BB962C8B-B14F-4D97-AF65-F5344CB8AC3E}">
        <p14:creationId xmlns:p14="http://schemas.microsoft.com/office/powerpoint/2010/main" val="10568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9BC726D-57E0-49E4-A6D4-49E76B8A4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448" y="14289"/>
            <a:ext cx="4660900" cy="174815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Crkva u srednjem </a:t>
            </a:r>
            <a:r>
              <a:rPr lang="hr-HR" b="1" dirty="0" err="1">
                <a:solidFill>
                  <a:srgbClr val="FF0000"/>
                </a:solidFill>
              </a:rPr>
              <a:t>kujevi</a:t>
            </a:r>
            <a:r>
              <a:rPr lang="hr-HR" b="1" dirty="0">
                <a:solidFill>
                  <a:srgbClr val="FF0000"/>
                </a:solidFill>
              </a:rPr>
              <a:t> 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promiče </a:t>
            </a:r>
            <a:r>
              <a:rPr lang="hr-HR" b="1" dirty="0" err="1">
                <a:solidFill>
                  <a:srgbClr val="FF0000"/>
                </a:solidFill>
              </a:rPr>
              <a:t>naznost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umjetnost: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3771B42-6AFD-43B7-9D9A-053EAC6D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950" y="1854171"/>
            <a:ext cx="4629150" cy="5616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altLang="sr-Latn-RS" dirty="0"/>
              <a:t>- gradi </a:t>
            </a:r>
            <a:r>
              <a:rPr lang="hr-HR" altLang="sr-Latn-RS" dirty="0" err="1">
                <a:solidFill>
                  <a:srgbClr val="FF0000"/>
                </a:solidFill>
              </a:rPr>
              <a:t>takadrele</a:t>
            </a:r>
            <a:r>
              <a:rPr lang="hr-HR" altLang="sr-Latn-RS" dirty="0">
                <a:solidFill>
                  <a:srgbClr val="FF0000"/>
                </a:solidFill>
              </a:rPr>
              <a:t> </a:t>
            </a:r>
            <a:r>
              <a:rPr lang="hr-HR" altLang="sr-Latn-RS" dirty="0"/>
              <a:t>(romanički i </a:t>
            </a:r>
            <a:r>
              <a:rPr lang="hr-HR" altLang="sr-Latn-RS" dirty="0" err="1">
                <a:solidFill>
                  <a:srgbClr val="FF0000"/>
                </a:solidFill>
              </a:rPr>
              <a:t>tičkigo</a:t>
            </a:r>
            <a:r>
              <a:rPr lang="hr-HR" altLang="sr-Latn-RS" dirty="0"/>
              <a:t>  stil)</a:t>
            </a:r>
          </a:p>
          <a:p>
            <a:pPr marL="0" indent="0" eaLnBrk="1" hangingPunct="1">
              <a:buNone/>
            </a:pPr>
            <a:r>
              <a:rPr lang="hr-HR" altLang="sr-Latn-RS" dirty="0"/>
              <a:t>- potiče </a:t>
            </a:r>
            <a:r>
              <a:rPr lang="hr-HR" altLang="sr-Latn-RS" dirty="0" err="1">
                <a:solidFill>
                  <a:srgbClr val="FF0000"/>
                </a:solidFill>
              </a:rPr>
              <a:t>jetumnost</a:t>
            </a:r>
            <a:endParaRPr lang="hr-HR" altLang="sr-Latn-RS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/>
              <a:t>- osniva katedralne i </a:t>
            </a:r>
            <a:br>
              <a:rPr lang="hr-HR" altLang="sr-Latn-RS" dirty="0"/>
            </a:br>
            <a:r>
              <a:rPr lang="hr-HR" altLang="sr-Latn-RS" dirty="0"/>
              <a:t>samostanske </a:t>
            </a:r>
            <a:r>
              <a:rPr lang="hr-HR" altLang="sr-Latn-RS" dirty="0" err="1">
                <a:solidFill>
                  <a:srgbClr val="FF0000"/>
                </a:solidFill>
              </a:rPr>
              <a:t>lokše</a:t>
            </a:r>
            <a:endParaRPr lang="hr-HR" altLang="sr-Latn-RS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/>
              <a:t>- školuje </a:t>
            </a:r>
            <a:r>
              <a:rPr lang="hr-HR" altLang="sr-Latn-RS" dirty="0" err="1">
                <a:solidFill>
                  <a:srgbClr val="FF0000"/>
                </a:solidFill>
              </a:rPr>
              <a:t>ekunjače</a:t>
            </a:r>
            <a:endParaRPr lang="hr-HR" altLang="sr-Latn-RS" dirty="0">
              <a:solidFill>
                <a:srgbClr val="FF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dirty="0"/>
              <a:t>- osniva </a:t>
            </a:r>
            <a:r>
              <a:rPr lang="hr-HR" altLang="sr-Latn-RS" dirty="0" err="1">
                <a:solidFill>
                  <a:srgbClr val="FF0000"/>
                </a:solidFill>
              </a:rPr>
              <a:t>taučišlisve</a:t>
            </a:r>
            <a:r>
              <a:rPr lang="hr-HR" altLang="sr-Latn-RS" dirty="0">
                <a:solidFill>
                  <a:srgbClr val="FF0000"/>
                </a:solidFill>
              </a:rPr>
              <a:t>  </a:t>
            </a:r>
            <a:r>
              <a:rPr lang="hr-HR" altLang="sr-Latn-RS" dirty="0"/>
              <a:t>u</a:t>
            </a:r>
            <a:r>
              <a:rPr lang="hr-HR" altLang="sr-Latn-RS" dirty="0">
                <a:solidFill>
                  <a:srgbClr val="FF0000"/>
                </a:solidFill>
              </a:rPr>
              <a:t> </a:t>
            </a:r>
            <a:r>
              <a:rPr lang="hr-HR" altLang="sr-Latn-RS" dirty="0"/>
              <a:t>Bologni, Parizu, Oxfordu, Padovi, Beču, Pragu...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51513B4-6E0E-4C52-AA8B-C5DDAD37DFE7}"/>
              </a:ext>
            </a:extLst>
          </p:cNvPr>
          <p:cNvSpPr txBox="1"/>
          <p:nvPr/>
        </p:nvSpPr>
        <p:spPr>
          <a:xfrm>
            <a:off x="766592" y="544238"/>
            <a:ext cx="1368755" cy="688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vijeku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1CD89C4-9196-4C26-A594-3CC523078864}"/>
              </a:ext>
            </a:extLst>
          </p:cNvPr>
          <p:cNvSpPr txBox="1"/>
          <p:nvPr/>
        </p:nvSpPr>
        <p:spPr>
          <a:xfrm>
            <a:off x="1816155" y="1859567"/>
            <a:ext cx="1639887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katedrale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379BC95-3F24-4CB9-9E68-B3DC2F5DF793}"/>
              </a:ext>
            </a:extLst>
          </p:cNvPr>
          <p:cNvSpPr txBox="1"/>
          <p:nvPr/>
        </p:nvSpPr>
        <p:spPr>
          <a:xfrm>
            <a:off x="3229939" y="4027647"/>
            <a:ext cx="942975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škole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940B7A8-5BCF-4A03-B87A-0223E3B65AC2}"/>
              </a:ext>
            </a:extLst>
          </p:cNvPr>
          <p:cNvSpPr txBox="1"/>
          <p:nvPr/>
        </p:nvSpPr>
        <p:spPr>
          <a:xfrm>
            <a:off x="2124868" y="4597355"/>
            <a:ext cx="1611313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učenjake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2E7559D-611C-4677-85CF-898429DBB2EE}"/>
              </a:ext>
            </a:extLst>
          </p:cNvPr>
          <p:cNvSpPr txBox="1"/>
          <p:nvPr/>
        </p:nvSpPr>
        <p:spPr>
          <a:xfrm>
            <a:off x="2047091" y="5160827"/>
            <a:ext cx="1814513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36000" tIns="36000" rIns="36000" bIns="360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sveučilišta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AD18A66-5659-48EB-9741-2097FE15931E}"/>
              </a:ext>
            </a:extLst>
          </p:cNvPr>
          <p:cNvSpPr txBox="1"/>
          <p:nvPr/>
        </p:nvSpPr>
        <p:spPr>
          <a:xfrm>
            <a:off x="668448" y="1141732"/>
            <a:ext cx="1771736" cy="688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znanost</a:t>
            </a:r>
          </a:p>
        </p:txBody>
      </p:sp>
      <p:sp>
        <p:nvSpPr>
          <p:cNvPr id="9221" name="TekstniOkvir 6">
            <a:extLst>
              <a:ext uri="{FF2B5EF4-FFF2-40B4-BE49-F238E27FC236}">
                <a16:creationId xmlns:a16="http://schemas.microsoft.com/office/drawing/2014/main" id="{17217E9D-DCB8-4C2D-AE95-AE6C32037AB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133725" y="3087578"/>
            <a:ext cx="6894513" cy="64633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U ovom tekstu su neke riječi ispremiješanih slova! </a:t>
            </a:r>
            <a:b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</a:b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Popravi i prepiši</a:t>
            </a:r>
            <a:r>
              <a:rPr kumimoji="0" lang="hr-HR" sz="1800" b="0" i="0" u="none" strike="noStrike" kern="1200" cap="none" spc="0" normalizeH="0" noProof="0" dirty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t> u bilježnicu!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pic>
        <p:nvPicPr>
          <p:cNvPr id="9228" name="Slika 13">
            <a:extLst>
              <a:ext uri="{FF2B5EF4-FFF2-40B4-BE49-F238E27FC236}">
                <a16:creationId xmlns:a16="http://schemas.microsoft.com/office/drawing/2014/main" id="{A450E486-BF97-4898-8E23-8B8015130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0"/>
            <a:ext cx="3905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96DCA5B-7C99-4FDF-82D3-E69CF80A631E}"/>
              </a:ext>
            </a:extLst>
          </p:cNvPr>
          <p:cNvSpPr txBox="1"/>
          <p:nvPr/>
        </p:nvSpPr>
        <p:spPr>
          <a:xfrm>
            <a:off x="2744731" y="2348201"/>
            <a:ext cx="1248150" cy="565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gotički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EB4455A-4372-7517-D8A6-3DAEE0BAB82C}"/>
              </a:ext>
            </a:extLst>
          </p:cNvPr>
          <p:cNvSpPr txBox="1"/>
          <p:nvPr/>
        </p:nvSpPr>
        <p:spPr>
          <a:xfrm>
            <a:off x="1961990" y="2933506"/>
            <a:ext cx="1937068" cy="5651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umjetnost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9221" grpId="0" animBg="1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0F27036-C56B-AB84-4A49-91197D047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967"/>
            <a:ext cx="9144000" cy="6107033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5A61E53-892C-4340-BBF7-4A072B82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0085"/>
            <a:ext cx="7680960" cy="710882"/>
          </a:xfrm>
        </p:spPr>
        <p:txBody>
          <a:bodyPr/>
          <a:lstStyle/>
          <a:p>
            <a:r>
              <a:rPr lang="hr-HR" dirty="0"/>
              <a:t>Romanički stil gradnje crkvi:</a:t>
            </a:r>
          </a:p>
        </p:txBody>
      </p:sp>
    </p:spTree>
    <p:extLst>
      <p:ext uri="{BB962C8B-B14F-4D97-AF65-F5344CB8AC3E}">
        <p14:creationId xmlns:p14="http://schemas.microsoft.com/office/powerpoint/2010/main" val="42466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AB329568-5D9B-0A19-5558-04705F8A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7150"/>
            <a:ext cx="6753225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B5115D5-4C37-F989-FDE5-BFB754CA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DC207C-F921-ED81-8F74-2763B84D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20" y="274638"/>
            <a:ext cx="4399280" cy="1143000"/>
          </a:xfrm>
        </p:spPr>
        <p:txBody>
          <a:bodyPr/>
          <a:lstStyle/>
          <a:p>
            <a:r>
              <a:rPr lang="hr-HR" dirty="0"/>
              <a:t>Gotički stil gradnje crkvi: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DF0DF-BB31-79B4-116A-4060010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800"/>
            <a:ext cx="91440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55A797C-E266-C061-9CAB-4E0459AF2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r="69747"/>
          <a:stretch/>
        </p:blipFill>
        <p:spPr bwMode="auto">
          <a:xfrm>
            <a:off x="0" y="0"/>
            <a:ext cx="3507128" cy="685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agrebački Memento - Zagrebačka katedrala, Kaptol, izgled prije potresa  1880. | Facebook">
            <a:extLst>
              <a:ext uri="{FF2B5EF4-FFF2-40B4-BE49-F238E27FC236}">
                <a16:creationId xmlns:a16="http://schemas.microsoft.com/office/drawing/2014/main" id="{8799327C-35F7-EAB6-5DA2-E9AAD758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1" y="0"/>
            <a:ext cx="5171440" cy="686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065735B-A368-49CF-CCC5-A6EA9EAC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0"/>
            <a:ext cx="9096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5325E84-8643-7E05-E39F-19B74961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0"/>
            <a:ext cx="4227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1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93</Words>
  <Application>Microsoft Office PowerPoint</Application>
  <PresentationFormat>Prikaz na zaslonu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1_Tema sustava Office</vt:lpstr>
      <vt:lpstr>PowerPoint prezentacija</vt:lpstr>
      <vt:lpstr>Crkva u srednjem kujevi  promiče naznost i  umjetnost:</vt:lpstr>
      <vt:lpstr>Romanički stil gradnje crkvi:</vt:lpstr>
      <vt:lpstr>PowerPoint prezentacija</vt:lpstr>
      <vt:lpstr>PowerPoint prezentacija</vt:lpstr>
      <vt:lpstr>Gotički stil gradnje crkvi: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Krešimir Hublin</dc:creator>
  <cp:lastModifiedBy>Krešimir Hublin</cp:lastModifiedBy>
  <cp:revision>11</cp:revision>
  <dcterms:created xsi:type="dcterms:W3CDTF">2021-03-02T08:39:21Z</dcterms:created>
  <dcterms:modified xsi:type="dcterms:W3CDTF">2024-02-12T16:34:13Z</dcterms:modified>
</cp:coreProperties>
</file>