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62" r:id="rId4"/>
    <p:sldId id="264" r:id="rId5"/>
    <p:sldId id="260" r:id="rId6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12E"/>
    <a:srgbClr val="FFFFCC"/>
    <a:srgbClr val="FFFFFF"/>
    <a:srgbClr val="E5E5F7"/>
    <a:srgbClr val="CCCCDE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98" autoAdjust="0"/>
  </p:normalViewPr>
  <p:slideViewPr>
    <p:cSldViewPr snapToGrid="0">
      <p:cViewPr varScale="1">
        <p:scale>
          <a:sx n="88" d="100"/>
          <a:sy n="88" d="100"/>
        </p:scale>
        <p:origin x="106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3EDF2FC8-2EB8-9DE6-69E7-D0D0C5FA3B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C42350F-A8C5-B592-DA24-A396526432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97B402-C9B7-4049-8094-8B70F08A0DF3}" type="datetimeFigureOut">
              <a:rPr lang="hr-HR"/>
              <a:pPr>
                <a:defRPr/>
              </a:pPr>
              <a:t>23.2.2024.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B6265507-C957-D3CC-84D3-3CAE883FCF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6CE3234F-8203-5C46-030F-C2C2D44C12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26D270C-FA1C-BA4E-C48C-C1495B6D4E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31FA96F-ADC1-3934-2871-E1E42DB4C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F59090-2D7A-4703-9688-08AEE3C601C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EB7FEE-6E23-C6E8-3AB9-05206183B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A9F10C-73D3-BA1C-12C9-B30DF549A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21DC0D-E49D-BC6D-856F-6CDF51E0A4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C9C7A-D1DF-4049-A107-A6424B6F61C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8380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D56BFB-8132-4BF3-F4C4-427BE3162E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988C18-4E30-88B8-D8AA-31FC945160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0E02C5-08F9-036D-CD8D-1A996EBCA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F1B00-CFA4-4889-9267-6B995448155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103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9EDFEF-3702-F6D4-889B-D8A42D2C61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99E2A2-D920-7D0C-7597-FA1EFEBE6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3CE4A9-BE4A-C45C-DB2D-627F978446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2D87F-819E-4EB8-9A8D-D67084A3A78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347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F2F043-5A74-7FE1-3AD8-EFA400C1D5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12D6CC-F8D0-21E8-62DC-08F1F6329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AF2A66-26E2-42D3-A27C-69A0C3056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6EC07-E25F-43AF-BB15-48CBC07B380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430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8D928F-A183-AB11-4090-D77C9EADA9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C69B0A-8CF4-4A5F-0586-D022401486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221A2C-6EE6-EBB0-7A14-534C25CFA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0968B-0391-4F44-89BD-7C9451C3B9D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8375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0BBC5-886F-9146-36B7-F4A3C488FE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3E80FB-2EB0-8837-A0DA-ADE9FFE4B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035BC-51D5-5DE9-678E-A5AA2297A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C3CEF-EC91-41B7-8EBC-9F1C22A6314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6404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18F53F-4894-4DF5-53F6-3FCA530ED5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E5B1A7-B144-41A1-720B-67F46045CF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22BF6C-9529-DC18-B26F-D1D31F397B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1A7EA-757F-4D62-BEA1-CB79ED52E23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7315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92F651-A571-DBE3-89E0-276E96A8C0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D2E002-63D2-B52F-0410-8819DAA82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1CF0797-5540-89C2-8D66-CC9D8CD6F8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99A78-A8F0-4FC7-97E8-1D8DBBAAA4C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9829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2A375B8-7317-5020-4E20-78FE4735E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4D7693-56F9-8DDB-01A1-ED6CEE4549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33EC22-5B13-5338-00AC-E27ABEEB6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FB6D2-2A22-4445-BDD1-9C636F666C0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3798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152663-0D99-B0B3-5F60-DE3637D84A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F85142-3E1E-6EE9-3B83-4564908CB1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CEB224-F14B-462A-7464-FBED01EF9E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07D74-2E59-4EF4-A1DC-B03BDA1738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4201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029C34-FABA-BB04-379E-A3197EFE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97648-9E72-395C-2D3A-3D62A41608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4006E2-A4EA-A083-7E3D-F5289F426B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3A41D-2871-43F8-B6CA-57FAE41AE0D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0178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60161D-AE60-1B95-6D53-E1CC37EA9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5AE3CE-1817-E063-1425-F533FA3D6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AB0D24-ACF2-A339-FED9-8649DA4333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AAC440-4C25-2EA2-3C55-8AF2EBA552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71D189-024F-AE8D-70FF-84FDF72986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6C55E18-BB14-4236-B3C8-C54B83F6769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.hublin.net/mis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dpDeD_qPFs?t=16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Novi detalji o posljednjoj večeri - Vijesti - 057info - Zadar">
            <a:extLst>
              <a:ext uri="{FF2B5EF4-FFF2-40B4-BE49-F238E27FC236}">
                <a16:creationId xmlns:a16="http://schemas.microsoft.com/office/drawing/2014/main" id="{823A2D99-6EDE-C305-F034-43C637541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31" b="20915"/>
          <a:stretch>
            <a:fillRect/>
          </a:stretch>
        </p:blipFill>
        <p:spPr bwMode="auto">
          <a:xfrm>
            <a:off x="0" y="0"/>
            <a:ext cx="9144000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80C92B99-E189-6018-6D91-98E81AD67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16175"/>
            <a:ext cx="9144000" cy="646113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76213" algn="ctr" eaLnBrk="1" hangingPunct="1">
              <a:defRPr/>
            </a:pPr>
            <a:r>
              <a:rPr lang="hr-HR" sz="36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Euharistija (pričest) = sveta misa</a:t>
            </a:r>
          </a:p>
        </p:txBody>
      </p:sp>
      <p:pic>
        <p:nvPicPr>
          <p:cNvPr id="3076" name="Slika 5" descr="Slika na kojoj se prikazuje osoba, na zatvorenom, ljudi, gomila&#10;&#10;Opis je automatski generiran">
            <a:extLst>
              <a:ext uri="{FF2B5EF4-FFF2-40B4-BE49-F238E27FC236}">
                <a16:creationId xmlns:a16="http://schemas.microsoft.com/office/drawing/2014/main" id="{9BAD06AB-0583-72BE-C9CE-03E0EE047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75" b="33543"/>
          <a:stretch>
            <a:fillRect/>
          </a:stretch>
        </p:blipFill>
        <p:spPr bwMode="auto">
          <a:xfrm>
            <a:off x="0" y="4389438"/>
            <a:ext cx="9144000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2DE639DD-C3B0-582F-305C-E8F22ACD5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330575"/>
            <a:ext cx="6670675" cy="4619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r-HR" sz="2400" dirty="0">
                <a:latin typeface="+mn-lt"/>
              </a:rPr>
              <a:t>pročitaj </a:t>
            </a:r>
            <a:r>
              <a:rPr lang="hr-HR" sz="2400" b="1" dirty="0">
                <a:latin typeface="+mn-lt"/>
              </a:rPr>
              <a:t>U69</a:t>
            </a:r>
            <a:endParaRPr lang="hr-HR" sz="2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Novi detalji o posljednjoj večeri - Vijesti - 057info - Zadar">
            <a:extLst>
              <a:ext uri="{FF2B5EF4-FFF2-40B4-BE49-F238E27FC236}">
                <a16:creationId xmlns:a16="http://schemas.microsoft.com/office/drawing/2014/main" id="{83AC1CF5-1226-8849-110D-C8C2A25E1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31" b="20915"/>
          <a:stretch>
            <a:fillRect/>
          </a:stretch>
        </p:blipFill>
        <p:spPr bwMode="auto">
          <a:xfrm>
            <a:off x="0" y="0"/>
            <a:ext cx="9144000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76D66989-C711-E687-8E9A-72A251B8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57350"/>
            <a:ext cx="9144000" cy="708025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76213" algn="ctr" eaLnBrk="1" hangingPunct="1">
              <a:defRPr/>
            </a:pPr>
            <a:r>
              <a:rPr lang="hr-HR" sz="40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Euharistija</a:t>
            </a:r>
          </a:p>
        </p:txBody>
      </p:sp>
      <p:pic>
        <p:nvPicPr>
          <p:cNvPr id="4100" name="Slika 5" descr="Slika na kojoj se prikazuje osoba, na zatvorenom, ljudi, gomila&#10;&#10;Opis je automatski generiran">
            <a:extLst>
              <a:ext uri="{FF2B5EF4-FFF2-40B4-BE49-F238E27FC236}">
                <a16:creationId xmlns:a16="http://schemas.microsoft.com/office/drawing/2014/main" id="{97F27236-0DA5-E6E4-A351-0132ED576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75" b="33543"/>
          <a:stretch>
            <a:fillRect/>
          </a:stretch>
        </p:blipFill>
        <p:spPr bwMode="auto">
          <a:xfrm>
            <a:off x="0" y="4389438"/>
            <a:ext cx="9144000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Text Box 5">
            <a:extLst>
              <a:ext uri="{FF2B5EF4-FFF2-40B4-BE49-F238E27FC236}">
                <a16:creationId xmlns:a16="http://schemas.microsoft.com/office/drawing/2014/main" id="{0D69FC81-DEE5-C172-368C-390DAEF51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2243138"/>
            <a:ext cx="8820150" cy="2085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hr-HR" altLang="sr-Latn-RS" sz="2400" dirty="0"/>
              <a:t>Na svetoj misi ponavljamo Isusovu posljednju večeru i time:</a:t>
            </a:r>
          </a:p>
          <a:p>
            <a:pPr>
              <a:buFontTx/>
              <a:buNone/>
              <a:defRPr/>
            </a:pPr>
            <a:r>
              <a:rPr lang="hr-HR" altLang="sr-Latn-RS" sz="2400" dirty="0"/>
              <a:t>pokazujemo Isusu Bogu da cijenimo sve ono što nas je On učio i što je za nas učinio te mu iskazujemo poštovanje i klanjanje.</a:t>
            </a:r>
          </a:p>
          <a:p>
            <a:pPr>
              <a:buFontTx/>
              <a:buNone/>
              <a:defRPr/>
            </a:pPr>
            <a:r>
              <a:rPr lang="hr-HR" altLang="sr-Latn-RS" sz="2400" dirty="0"/>
              <a:t>Pričest je kada kršćanin prima posvećenu hostiju </a:t>
            </a:r>
            <a:r>
              <a:rPr lang="hr-HR" altLang="sr-Latn-R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(i vino)</a:t>
            </a:r>
            <a:r>
              <a:rPr lang="hr-HR" altLang="sr-Latn-RS" sz="2400" dirty="0"/>
              <a:t> </a:t>
            </a:r>
            <a:br>
              <a:rPr lang="hr-HR" altLang="sr-Latn-RS" sz="2400" dirty="0"/>
            </a:br>
            <a:r>
              <a:rPr lang="hr-HR" altLang="sr-Latn-RS" sz="2400" dirty="0"/>
              <a:t>u kojoj je prisutan Isus Bog.</a:t>
            </a:r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niOkvir 1">
            <a:extLst>
              <a:ext uri="{FF2B5EF4-FFF2-40B4-BE49-F238E27FC236}">
                <a16:creationId xmlns:a16="http://schemas.microsoft.com/office/drawing/2014/main" id="{A87E4694-353A-C229-C05C-7AA41BF2A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92075"/>
            <a:ext cx="884872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r>
              <a:rPr lang="pl-PL" altLang="sr-Latn-RS" sz="1800"/>
              <a:t>Otvori zadatak na adresi:      </a:t>
            </a:r>
            <a:r>
              <a:rPr lang="hr-HR" altLang="sr-Latn-RS" sz="2800" b="1">
                <a:solidFill>
                  <a:srgbClr val="FF0000"/>
                </a:solidFill>
                <a:latin typeface="Exo 2" panose="00000500000000000000" pitchFamily="50" charset="-18"/>
                <a:hlinkClick r:id="rId2"/>
              </a:rPr>
              <a:t>e.hublin.net</a:t>
            </a:r>
            <a:r>
              <a:rPr lang="hr-HR" altLang="sr-Latn-RS" sz="2800" b="1">
                <a:latin typeface="Exo 2" panose="00000500000000000000" pitchFamily="50" charset="-18"/>
                <a:hlinkClick r:id="rId2"/>
              </a:rPr>
              <a:t>/</a:t>
            </a:r>
            <a:r>
              <a:rPr lang="hr-HR" altLang="sr-Latn-RS" sz="2800" b="1">
                <a:solidFill>
                  <a:srgbClr val="FF0000"/>
                </a:solidFill>
                <a:latin typeface="Exo 2" panose="00000500000000000000" pitchFamily="50" charset="-18"/>
                <a:hlinkClick r:id="rId2"/>
              </a:rPr>
              <a:t>misa</a:t>
            </a:r>
            <a:endParaRPr lang="pl-PL" altLang="sr-Latn-RS" sz="1800" b="1">
              <a:solidFill>
                <a:srgbClr val="FF0000"/>
              </a:solidFill>
              <a:latin typeface="Exo 2" panose="00000500000000000000" pitchFamily="50" charset="-18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pl-PL" altLang="sr-Latn-RS" sz="1800"/>
              <a:t>U digitalnom zadatku poredaj događanja sa svete mise („odvuci” kvadratiće s tekstom i posloži ih po redoslijedu na način kako čitamo i retke u knjizi). 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pl-PL" altLang="sr-Latn-RS" sz="1800"/>
              <a:t>Za provjeru (da li ti je dobro posloženo) klikni dolje desno plavi kružić s kvačicom.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pl-PL" altLang="sr-Latn-RS" sz="1800"/>
              <a:t>Ako ti okviri svih kvadratića pozelene, pojavit će ti se tekst koji ćeš prepisati u bilježnicu. </a:t>
            </a:r>
            <a:endParaRPr lang="hr-HR" altLang="sr-Latn-RS" sz="1800"/>
          </a:p>
        </p:txBody>
      </p:sp>
      <p:pic>
        <p:nvPicPr>
          <p:cNvPr id="7171" name="Slika 6">
            <a:extLst>
              <a:ext uri="{FF2B5EF4-FFF2-40B4-BE49-F238E27FC236}">
                <a16:creationId xmlns:a16="http://schemas.microsoft.com/office/drawing/2014/main" id="{130FC11A-9D32-DBE4-E174-432FB80FD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0250"/>
            <a:ext cx="91440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Slika 2">
            <a:extLst>
              <a:ext uri="{FF2B5EF4-FFF2-40B4-BE49-F238E27FC236}">
                <a16:creationId xmlns:a16="http://schemas.microsoft.com/office/drawing/2014/main" id="{086E907A-8291-E842-43F1-9561F69C8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63"/>
            <a:ext cx="9144000" cy="526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D:\Kreso\skola\6 raz\6_54 euharistija\Tijelovo.jpg">
            <a:extLst>
              <a:ext uri="{FF2B5EF4-FFF2-40B4-BE49-F238E27FC236}">
                <a16:creationId xmlns:a16="http://schemas.microsoft.com/office/drawing/2014/main" id="{823C42B6-846D-DB57-73D5-F1097FD99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83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kstniOkvir 1">
            <a:extLst>
              <a:ext uri="{FF2B5EF4-FFF2-40B4-BE49-F238E27FC236}">
                <a16:creationId xmlns:a16="http://schemas.microsoft.com/office/drawing/2014/main" id="{581CE47E-D17D-79FE-9376-E1ABA5649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700"/>
            <a:ext cx="27670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r-HR" altLang="sr-Latn-RS" sz="3600">
                <a:solidFill>
                  <a:schemeClr val="bg1"/>
                </a:solidFill>
              </a:rPr>
              <a:t>Što je ovo?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3C46A34C-7BAA-E84D-474B-6DC6F89A01F7}"/>
              </a:ext>
            </a:extLst>
          </p:cNvPr>
          <p:cNvSpPr txBox="1"/>
          <p:nvPr/>
        </p:nvSpPr>
        <p:spPr>
          <a:xfrm>
            <a:off x="4783138" y="6488113"/>
            <a:ext cx="4360862" cy="369887"/>
          </a:xfrm>
          <a:prstGeom prst="rect">
            <a:avLst/>
          </a:prstGeom>
          <a:solidFill>
            <a:srgbClr val="5F512E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hr-HR" dirty="0">
                <a:solidFill>
                  <a:schemeClr val="bg1"/>
                </a:solidFill>
                <a:hlinkClick r:id="rId3"/>
              </a:rPr>
              <a:t>https://youtu.be/tdpDeD_qPFs?t=16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CB3342A3-4CC0-DD7F-EEC2-34F57514D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400" y="55563"/>
            <a:ext cx="4006850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3200" b="1"/>
              <a:t>Tijelovo</a:t>
            </a:r>
            <a:r>
              <a:rPr lang="hr-HR" altLang="sr-Latn-RS" sz="2000"/>
              <a:t>, punim nazivom </a:t>
            </a:r>
            <a:r>
              <a:rPr lang="hr-HR" altLang="sr-Latn-RS" sz="2000" b="1"/>
              <a:t>Svetkovina Presvetog Tijela i Krvi Kristove</a:t>
            </a:r>
            <a:r>
              <a:rPr lang="hr-HR" altLang="sr-Latn-RS" sz="2000"/>
              <a:t>, katolički je blagdan (svetkovina) u spomen na ustanovljenje Euharistije na Veliki četvrtak. </a:t>
            </a:r>
          </a:p>
          <a:p>
            <a:r>
              <a:rPr lang="hr-HR" altLang="sr-Latn-RS" sz="2000"/>
              <a:t>Slavi se u četvrtak poslije svetkovine Presvetog Trojstva. (Jednostavno računanje datuma: deveti četvrtak nakon Uskrsa.) U Hrvatskoj je to praznik (neradni dan).</a:t>
            </a:r>
          </a:p>
          <a:p>
            <a:r>
              <a:rPr lang="hr-HR" altLang="sr-Latn-RS" sz="2000">
                <a:solidFill>
                  <a:srgbClr val="202122"/>
                </a:solidFill>
              </a:rPr>
              <a:t>U tijelovskoj procesiji obično budu četiri postaje („stajališta”) na četiri strane svijeta na kojima se čitaju tekstovi ih evanđelja, mole molitve (za opći napredak, protiv zala, nepogoda i pogibelji…) i blagoslivlja sa Presvetim oltarskim sakramentom. </a:t>
            </a:r>
            <a:endParaRPr lang="hr-HR" altLang="sr-Latn-RS" sz="200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254</Words>
  <Application>Microsoft Office PowerPoint</Application>
  <PresentationFormat>Prikaz na zaslonu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Exo 2</vt:lpstr>
      <vt:lpstr>Zadani dizajn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Hublin</dc:creator>
  <cp:lastModifiedBy>Krešimir Hublin</cp:lastModifiedBy>
  <cp:revision>43</cp:revision>
  <dcterms:created xsi:type="dcterms:W3CDTF">2009-04-22T07:22:52Z</dcterms:created>
  <dcterms:modified xsi:type="dcterms:W3CDTF">2024-02-23T13:12:36Z</dcterms:modified>
</cp:coreProperties>
</file>