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62" r:id="rId2"/>
    <p:sldMasterId id="2147484204" r:id="rId3"/>
  </p:sldMasterIdLst>
  <p:notesMasterIdLst>
    <p:notesMasterId r:id="rId26"/>
  </p:notesMasterIdLst>
  <p:sldIdLst>
    <p:sldId id="258" r:id="rId4"/>
    <p:sldId id="267" r:id="rId5"/>
    <p:sldId id="273" r:id="rId6"/>
    <p:sldId id="274" r:id="rId7"/>
    <p:sldId id="268" r:id="rId8"/>
    <p:sldId id="269" r:id="rId9"/>
    <p:sldId id="276" r:id="rId10"/>
    <p:sldId id="292" r:id="rId11"/>
    <p:sldId id="275" r:id="rId12"/>
    <p:sldId id="270" r:id="rId13"/>
    <p:sldId id="271" r:id="rId14"/>
    <p:sldId id="266" r:id="rId15"/>
    <p:sldId id="262" r:id="rId16"/>
    <p:sldId id="272" r:id="rId17"/>
    <p:sldId id="264" r:id="rId18"/>
    <p:sldId id="263" r:id="rId19"/>
    <p:sldId id="265" r:id="rId20"/>
    <p:sldId id="260" r:id="rId21"/>
    <p:sldId id="277" r:id="rId22"/>
    <p:sldId id="291" r:id="rId23"/>
    <p:sldId id="290" r:id="rId24"/>
    <p:sldId id="25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Exo 2" panose="00000500000000000000" pitchFamily="50" charset="-18"/>
      <p:regular r:id="rId31"/>
    </p:embeddedFont>
    <p:embeddedFont>
      <p:font typeface="Franklin Gothic Book" panose="020B0503020102020204" pitchFamily="34" charset="0"/>
      <p:regular r:id="rId32"/>
      <p:italic r:id="rId33"/>
    </p:embeddedFont>
    <p:embeddedFont>
      <p:font typeface="Franklin Gothic Medium" panose="020B0603020102020204" pitchFamily="34" charset="0"/>
      <p:regular r:id="rId34"/>
      <p:italic r:id="rId35"/>
    </p:embeddedFont>
    <p:embeddedFont>
      <p:font typeface="Wingdings 2" panose="05020102010507070707" pitchFamily="18" charset="2"/>
      <p:regular r:id="rId36"/>
    </p:embeddedFont>
  </p:embeddedFontLst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DAC0"/>
    <a:srgbClr val="7CC297"/>
    <a:srgbClr val="001000"/>
    <a:srgbClr val="002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426" y="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B769F-2B29-44AA-87D6-3ED9BE3F4C6F}" type="datetimeFigureOut">
              <a:rPr lang="hr-HR" smtClean="0"/>
              <a:t>9.5.2023.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5642-5266-4F67-A7E2-D014D50FA8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388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zervirano mjesto slike slajda 1">
            <a:extLst>
              <a:ext uri="{FF2B5EF4-FFF2-40B4-BE49-F238E27FC236}">
                <a16:creationId xmlns:a16="http://schemas.microsoft.com/office/drawing/2014/main" id="{9E54BDDE-05D6-7F75-C933-0CC22DB04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zervirano mjesto bilježaka 2">
            <a:extLst>
              <a:ext uri="{FF2B5EF4-FFF2-40B4-BE49-F238E27FC236}">
                <a16:creationId xmlns:a16="http://schemas.microsoft.com/office/drawing/2014/main" id="{58200701-B1AC-D7D1-5C44-52EF93EE6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b="1">
                <a:solidFill>
                  <a:srgbClr val="000000"/>
                </a:solidFill>
                <a:latin typeface="Times New Roman" panose="02020603050405020304" pitchFamily="18" charset="0"/>
              </a:rPr>
              <a:t>Bijela</a:t>
            </a:r>
            <a:r>
              <a:rPr lang="hr-HR" altLang="sr-Latn-RS">
                <a:solidFill>
                  <a:srgbClr val="000000"/>
                </a:solidFill>
                <a:latin typeface="Times New Roman" panose="02020603050405020304" pitchFamily="18" charset="0"/>
              </a:rPr>
              <a:t> boja je znak radosti, jasnoće i čistoće. Liturgijsko ruho je u bijeloj boji u božićno i uskrsno vrijeme, na Marijine blagdane, i na blagdane svetaca koji nisu mučenici</a:t>
            </a:r>
          </a:p>
          <a:p>
            <a:pPr>
              <a:spcBef>
                <a:spcPct val="0"/>
              </a:spcBef>
            </a:pPr>
            <a:r>
              <a:rPr lang="hr-HR" altLang="sr-Latn-RS" b="1">
                <a:solidFill>
                  <a:srgbClr val="000000"/>
                </a:solidFill>
                <a:latin typeface="Times New Roman" panose="02020603050405020304" pitchFamily="18" charset="0"/>
              </a:rPr>
              <a:t>Crvena</a:t>
            </a:r>
            <a:r>
              <a:rPr lang="hr-HR" altLang="sr-Latn-RS">
                <a:solidFill>
                  <a:srgbClr val="000000"/>
                </a:solidFill>
                <a:latin typeface="Times New Roman" panose="02020603050405020304" pitchFamily="18" charset="0"/>
              </a:rPr>
              <a:t> boja je boja ljubavi, krvi, života, snage i Duha. Ona se nosi na Cvjetnicu, Veliki petak, Duhove, blagdan Krista Kralja i na blagdane mučenika.</a:t>
            </a:r>
          </a:p>
          <a:p>
            <a:pPr>
              <a:spcBef>
                <a:spcPct val="0"/>
              </a:spcBef>
            </a:pPr>
            <a:r>
              <a:rPr lang="hr-HR" altLang="sr-Latn-RS" b="1">
                <a:solidFill>
                  <a:srgbClr val="000000"/>
                </a:solidFill>
                <a:latin typeface="Times New Roman" panose="02020603050405020304" pitchFamily="18" charset="0"/>
              </a:rPr>
              <a:t>Zelena</a:t>
            </a:r>
            <a:r>
              <a:rPr lang="hr-HR" altLang="sr-Latn-RS">
                <a:solidFill>
                  <a:srgbClr val="000000"/>
                </a:solidFill>
                <a:latin typeface="Times New Roman" panose="02020603050405020304" pitchFamily="18" charset="0"/>
              </a:rPr>
              <a:t> je boja radosnog iščekivanja i plodnosti. Ona se nosi u “vrijeme kroz godinu“ tj. između božićnog i korizmenog vremena te između uskrsnog vremena i došašća</a:t>
            </a:r>
          </a:p>
          <a:p>
            <a:pPr>
              <a:spcBef>
                <a:spcPct val="0"/>
              </a:spcBef>
            </a:pPr>
            <a:r>
              <a:rPr lang="hr-HR" altLang="sr-Latn-RS" b="1">
                <a:solidFill>
                  <a:srgbClr val="000000"/>
                </a:solidFill>
                <a:latin typeface="Times New Roman" panose="02020603050405020304" pitchFamily="18" charset="0"/>
              </a:rPr>
              <a:t>Ljubičasta</a:t>
            </a:r>
            <a:r>
              <a:rPr lang="hr-HR" altLang="sr-Latn-RS">
                <a:solidFill>
                  <a:srgbClr val="000000"/>
                </a:solidFill>
                <a:latin typeface="Times New Roman" panose="02020603050405020304" pitchFamily="18" charset="0"/>
              </a:rPr>
              <a:t> je pokornička boja. Ona se nosi u vrijeme došašća i korizme. Također se može uzeti u misama za pokojne i slavlju sprovoda.</a:t>
            </a:r>
          </a:p>
        </p:txBody>
      </p:sp>
      <p:sp>
        <p:nvSpPr>
          <p:cNvPr id="36868" name="Rezervirano mjesto broja slajda 3">
            <a:extLst>
              <a:ext uri="{FF2B5EF4-FFF2-40B4-BE49-F238E27FC236}">
                <a16:creationId xmlns:a16="http://schemas.microsoft.com/office/drawing/2014/main" id="{92CA9FED-7AD5-E8AB-9F08-B41BEF4DC1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ADBA40-5AB7-434E-89E7-70D82C070E5D}" type="slidenum">
              <a:rPr kumimoji="0" lang="hr-HR" altLang="sr-Latn-R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vni poveznik 3">
            <a:extLst>
              <a:ext uri="{FF2B5EF4-FFF2-40B4-BE49-F238E27FC236}">
                <a16:creationId xmlns:a16="http://schemas.microsoft.com/office/drawing/2014/main" id="{E6D62F07-321E-4B4D-91E0-38AD5176E3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r-HR"/>
              <a:t>Uredite stil podnaslova matrice</a:t>
            </a:r>
            <a:endParaRPr lang="en-US"/>
          </a:p>
        </p:txBody>
      </p:sp>
      <p:sp>
        <p:nvSpPr>
          <p:cNvPr id="5" name="Rezervirano mjesto datuma 15">
            <a:extLst>
              <a:ext uri="{FF2B5EF4-FFF2-40B4-BE49-F238E27FC236}">
                <a16:creationId xmlns:a16="http://schemas.microsoft.com/office/drawing/2014/main" id="{B29004EE-90E5-4359-A6FD-33C25429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3C529-0031-4B25-BF02-395874C7DB0B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6" name="Rezervirano mjesto podnožja 1">
            <a:extLst>
              <a:ext uri="{FF2B5EF4-FFF2-40B4-BE49-F238E27FC236}">
                <a16:creationId xmlns:a16="http://schemas.microsoft.com/office/drawing/2014/main" id="{8A614980-3CB8-4222-BE6F-C6CB23B1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14">
            <a:extLst>
              <a:ext uri="{FF2B5EF4-FFF2-40B4-BE49-F238E27FC236}">
                <a16:creationId xmlns:a16="http://schemas.microsoft.com/office/drawing/2014/main" id="{0324E0DE-01C7-489A-8861-1D1DAC34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5A8B32-298A-498F-8067-D8A3437E009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6218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10">
            <a:extLst>
              <a:ext uri="{FF2B5EF4-FFF2-40B4-BE49-F238E27FC236}">
                <a16:creationId xmlns:a16="http://schemas.microsoft.com/office/drawing/2014/main" id="{2A3ECE61-9EFC-468E-B821-86F0DE4A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C8EBB-D38D-4475-9703-5F9B01F22B2C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5" name="Rezervirano mjesto podnožja 27">
            <a:extLst>
              <a:ext uri="{FF2B5EF4-FFF2-40B4-BE49-F238E27FC236}">
                <a16:creationId xmlns:a16="http://schemas.microsoft.com/office/drawing/2014/main" id="{281194C7-9989-49F1-AF8B-B47D2D77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4">
            <a:extLst>
              <a:ext uri="{FF2B5EF4-FFF2-40B4-BE49-F238E27FC236}">
                <a16:creationId xmlns:a16="http://schemas.microsoft.com/office/drawing/2014/main" id="{9E0C262A-957F-4E66-B435-329748D6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3BC53-5B4A-4C7E-9AD5-EB48A2F065E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6687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BDB3BB8-CE08-4A65-8264-974B9EF1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EAD09-D88B-45F4-8C47-6BB5C3DAE849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0DB8CEF-0363-4F3C-98D9-57735870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108B677-6B44-42EC-B76D-D5112BDA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B0E44B-92C2-4139-B0B6-8E646DB0F54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2127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8AF763A-E014-4BB6-82BB-2AA10B2F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2EE36-531B-4E06-AE29-3A9EC1E6429D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A923750-81CA-4C0B-8C51-5691A652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46EDC40-AC57-4ADC-9FE3-A47D6636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56C13-BA34-4E90-A2E9-2D832E4667E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32540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49AD765-C667-4985-8EA3-6D952ED7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95295-6763-4CFE-8DFE-1784EEAA2F1B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D2275F-7A33-4F16-918B-F43EACF29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E77A067-30F4-454A-868E-324F8B25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95C3-FCB3-4B3A-AE2D-D1184F09CE6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2403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4E6566D-1BB1-4204-9663-49E89EEC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5437C-2718-4948-9559-FCFE8DC6F4AE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40AEC51-815D-42F3-B483-92EBA23C3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364BA80-B42C-41A8-8100-F0666F459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C0C6C-3D18-413E-9683-009C6FE7DAD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99345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0FB8AFB9-0A18-4836-959B-647C34DB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D5A2D-CD81-460D-B8F5-80BB99C5BA54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E7F949F0-1CD8-47F1-B591-6F1E13AF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BA46F7E3-E89D-4DF4-ABA8-360D3701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97E2F-0D51-432D-BFA7-4367F482208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89591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3">
            <a:extLst>
              <a:ext uri="{FF2B5EF4-FFF2-40B4-BE49-F238E27FC236}">
                <a16:creationId xmlns:a16="http://schemas.microsoft.com/office/drawing/2014/main" id="{A021E467-141A-434D-9DE2-3E190C1AE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E78BF-519B-4ACA-AF97-50AD160D9F79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8" name="Rezervirano mjesto podnožja 4">
            <a:extLst>
              <a:ext uri="{FF2B5EF4-FFF2-40B4-BE49-F238E27FC236}">
                <a16:creationId xmlns:a16="http://schemas.microsoft.com/office/drawing/2014/main" id="{F68A3A0E-B2BD-440A-82DB-01FEE278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5">
            <a:extLst>
              <a:ext uri="{FF2B5EF4-FFF2-40B4-BE49-F238E27FC236}">
                <a16:creationId xmlns:a16="http://schemas.microsoft.com/office/drawing/2014/main" id="{9B31E1E4-2190-4275-81D4-880E5A10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5D469-6D24-4E57-A4CB-69B368D3775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99333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3">
            <a:extLst>
              <a:ext uri="{FF2B5EF4-FFF2-40B4-BE49-F238E27FC236}">
                <a16:creationId xmlns:a16="http://schemas.microsoft.com/office/drawing/2014/main" id="{2172F36D-054E-4E0E-9DD5-BCC7AAC2D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B9C5C-8005-4E8B-9DAC-A2DC9A2B6461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4" name="Rezervirano mjesto podnožja 4">
            <a:extLst>
              <a:ext uri="{FF2B5EF4-FFF2-40B4-BE49-F238E27FC236}">
                <a16:creationId xmlns:a16="http://schemas.microsoft.com/office/drawing/2014/main" id="{BBA8DE6E-FF1F-4D1A-B638-D95BF1E7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5">
            <a:extLst>
              <a:ext uri="{FF2B5EF4-FFF2-40B4-BE49-F238E27FC236}">
                <a16:creationId xmlns:a16="http://schemas.microsoft.com/office/drawing/2014/main" id="{5A3D76FE-6A39-42E1-A2E8-CDD347DC5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763FA-7289-4EC4-B133-FB6473CAB5B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7473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3">
            <a:extLst>
              <a:ext uri="{FF2B5EF4-FFF2-40B4-BE49-F238E27FC236}">
                <a16:creationId xmlns:a16="http://schemas.microsoft.com/office/drawing/2014/main" id="{2C6E9F4F-90D1-4B8C-ABAC-1637F422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37012-F7AF-42AC-A66F-5B339DABF2AB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3" name="Rezervirano mjesto podnožja 4">
            <a:extLst>
              <a:ext uri="{FF2B5EF4-FFF2-40B4-BE49-F238E27FC236}">
                <a16:creationId xmlns:a16="http://schemas.microsoft.com/office/drawing/2014/main" id="{59A71AF2-FE2D-41EC-8D00-74654B274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5">
            <a:extLst>
              <a:ext uri="{FF2B5EF4-FFF2-40B4-BE49-F238E27FC236}">
                <a16:creationId xmlns:a16="http://schemas.microsoft.com/office/drawing/2014/main" id="{F2B45C95-0ECB-44A1-B77D-D5A310F3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FFB42-FC66-4552-84A9-D85047890F0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19346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3DFDB976-B5E1-4ECD-B79B-A264E96E2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BE50A-70BA-468A-A452-1F7F46F58389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909C3956-5305-4FE3-BC27-0D9216D0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680C886F-46BD-4BA6-8B99-EC6E1E0A1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30C8F-588D-443B-96EE-C9137B612DD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9723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27" name="Rezervirano mjesto sadržaja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24">
            <a:extLst>
              <a:ext uri="{FF2B5EF4-FFF2-40B4-BE49-F238E27FC236}">
                <a16:creationId xmlns:a16="http://schemas.microsoft.com/office/drawing/2014/main" id="{68C3088F-7A6F-4E11-BDF1-BFC23A1C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122D2-BE8F-4A9E-9497-0E6F4C200DD4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5" name="Rezervirano mjesto podnožja 18">
            <a:extLst>
              <a:ext uri="{FF2B5EF4-FFF2-40B4-BE49-F238E27FC236}">
                <a16:creationId xmlns:a16="http://schemas.microsoft.com/office/drawing/2014/main" id="{826E1FEB-AE48-4D27-9EA3-411053CF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15">
            <a:extLst>
              <a:ext uri="{FF2B5EF4-FFF2-40B4-BE49-F238E27FC236}">
                <a16:creationId xmlns:a16="http://schemas.microsoft.com/office/drawing/2014/main" id="{F210E593-C989-4C2F-88A5-BEC86327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4C72C5-B038-4D54-80C9-3EDC75A938D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98047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1E88662D-DCE9-4F54-BFDE-F08B7083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9E1C4-4E5B-4086-A7DA-B87A8C569A60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F499F8CF-1C84-4FF0-A65F-6C86A48A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CCC75638-4DC2-439C-9973-9FBCC094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1EC78-056A-47B7-B2DE-C08D6A5CCDA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05060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E53C336-B728-46B4-B411-E78632A9C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C511-0811-45D9-A26B-FABA6BD3E2D7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DC0D6F7-7419-4323-A1B1-71F42F927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C310215-538C-435F-B88E-B534FFA31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8F831-3E33-4A0C-99B8-D6626A084F1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77340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3777275-CAA8-4CF5-8829-3465D2EB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6D695-6EE3-4B44-A721-EDDAEE539B32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2249FE2-41C1-4D4D-8C6A-969C439A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5C0C234-FA1B-44C2-8EBE-53C6DB77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A82C6-8AC5-4E55-B876-A8413B202CA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41859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6B9210-8DF9-02A2-A55F-A391DF63B0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E35BA9-CE90-E960-32A3-F79B930CA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FC351D-246A-DEDB-6739-93ABC54DFE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66244-6CF8-485E-9073-71402B242EB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64923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C798C6-052B-5FD1-6B29-E0D88A813E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7D2C92-3DB8-FCD0-67B3-67FFBD3672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212700-146B-DE7E-AB65-CBF98C644E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EA694-22EF-417E-8AA5-63C49AC78DA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65088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FF62FC-BD6B-4254-9BE8-1AFE0FAC28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E3A19-2600-45DC-F005-0B2DD917C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80C7C1-EA72-8D08-B0B2-26968E7D3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938B0-2A00-48C3-A5CC-1F1071295D2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0666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4F56EE-1526-7DA2-9474-4B7CF5AE1D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EC53E4-321B-3149-D9E1-A7A0A9916A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7B829C-4D42-1560-B64B-BA84ED7C2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16F1D-EC4C-4334-9CB6-32D32F1B6C5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72083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D21ACA-06BA-C5DF-0D37-2739A2B813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049B514-0744-64A4-B3D9-FE3C2B56E1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9EBE2B-C890-5C07-A6AC-59F470F643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D525B-6763-4872-B8D1-9EE42AF18D3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88622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D4FF02-9171-F7C8-43BC-1900AEBD02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BF2553-AE3E-14E7-533E-11E643E4B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40F2F35-57F3-CA94-31EF-A2E6BFE6A2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1C4BC-429B-4755-AE23-96D550C5246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27024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C3DFC0-C907-0922-DD72-5FF307AFD9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1A83A0-24F8-C7FC-34AB-43592ACC8E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F29952-EBBD-D0C7-B261-CBD20960E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432B3-2CAC-47CF-A033-D02B2F99D54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2718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vni poveznik 3">
            <a:extLst>
              <a:ext uri="{FF2B5EF4-FFF2-40B4-BE49-F238E27FC236}">
                <a16:creationId xmlns:a16="http://schemas.microsoft.com/office/drawing/2014/main" id="{762B9318-B18A-4DFD-812D-E3908A62A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5" name="Rezervirano mjesto datuma 18">
            <a:extLst>
              <a:ext uri="{FF2B5EF4-FFF2-40B4-BE49-F238E27FC236}">
                <a16:creationId xmlns:a16="http://schemas.microsoft.com/office/drawing/2014/main" id="{74818640-9400-4DD8-A6BD-D49E7672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92159-1867-46A9-AE55-76D387969539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7" name="Rezervirano mjesto podnožja 10">
            <a:extLst>
              <a:ext uri="{FF2B5EF4-FFF2-40B4-BE49-F238E27FC236}">
                <a16:creationId xmlns:a16="http://schemas.microsoft.com/office/drawing/2014/main" id="{F10321BF-432F-47C5-87D7-4E8370314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15">
            <a:extLst>
              <a:ext uri="{FF2B5EF4-FFF2-40B4-BE49-F238E27FC236}">
                <a16:creationId xmlns:a16="http://schemas.microsoft.com/office/drawing/2014/main" id="{8F6AEF26-3EC2-4A96-B30F-B2489CF9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CED9DA-1389-4954-B6D0-FB3FF068EAA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35130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1ADEBC-C63F-6F09-849C-38ABFB83D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801127-AABB-FD92-0366-1FFEFE3D83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90298D-5C5E-C0FC-2A4B-48639DF39B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D28C0-C20B-45D4-BDF5-AA0F466EADC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21749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3200BF-57A3-DF21-D5EE-A53F8A549B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ACCAEE-F8ED-5401-93E3-7EF67FC05B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6671C6-9F73-E5AA-8989-E1116CFE95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3ABDA-843A-4005-AF50-54C1138EFB9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29201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541FD9-3FD4-FE67-8663-1393FB7E2E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DDD29A-B6B6-1FD5-B17A-9752EEE30C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A49C03-5849-D63F-B724-43940542B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20F04-BFBD-4361-8813-6902BEC153B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2847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FE13FD-8982-427A-21EA-A048ED4C29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6CB67F-6670-45BC-07E6-1CA061BF14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48438E-8C94-7179-769B-58338FE98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BA79A-E97E-46D1-A204-113D2B86271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75854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flourish2.png">
            <a:extLst>
              <a:ext uri="{FF2B5EF4-FFF2-40B4-BE49-F238E27FC236}">
                <a16:creationId xmlns:a16="http://schemas.microsoft.com/office/drawing/2014/main" id="{3C3CECFF-00BE-F380-68CE-9762FCAE7C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2FBF74A-9566-13BF-31D2-10AB5D86967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7E5F6-FF99-4893-91B3-6DFC368E2C8B}" type="datetimeFigureOut">
              <a:rPr lang="hr-HR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2305A2F-D2B8-4223-3DFE-B8CCDB6B81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AB43585-0B8B-8CCD-E5B7-767D958984A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41D04-2A2B-4F23-957A-C1621B4512B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0409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10">
            <a:extLst>
              <a:ext uri="{FF2B5EF4-FFF2-40B4-BE49-F238E27FC236}">
                <a16:creationId xmlns:a16="http://schemas.microsoft.com/office/drawing/2014/main" id="{FC4FC673-9853-4D90-88F6-1735A257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066A6-8F1A-4BA2-A5CC-B97FD8F2D4BD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6" name="Rezervirano mjesto podnožja 27">
            <a:extLst>
              <a:ext uri="{FF2B5EF4-FFF2-40B4-BE49-F238E27FC236}">
                <a16:creationId xmlns:a16="http://schemas.microsoft.com/office/drawing/2014/main" id="{721129FA-FDED-44AF-A919-A1E2D78E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4">
            <a:extLst>
              <a:ext uri="{FF2B5EF4-FFF2-40B4-BE49-F238E27FC236}">
                <a16:creationId xmlns:a16="http://schemas.microsoft.com/office/drawing/2014/main" id="{5A35B514-A8DC-4F08-A5C8-A3EEAB256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2D59E-3BC2-44E9-882F-3D14F6EE9DB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7725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>
            <a:extLst>
              <a:ext uri="{FF2B5EF4-FFF2-40B4-BE49-F238E27FC236}">
                <a16:creationId xmlns:a16="http://schemas.microsoft.com/office/drawing/2014/main" id="{041682BC-33E4-4BC3-BC40-10C64CBDF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Rezervirano mjesto tekst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28" name="Rezervirano mjesto sadržaja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8" name="Rezervirano mjesto datuma 9">
            <a:extLst>
              <a:ext uri="{FF2B5EF4-FFF2-40B4-BE49-F238E27FC236}">
                <a16:creationId xmlns:a16="http://schemas.microsoft.com/office/drawing/2014/main" id="{3C83B4A3-46CE-4791-8953-201276506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340E6-EF1C-4D2B-ACF9-6EF490E88A08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9" name="Rezervirano mjesto podnožja 5">
            <a:extLst>
              <a:ext uri="{FF2B5EF4-FFF2-40B4-BE49-F238E27FC236}">
                <a16:creationId xmlns:a16="http://schemas.microsoft.com/office/drawing/2014/main" id="{68F974CC-3BF5-413C-90FD-D91D4D7D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" name="Rezervirano mjesto broja slajda 6">
            <a:extLst>
              <a:ext uri="{FF2B5EF4-FFF2-40B4-BE49-F238E27FC236}">
                <a16:creationId xmlns:a16="http://schemas.microsoft.com/office/drawing/2014/main" id="{4E1AE98D-CD69-451D-8A6B-FA77F674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38057C-9910-42F7-8771-944514217BC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5297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datuma 10">
            <a:extLst>
              <a:ext uri="{FF2B5EF4-FFF2-40B4-BE49-F238E27FC236}">
                <a16:creationId xmlns:a16="http://schemas.microsoft.com/office/drawing/2014/main" id="{031556D8-5907-4158-B925-DE7F624A2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CB03C-FC48-497A-8F25-565A342FFE25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4" name="Rezervirano mjesto podnožja 27">
            <a:extLst>
              <a:ext uri="{FF2B5EF4-FFF2-40B4-BE49-F238E27FC236}">
                <a16:creationId xmlns:a16="http://schemas.microsoft.com/office/drawing/2014/main" id="{A16E5F4D-DB70-430D-B0F9-6ED899AE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0FD5537-3379-4487-8476-2AF15F8D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326C6-1E7F-4A32-A732-3CD7BA713BE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34876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2">
            <a:extLst>
              <a:ext uri="{FF2B5EF4-FFF2-40B4-BE49-F238E27FC236}">
                <a16:creationId xmlns:a16="http://schemas.microsoft.com/office/drawing/2014/main" id="{11F060F3-09C3-4E1C-B861-402A84058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FEE7A-4E9A-441F-AB17-4BA4CC899FA6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3" name="Rezervirano mjesto podnožja 23">
            <a:extLst>
              <a:ext uri="{FF2B5EF4-FFF2-40B4-BE49-F238E27FC236}">
                <a16:creationId xmlns:a16="http://schemas.microsoft.com/office/drawing/2014/main" id="{253F50BE-0DF3-452E-8883-06B3C233A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6">
            <a:extLst>
              <a:ext uri="{FF2B5EF4-FFF2-40B4-BE49-F238E27FC236}">
                <a16:creationId xmlns:a16="http://schemas.microsoft.com/office/drawing/2014/main" id="{3E3FC688-202B-4611-AE70-80E96794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01EB2D-2F31-4B1D-B2B4-699EDBEFE41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9497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vni poveznik 4">
            <a:extLst>
              <a:ext uri="{FF2B5EF4-FFF2-40B4-BE49-F238E27FC236}">
                <a16:creationId xmlns:a16="http://schemas.microsoft.com/office/drawing/2014/main" id="{063B29EB-7C08-41F2-9E31-EF01C73093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" name="Rezervirano mjesto datuma 24">
            <a:extLst>
              <a:ext uri="{FF2B5EF4-FFF2-40B4-BE49-F238E27FC236}">
                <a16:creationId xmlns:a16="http://schemas.microsoft.com/office/drawing/2014/main" id="{AD64768D-4609-489D-93F5-B27ED60E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8951E-D29A-40F8-9302-819832B38A5C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7" name="Rezervirano mjesto podnožja 28">
            <a:extLst>
              <a:ext uri="{FF2B5EF4-FFF2-40B4-BE49-F238E27FC236}">
                <a16:creationId xmlns:a16="http://schemas.microsoft.com/office/drawing/2014/main" id="{BB5198EC-B13C-4FF5-95E5-8958A33F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zervirano mjesto broja slajda 6">
            <a:extLst>
              <a:ext uri="{FF2B5EF4-FFF2-40B4-BE49-F238E27FC236}">
                <a16:creationId xmlns:a16="http://schemas.microsoft.com/office/drawing/2014/main" id="{5EE271C8-E033-4BB9-9777-99E971AE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8671E2-E6A3-4229-8C96-F2D81DDCD74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966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r-HR" noProof="0"/>
              <a:t>Kliknite ikonu da biste dodali  sliku</a:t>
            </a:r>
            <a:endParaRPr lang="en-US" noProof="0" dirty="0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6">
            <a:extLst>
              <a:ext uri="{FF2B5EF4-FFF2-40B4-BE49-F238E27FC236}">
                <a16:creationId xmlns:a16="http://schemas.microsoft.com/office/drawing/2014/main" id="{72B5D551-C8AA-43A6-A069-76CF4FFFC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82996-831B-4764-A810-A3153868005C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41CEDB15-3092-494E-8002-9BE7A506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30">
            <a:extLst>
              <a:ext uri="{FF2B5EF4-FFF2-40B4-BE49-F238E27FC236}">
                <a16:creationId xmlns:a16="http://schemas.microsoft.com/office/drawing/2014/main" id="{A8C28735-F45B-44A2-99FC-8EEEBA4EF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4D215F-E073-404B-822E-77D9E5CE9A0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9388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>
            <a:extLst>
              <a:ext uri="{FF2B5EF4-FFF2-40B4-BE49-F238E27FC236}">
                <a16:creationId xmlns:a16="http://schemas.microsoft.com/office/drawing/2014/main" id="{90F39CA7-67D3-4002-AED9-AC4A45CA8B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Rezervirano mjesto teksta 7">
            <a:extLst>
              <a:ext uri="{FF2B5EF4-FFF2-40B4-BE49-F238E27FC236}">
                <a16:creationId xmlns:a16="http://schemas.microsoft.com/office/drawing/2014/main" id="{077212E3-7EFD-4EAF-A404-7527776CFF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Uredite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  <a:endParaRPr lang="en-US" altLang="sr-Latn-RS"/>
          </a:p>
        </p:txBody>
      </p:sp>
      <p:sp>
        <p:nvSpPr>
          <p:cNvPr id="11" name="Rezervirano mjesto datuma 10">
            <a:extLst>
              <a:ext uri="{FF2B5EF4-FFF2-40B4-BE49-F238E27FC236}">
                <a16:creationId xmlns:a16="http://schemas.microsoft.com/office/drawing/2014/main" id="{8773F6C0-9DF3-4D91-8EEC-5C9958571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A5F99F7-076E-4B5B-8FD0-676364900281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28" name="Rezervirano mjesto podnožja 27">
            <a:extLst>
              <a:ext uri="{FF2B5EF4-FFF2-40B4-BE49-F238E27FC236}">
                <a16:creationId xmlns:a16="http://schemas.microsoft.com/office/drawing/2014/main" id="{17348D0A-BA20-45C3-A496-BFD59C5FF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70A5E64-5F86-4D87-9EDA-9774DB3FD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fld id="{F851E1DE-2986-4043-9696-8311A38BCE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0" name="Rezervirano mjesto naslova 9">
            <a:extLst>
              <a:ext uri="{FF2B5EF4-FFF2-40B4-BE49-F238E27FC236}">
                <a16:creationId xmlns:a16="http://schemas.microsoft.com/office/drawing/2014/main" id="{E53A4005-C160-4E35-BA98-B01982DC8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9" name="Ravni poveznik 8">
            <a:extLst>
              <a:ext uri="{FF2B5EF4-FFF2-40B4-BE49-F238E27FC236}">
                <a16:creationId xmlns:a16="http://schemas.microsoft.com/office/drawing/2014/main" id="{A4BD9E67-D8DB-47CC-ABB3-DB27B02AC1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Ravni poveznik 11">
            <a:extLst>
              <a:ext uri="{FF2B5EF4-FFF2-40B4-BE49-F238E27FC236}">
                <a16:creationId xmlns:a16="http://schemas.microsoft.com/office/drawing/2014/main" id="{39C11BF7-C351-494A-94EA-09ABFD10C1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82" r:id="rId4"/>
    <p:sldLayoutId id="2147484199" r:id="rId5"/>
    <p:sldLayoutId id="2147484183" r:id="rId6"/>
    <p:sldLayoutId id="2147484200" r:id="rId7"/>
    <p:sldLayoutId id="2147484201" r:id="rId8"/>
    <p:sldLayoutId id="2147484202" r:id="rId9"/>
    <p:sldLayoutId id="2147484184" r:id="rId10"/>
    <p:sldLayoutId id="21474842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zervirano mjesto naslova 1">
            <a:extLst>
              <a:ext uri="{FF2B5EF4-FFF2-40B4-BE49-F238E27FC236}">
                <a16:creationId xmlns:a16="http://schemas.microsoft.com/office/drawing/2014/main" id="{AEB8D240-3A8E-43F3-BC4D-242B93A99D0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Uredite stil naslova matrice</a:t>
            </a:r>
          </a:p>
        </p:txBody>
      </p:sp>
      <p:sp>
        <p:nvSpPr>
          <p:cNvPr id="2051" name="Rezervirano mjesto teksta 2">
            <a:extLst>
              <a:ext uri="{FF2B5EF4-FFF2-40B4-BE49-F238E27FC236}">
                <a16:creationId xmlns:a16="http://schemas.microsoft.com/office/drawing/2014/main" id="{942C758A-52A3-407F-8197-D2BAFDF565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Uredite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2AC9DFC-C72B-40CA-BB69-EB8AA8796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D3CBA35-54B0-4763-BC76-4CEAA810B8E7}" type="datetimeFigureOut">
              <a:rPr lang="sr-Latn-CS"/>
              <a:pPr>
                <a:defRPr/>
              </a:pPr>
              <a:t>9.5.2023.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8A2FDA-1558-4275-8593-937D33C1A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FEBB242-B19C-460F-B1AC-28822D2DC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5695CCF-A458-46A8-920C-C2322916486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3C9F8-431B-5612-326D-D520AF1B6E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6D5D3E-FAAD-0253-3F3A-87A2FBB3D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22E0212-A192-8E26-82D0-6518E10EEF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5FFBCAD-876B-4771-0868-F6FB6B879E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87AC996-A90D-7669-72DE-A7DDBBF702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C983931-10C7-47B2-BF0B-DEC1DFA74CD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2005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Latinski_jezik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jeronauk.hublin.net/latinske-molitve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7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7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27A033-299A-4BC6-BAC5-C69950587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342999"/>
            <a:ext cx="8568952" cy="953989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dirty="0"/>
              <a:t>Liturgijske BOJE, knjige, jezici i glazba</a:t>
            </a:r>
          </a:p>
        </p:txBody>
      </p:sp>
      <p:pic>
        <p:nvPicPr>
          <p:cNvPr id="11267" name="Picture 2" descr="H:\6\6_61 lit knjige\lit knjige i glazba.jpg">
            <a:extLst>
              <a:ext uri="{FF2B5EF4-FFF2-40B4-BE49-F238E27FC236}">
                <a16:creationId xmlns:a16="http://schemas.microsoft.com/office/drawing/2014/main" id="{EBA4D83E-6604-4AF4-A7D3-FED67A839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422400"/>
            <a:ext cx="4291012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Slikovni rezultat za pjesmarica">
            <a:extLst>
              <a:ext uri="{FF2B5EF4-FFF2-40B4-BE49-F238E27FC236}">
                <a16:creationId xmlns:a16="http://schemas.microsoft.com/office/drawing/2014/main" id="{743B94BC-4B98-43AC-BAEB-A28B5BC6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406041">
            <a:off x="861106" y="3247571"/>
            <a:ext cx="4130675" cy="3097213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 extrusionH="374650" contourW="12700">
            <a:bevelT w="0" h="0"/>
            <a:extrusionClr>
              <a:schemeClr val="bg1"/>
            </a:extrusionClr>
            <a:contourClr>
              <a:schemeClr val="accent6">
                <a:lumMod val="50000"/>
              </a:schemeClr>
            </a:contourClr>
          </a:sp3d>
        </p:spPr>
      </p:pic>
      <p:pic>
        <p:nvPicPr>
          <p:cNvPr id="45058" name="Picture 2" descr="Slikovni rezultat za pjesmarica">
            <a:extLst>
              <a:ext uri="{FF2B5EF4-FFF2-40B4-BE49-F238E27FC236}">
                <a16:creationId xmlns:a16="http://schemas.microsoft.com/office/drawing/2014/main" id="{152A6707-2002-4871-8CA9-F427BDF0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52690">
            <a:off x="5683703" y="522400"/>
            <a:ext cx="3025775" cy="4589463"/>
          </a:xfrm>
          <a:prstGeom prst="rect">
            <a:avLst/>
          </a:prstGeom>
          <a:noFill/>
          <a:ln>
            <a:noFill/>
          </a:ln>
          <a:scene3d>
            <a:camera prst="perspectiveRelaxedModerately"/>
            <a:lightRig rig="threePt" dir="t"/>
          </a:scene3d>
          <a:sp3d extrusionH="323850" contourW="12700">
            <a:extrusionClr>
              <a:schemeClr val="bg1">
                <a:lumMod val="65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</p:pic>
      <p:sp>
        <p:nvSpPr>
          <p:cNvPr id="18436" name="TekstniOkvir 2">
            <a:extLst>
              <a:ext uri="{FF2B5EF4-FFF2-40B4-BE49-F238E27FC236}">
                <a16:creationId xmlns:a16="http://schemas.microsoft.com/office/drawing/2014/main" id="{F7500C81-639C-4BDB-ACF6-1538B1874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642938"/>
            <a:ext cx="4678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400"/>
              <a:t>Ovo su npr. dvije pjesmarice s „pobožnim pjesmama” </a:t>
            </a:r>
            <a:br>
              <a:rPr lang="hr-HR" altLang="sr-Latn-RS" sz="2400"/>
            </a:br>
            <a:r>
              <a:rPr lang="hr-HR" altLang="sr-Latn-RS" sz="2400"/>
              <a:t>(notama i riječima).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likovni rezultat za latinski">
            <a:extLst>
              <a:ext uri="{FF2B5EF4-FFF2-40B4-BE49-F238E27FC236}">
                <a16:creationId xmlns:a16="http://schemas.microsoft.com/office/drawing/2014/main" id="{7EDF8C33-32AD-4BA9-B245-68A48A24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kstniOkvir 1">
            <a:extLst>
              <a:ext uri="{FF2B5EF4-FFF2-40B4-BE49-F238E27FC236}">
                <a16:creationId xmlns:a16="http://schemas.microsoft.com/office/drawing/2014/main" id="{4BCDC05F-A839-448D-96C7-4850197B0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73038"/>
            <a:ext cx="8599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LATINSKI JEZIK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koristio se u Crkvi u prva kršćanska vremena a danas je „službeni jezik” Crkve (i u Vatikanu).</a:t>
            </a:r>
          </a:p>
        </p:txBody>
      </p:sp>
      <p:sp>
        <p:nvSpPr>
          <p:cNvPr id="19460" name="TekstniOkvir 1">
            <a:hlinkClick r:id="rId3"/>
            <a:extLst>
              <a:ext uri="{FF2B5EF4-FFF2-40B4-BE49-F238E27FC236}">
                <a16:creationId xmlns:a16="http://schemas.microsoft.com/office/drawing/2014/main" id="{BA824383-D4ED-4EF3-81D1-F17F92F26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6315075"/>
            <a:ext cx="8142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r-HR" altLang="sr-Latn-RS">
                <a:solidFill>
                  <a:schemeClr val="bg1"/>
                </a:solidFill>
              </a:rPr>
              <a:t>Više o latinskom jeziku… klikni ovdje i saznaj.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kstniOkvir 1">
            <a:extLst>
              <a:ext uri="{FF2B5EF4-FFF2-40B4-BE49-F238E27FC236}">
                <a16:creationId xmlns:a16="http://schemas.microsoft.com/office/drawing/2014/main" id="{973872F5-FC55-4718-BF6A-28B43D5D4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865188"/>
            <a:ext cx="8391525" cy="4708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sr-Latn-RS" sz="3600" dirty="0">
                <a:solidFill>
                  <a:srgbClr val="FF0000"/>
                </a:solidFill>
                <a:latin typeface="Arial" charset="0"/>
              </a:rPr>
              <a:t>DZ+: </a:t>
            </a:r>
            <a:r>
              <a:rPr lang="hr-HR" altLang="sr-Latn-RS" sz="3600" dirty="0">
                <a:solidFill>
                  <a:schemeClr val="tx1"/>
                </a:solidFill>
                <a:latin typeface="Arial" charset="0"/>
              </a:rPr>
              <a:t>naučiti molitve</a:t>
            </a:r>
          </a:p>
          <a:p>
            <a:pPr indent="1165225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sr-Latn-RS" sz="3600" b="1" dirty="0">
                <a:solidFill>
                  <a:schemeClr val="tx1"/>
                </a:solidFill>
                <a:latin typeface="Arial" charset="0"/>
              </a:rPr>
              <a:t>Oče naš, </a:t>
            </a:r>
          </a:p>
          <a:p>
            <a:pPr indent="1165225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sr-Latn-RS" sz="3600" b="1" dirty="0">
                <a:solidFill>
                  <a:schemeClr val="tx1"/>
                </a:solidFill>
                <a:latin typeface="Arial" charset="0"/>
              </a:rPr>
              <a:t>Zdravo Marijo, </a:t>
            </a:r>
          </a:p>
          <a:p>
            <a:pPr indent="1165225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sr-Latn-RS" sz="3600" b="1" dirty="0">
                <a:solidFill>
                  <a:schemeClr val="tx1"/>
                </a:solidFill>
                <a:latin typeface="Arial" charset="0"/>
              </a:rPr>
              <a:t>Slava Ocu, </a:t>
            </a:r>
          </a:p>
          <a:p>
            <a:pPr indent="1165225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sr-Latn-RS" sz="3600" b="1" dirty="0">
                <a:solidFill>
                  <a:schemeClr val="tx1"/>
                </a:solidFill>
                <a:latin typeface="Arial" charset="0"/>
              </a:rPr>
              <a:t>U ime Oca </a:t>
            </a:r>
            <a:br>
              <a:rPr lang="hr-HR" altLang="sr-Latn-RS" sz="3600" dirty="0">
                <a:solidFill>
                  <a:schemeClr val="tx1"/>
                </a:solidFill>
                <a:latin typeface="Arial" charset="0"/>
              </a:rPr>
            </a:br>
            <a:r>
              <a:rPr lang="hr-HR" altLang="sr-Latn-RS" sz="3600" dirty="0">
                <a:solidFill>
                  <a:srgbClr val="FF0000"/>
                </a:solidFill>
                <a:latin typeface="Arial" charset="0"/>
              </a:rPr>
              <a:t>na latinskom jeziku!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hr-HR" altLang="sr-Latn-RS" sz="36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sr-Latn-RS" sz="20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To imaš na web adresi: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sr-Latn-RS" sz="2800" dirty="0">
                <a:solidFill>
                  <a:srgbClr val="C00000"/>
                </a:solidFill>
                <a:latin typeface="Arial" charset="0"/>
                <a:hlinkClick r:id="rId2"/>
              </a:rPr>
              <a:t>www.</a:t>
            </a:r>
            <a:r>
              <a:rPr lang="hr-HR" altLang="sr-Latn-RS" sz="2800" b="1" dirty="0">
                <a:solidFill>
                  <a:srgbClr val="C00000"/>
                </a:solidFill>
                <a:latin typeface="Arial" charset="0"/>
                <a:hlinkClick r:id="rId2"/>
              </a:rPr>
              <a:t>vjeronauk.hublin.net</a:t>
            </a:r>
            <a:r>
              <a:rPr lang="hr-HR" altLang="sr-Latn-RS" sz="2800" dirty="0">
                <a:solidFill>
                  <a:srgbClr val="C00000"/>
                </a:solidFill>
                <a:latin typeface="Arial" charset="0"/>
                <a:hlinkClick r:id="rId2"/>
              </a:rPr>
              <a:t>/latinske-molitve</a:t>
            </a:r>
            <a:endParaRPr lang="hr-HR" altLang="sr-Latn-RS" sz="11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13D54434-15CD-4EB7-8E09-1C628A0CA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888" y="1025525"/>
            <a:ext cx="3444875" cy="2677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dirty="0">
                <a:solidFill>
                  <a:srgbClr val="00B050"/>
                </a:solidFill>
                <a:latin typeface="Arial" panose="020B0604020202020204" pitchFamily="34" charset="0"/>
              </a:rPr>
              <a:t>Za to dobiješ: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3600" b="1" dirty="0">
                <a:solidFill>
                  <a:srgbClr val="00B050"/>
                </a:solidFill>
                <a:latin typeface="Arial" panose="020B0604020202020204" pitchFamily="34" charset="0"/>
              </a:rPr>
              <a:t>++++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3600" b="1" dirty="0">
                <a:solidFill>
                  <a:srgbClr val="00B050"/>
                </a:solidFill>
                <a:latin typeface="Arial" panose="020B0604020202020204" pitchFamily="34" charset="0"/>
              </a:rPr>
              <a:t>+++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3600" b="1" dirty="0">
                <a:solidFill>
                  <a:srgbClr val="00B050"/>
                </a:solidFill>
                <a:latin typeface="Arial" panose="020B0604020202020204" pitchFamily="34" charset="0"/>
              </a:rPr>
              <a:t>++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3600" b="1" dirty="0">
                <a:solidFill>
                  <a:srgbClr val="00B050"/>
                </a:solidFill>
                <a:latin typeface="Arial" panose="020B0604020202020204" pitchFamily="34" charset="0"/>
              </a:rPr>
              <a:t>+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stra.lzmk.hr/userfiles/image/slike_istra/IE_1400.jpg">
            <a:extLst>
              <a:ext uri="{FF2B5EF4-FFF2-40B4-BE49-F238E27FC236}">
                <a16:creationId xmlns:a16="http://schemas.microsoft.com/office/drawing/2014/main" id="{67C4E251-A2E8-4985-AC4B-213B758A1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r="4234"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Pravokutnik 3">
            <a:extLst>
              <a:ext uri="{FF2B5EF4-FFF2-40B4-BE49-F238E27FC236}">
                <a16:creationId xmlns:a16="http://schemas.microsoft.com/office/drawing/2014/main" id="{A9411C58-1468-4D19-89EC-8CBD032ED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118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To je tzv. „gregorijansko” (jednoglasno) pjevanje.</a:t>
            </a:r>
          </a:p>
        </p:txBody>
      </p:sp>
      <p:sp>
        <p:nvSpPr>
          <p:cNvPr id="21509" name="Pravokutnik 2">
            <a:extLst>
              <a:ext uri="{FF2B5EF4-FFF2-40B4-BE49-F238E27FC236}">
                <a16:creationId xmlns:a16="http://schemas.microsoft.com/office/drawing/2014/main" id="{9AC3DFC0-363B-449A-86FB-745FF3E99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46038"/>
            <a:ext cx="4378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400">
                <a:solidFill>
                  <a:srgbClr val="FFFFFF"/>
                </a:solidFill>
              </a:rPr>
              <a:t>A sad malo o „crkvenoj glazbi”.</a:t>
            </a:r>
            <a:endParaRPr lang="hr-HR" altLang="sr-Latn-RS" sz="240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712FC0A6-A36C-4C3A-8DBD-CF4230780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925" y="85725"/>
            <a:ext cx="4044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>
                <a:solidFill>
                  <a:schemeClr val="bg1"/>
                </a:solidFill>
              </a:rPr>
              <a:t>Prvo se kod kršćana pjevalo ovako… </a:t>
            </a:r>
            <a:endParaRPr lang="hr-HR" altLang="sr-Latn-RS"/>
          </a:p>
        </p:txBody>
      </p:sp>
      <p:pic>
        <p:nvPicPr>
          <p:cNvPr id="2" name="1 gregor koral sanctus">
            <a:hlinkClick r:id="" action="ppaction://media"/>
            <a:extLst>
              <a:ext uri="{FF2B5EF4-FFF2-40B4-BE49-F238E27FC236}">
                <a16:creationId xmlns:a16="http://schemas.microsoft.com/office/drawing/2014/main" id="{EC5D8B16-A977-4D92-9145-8C8F965D4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7634" y="50092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ovezana slika">
            <a:extLst>
              <a:ext uri="{FF2B5EF4-FFF2-40B4-BE49-F238E27FC236}">
                <a16:creationId xmlns:a16="http://schemas.microsoft.com/office/drawing/2014/main" id="{8A00C107-05BF-43DB-B013-5E538F85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850" y="0"/>
            <a:ext cx="10690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D3B5A00B-FBF6-497E-AE74-7FAC2CB00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19063"/>
            <a:ext cx="8718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>
                <a:solidFill>
                  <a:srgbClr val="C00000"/>
                </a:solidFill>
              </a:rPr>
              <a:t>Ovo je isto jedan primjer crkvenog „gregorijanskog” pjevanja koje se i danas pjeva…</a:t>
            </a:r>
          </a:p>
        </p:txBody>
      </p:sp>
      <p:pic>
        <p:nvPicPr>
          <p:cNvPr id="2" name="Vazmeni hvalospjev uskrsnoj svijeci - exultet">
            <a:hlinkClick r:id="" action="ppaction://media"/>
            <a:extLst>
              <a:ext uri="{FF2B5EF4-FFF2-40B4-BE49-F238E27FC236}">
                <a16:creationId xmlns:a16="http://schemas.microsoft.com/office/drawing/2014/main" id="{76CA74AA-3E0C-400D-87EF-F04EA95CB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5612" y="11906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6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biskupija-varazdinska.hr/OLD/Aktualno/Slike2003/Smotra%20-%20Krist%20Kralj/Mala%20Subotica.jpg">
            <a:extLst>
              <a:ext uri="{FF2B5EF4-FFF2-40B4-BE49-F238E27FC236}">
                <a16:creationId xmlns:a16="http://schemas.microsoft.com/office/drawing/2014/main" id="{F4D66711-9AFA-4766-BC0A-11C8EA5BF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Pravokutnik 2">
            <a:extLst>
              <a:ext uri="{FF2B5EF4-FFF2-40B4-BE49-F238E27FC236}">
                <a16:creationId xmlns:a16="http://schemas.microsoft.com/office/drawing/2014/main" id="{7B905DB2-D1AB-4596-A6AD-C7A81008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52783"/>
            <a:ext cx="3417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dirty="0">
                <a:solidFill>
                  <a:schemeClr val="bg1"/>
                </a:solidFill>
                <a:latin typeface="Arial" panose="020B0604020202020204" pitchFamily="34" charset="0"/>
              </a:rPr>
              <a:t>Crkveni zborovi izvode i višeglasne pjesme…</a:t>
            </a:r>
          </a:p>
        </p:txBody>
      </p:sp>
      <p:pic>
        <p:nvPicPr>
          <p:cNvPr id="3" name="3 Laudate Dominum">
            <a:hlinkClick r:id="" action="ppaction://media"/>
            <a:extLst>
              <a:ext uri="{FF2B5EF4-FFF2-40B4-BE49-F238E27FC236}">
                <a16:creationId xmlns:a16="http://schemas.microsoft.com/office/drawing/2014/main" id="{20B7EF7F-4D40-4B5F-8CC0-91C8F18F8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8244" y="35798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rija Bistrica 2014 016 - Župa i svetište sv. Antuna Padovanskoga |  Zagreb, Sveti Duh | Zagrebačka nadbiskupija">
            <a:extLst>
              <a:ext uri="{FF2B5EF4-FFF2-40B4-BE49-F238E27FC236}">
                <a16:creationId xmlns:a16="http://schemas.microsoft.com/office/drawing/2014/main" id="{0180DE02-3A06-421C-1497-7559F7544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Pravokutnik 1">
            <a:extLst>
              <a:ext uri="{FF2B5EF4-FFF2-40B4-BE49-F238E27FC236}">
                <a16:creationId xmlns:a16="http://schemas.microsoft.com/office/drawing/2014/main" id="{DE8029C9-8DB7-4035-9AEF-257D5F909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44158"/>
            <a:ext cx="4857115" cy="230832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Arial" panose="020B0604020202020204" pitchFamily="34" charset="0"/>
              </a:rPr>
              <a:t>„</a:t>
            </a:r>
            <a:r>
              <a:rPr lang="hr-HR" altLang="sr-Latn-RS" sz="2400" b="1" dirty="0">
                <a:solidFill>
                  <a:schemeClr val="tx1"/>
                </a:solidFill>
                <a:latin typeface="Arial" panose="020B0604020202020204" pitchFamily="34" charset="0"/>
              </a:rPr>
              <a:t>Pučke popijevke</a:t>
            </a:r>
            <a:r>
              <a:rPr lang="hr-HR" altLang="sr-Latn-RS" sz="2400" dirty="0">
                <a:solidFill>
                  <a:schemeClr val="tx1"/>
                </a:solidFill>
                <a:latin typeface="Arial" panose="020B0604020202020204" pitchFamily="34" charset="0"/>
              </a:rPr>
              <a:t>” su jednostavne i pjevne pjesme koje obično vjernici pjevaju „jednoglasno” na svojim zajedničkim vjerničkim okupljanjima ili čak na svetoj misi.</a:t>
            </a:r>
          </a:p>
        </p:txBody>
      </p:sp>
      <p:pic>
        <p:nvPicPr>
          <p:cNvPr id="3" name="Majko Božja Bistrička">
            <a:hlinkClick r:id="" action="ppaction://media"/>
            <a:extLst>
              <a:ext uri="{FF2B5EF4-FFF2-40B4-BE49-F238E27FC236}">
                <a16:creationId xmlns:a16="http://schemas.microsoft.com/office/drawing/2014/main" id="{F30DB307-29A7-DBFB-3320-CC13C1BE5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912" y="132398"/>
            <a:ext cx="487363" cy="487362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zadarskanadbiskupija.hr/wp-content/uploads/2010/11/PA308721-640x480.jpg">
            <a:extLst>
              <a:ext uri="{FF2B5EF4-FFF2-40B4-BE49-F238E27FC236}">
                <a16:creationId xmlns:a16="http://schemas.microsoft.com/office/drawing/2014/main" id="{6AADB6D2-EF84-4466-9CC8-0D95490B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Pravokutnik 1">
            <a:extLst>
              <a:ext uri="{FF2B5EF4-FFF2-40B4-BE49-F238E27FC236}">
                <a16:creationId xmlns:a16="http://schemas.microsoft.com/office/drawing/2014/main" id="{952DF663-AD6F-4D19-971B-5B00EDFEC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9120" y="5068888"/>
            <a:ext cx="3322320" cy="156966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dirty="0">
                <a:solidFill>
                  <a:srgbClr val="000000"/>
                </a:solidFill>
                <a:latin typeface="Arial" panose="020B0604020202020204" pitchFamily="34" charset="0"/>
              </a:rPr>
              <a:t>„</a:t>
            </a:r>
            <a:r>
              <a:rPr lang="hr-HR" altLang="sr-Latn-R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Duhovne šansone</a:t>
            </a:r>
            <a:r>
              <a:rPr lang="hr-HR" altLang="sr-Latn-RS" sz="2400" dirty="0">
                <a:solidFill>
                  <a:srgbClr val="000000"/>
                </a:solidFill>
                <a:latin typeface="Arial" panose="020B0604020202020204" pitchFamily="34" charset="0"/>
              </a:rPr>
              <a:t>” su „modernije” pobožne pjesme koje vole izvoditi mladi.</a:t>
            </a:r>
            <a:endParaRPr lang="hr-HR" altLang="sr-Latn-R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5 Samo reci rijec">
            <a:hlinkClick r:id="" action="ppaction://media"/>
            <a:extLst>
              <a:ext uri="{FF2B5EF4-FFF2-40B4-BE49-F238E27FC236}">
                <a16:creationId xmlns:a16="http://schemas.microsoft.com/office/drawing/2014/main" id="{74B11E86-F636-4374-9C6D-24A54240B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225" y="5365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Slika 1">
            <a:extLst>
              <a:ext uri="{FF2B5EF4-FFF2-40B4-BE49-F238E27FC236}">
                <a16:creationId xmlns:a16="http://schemas.microsoft.com/office/drawing/2014/main" id="{065632C8-4F4E-42C5-B87A-33D727D88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r="6827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kstniOkvir 2">
            <a:extLst>
              <a:ext uri="{FF2B5EF4-FFF2-40B4-BE49-F238E27FC236}">
                <a16:creationId xmlns:a16="http://schemas.microsoft.com/office/drawing/2014/main" id="{2B988FD0-28F6-4EB8-BCEF-8B7F9BBE8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2" y="5594837"/>
            <a:ext cx="813117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hr-HR" altLang="sr-Latn-R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Orguljska</a:t>
            </a:r>
            <a:r>
              <a:rPr lang="hr-HR" altLang="sr-Latn-RS" sz="2400" dirty="0">
                <a:solidFill>
                  <a:schemeClr val="tx1"/>
                </a:solidFill>
                <a:latin typeface="Arial" panose="020B0604020202020204" pitchFamily="34" charset="0"/>
              </a:rPr>
              <a:t> („instrumentalna”) glazba je kad se svira samo na glazbenom instrumentu tj. (crkvenim) orguljama da bi se vjernicima stvorio svečani i lijepi ugođaj u crkvi.</a:t>
            </a:r>
          </a:p>
        </p:txBody>
      </p:sp>
      <p:pic>
        <p:nvPicPr>
          <p:cNvPr id="2" name="Anđelko Igrec svira na našim crkvenim orguljama">
            <a:hlinkClick r:id="" action="ppaction://media"/>
            <a:extLst>
              <a:ext uri="{FF2B5EF4-FFF2-40B4-BE49-F238E27FC236}">
                <a16:creationId xmlns:a16="http://schemas.microsoft.com/office/drawing/2014/main" id="{8373F79D-2209-472B-A2C3-13253F84A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016" y="66299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3A76EB6B-DB1B-433E-8E09-D1236369C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8" y="4235273"/>
            <a:ext cx="2996046" cy="247673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4F1E60A-484C-45F0-9205-9C57DF432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27" y="95538"/>
            <a:ext cx="3758588" cy="200458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B0164F1-9863-4BB2-93B9-CAECCA54B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8" y="1097828"/>
            <a:ext cx="2996046" cy="3036533"/>
          </a:xfrm>
          <a:prstGeom prst="rect">
            <a:avLst/>
          </a:prstGeom>
        </p:spPr>
      </p:pic>
      <p:pic>
        <p:nvPicPr>
          <p:cNvPr id="9" name="Slika 8" descr="Slika na kojoj se prikazuje linijski crtež&#10;&#10;Opis je automatski generiran">
            <a:extLst>
              <a:ext uri="{FF2B5EF4-FFF2-40B4-BE49-F238E27FC236}">
                <a16:creationId xmlns:a16="http://schemas.microsoft.com/office/drawing/2014/main" id="{D7E2F409-E60E-45A2-A912-4140AE3CE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76" y="2161250"/>
            <a:ext cx="3328552" cy="4550754"/>
          </a:xfrm>
          <a:prstGeom prst="rect">
            <a:avLst/>
          </a:prstGeom>
        </p:spPr>
      </p:pic>
      <p:pic>
        <p:nvPicPr>
          <p:cNvPr id="11" name="Slika 10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518457FB-0B17-4930-91B6-FACB15C0B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28" y="3823804"/>
            <a:ext cx="2436184" cy="2923421"/>
          </a:xfrm>
          <a:prstGeom prst="rect">
            <a:avLst/>
          </a:prstGeom>
        </p:spPr>
      </p:pic>
      <p:pic>
        <p:nvPicPr>
          <p:cNvPr id="13" name="Slika 12" descr="Slika na kojoj se prikazuje tekst&#10;&#10;Opis je automatski generiran">
            <a:extLst>
              <a:ext uri="{FF2B5EF4-FFF2-40B4-BE49-F238E27FC236}">
                <a16:creationId xmlns:a16="http://schemas.microsoft.com/office/drawing/2014/main" id="{1BEF5B95-0C9A-4704-A6D4-9C1E7F8F8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27" y="2255770"/>
            <a:ext cx="2436184" cy="1494193"/>
          </a:xfrm>
          <a:prstGeom prst="rect">
            <a:avLst/>
          </a:prstGeom>
        </p:spPr>
      </p:pic>
      <p:pic>
        <p:nvPicPr>
          <p:cNvPr id="15" name="Slika 14" descr="Slika na kojoj se prikazuje tekst&#10;&#10;Opis je automatski generiran">
            <a:extLst>
              <a:ext uri="{FF2B5EF4-FFF2-40B4-BE49-F238E27FC236}">
                <a16:creationId xmlns:a16="http://schemas.microsoft.com/office/drawing/2014/main" id="{563D5D94-B9DB-4097-98F4-30CC0139A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48" y="95538"/>
            <a:ext cx="2004580" cy="2004580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3EB9D126-2551-427B-A1FE-FDF7641477C7}"/>
              </a:ext>
            </a:extLst>
          </p:cNvPr>
          <p:cNvSpPr txBox="1"/>
          <p:nvPr/>
        </p:nvSpPr>
        <p:spPr>
          <a:xfrm>
            <a:off x="184726" y="58074"/>
            <a:ext cx="2921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/>
              <a:t>Kršćanski simboli</a:t>
            </a:r>
          </a:p>
        </p:txBody>
      </p:sp>
    </p:spTree>
    <p:extLst>
      <p:ext uri="{BB962C8B-B14F-4D97-AF65-F5344CB8AC3E}">
        <p14:creationId xmlns:p14="http://schemas.microsoft.com/office/powerpoint/2010/main" val="8897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likovni rezultat za rimski misal">
            <a:extLst>
              <a:ext uri="{FF2B5EF4-FFF2-40B4-BE49-F238E27FC236}">
                <a16:creationId xmlns:a16="http://schemas.microsoft.com/office/drawing/2014/main" id="{67732DAE-45BB-40DA-998B-41C1CFA8B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-34925"/>
            <a:ext cx="9953625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niOkvir 3">
            <a:extLst>
              <a:ext uri="{FF2B5EF4-FFF2-40B4-BE49-F238E27FC236}">
                <a16:creationId xmlns:a16="http://schemas.microsoft.com/office/drawing/2014/main" id="{8D6D3228-DCF2-4539-8395-284582D5C198}"/>
              </a:ext>
            </a:extLst>
          </p:cNvPr>
          <p:cNvSpPr txBox="1">
            <a:spLocks noChangeArrowheads="1"/>
          </p:cNvSpPr>
          <p:nvPr/>
        </p:nvSpPr>
        <p:spPr bwMode="auto">
          <a:xfrm rot="-1486226">
            <a:off x="222250" y="1714500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4000">
                <a:solidFill>
                  <a:schemeClr val="bg1"/>
                </a:solidFill>
                <a:latin typeface="Arial" panose="020B0604020202020204" pitchFamily="34" charset="0"/>
              </a:rPr>
              <a:t>MISAL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B20473F5-BEFD-46B6-98EF-43E0ACDF2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9238"/>
            <a:ext cx="45450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>
                <a:solidFill>
                  <a:schemeClr val="bg1"/>
                </a:solidFill>
              </a:rPr>
              <a:t>Sad da vidite kako izgledaju „crkvene” knjige. Ovo je „Misal”, knjiga koju svećenik koristi kad predvodi svetu misu.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snica | Glas iz pustinje">
            <a:extLst>
              <a:ext uri="{FF2B5EF4-FFF2-40B4-BE49-F238E27FC236}">
                <a16:creationId xmlns:a16="http://schemas.microsoft.com/office/drawing/2014/main" id="{A0533621-A126-644F-4736-8706E86E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681015"/>
            <a:ext cx="9144000" cy="425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9692860-EC8B-B1E0-8517-F0B312AD12F1}"/>
              </a:ext>
            </a:extLst>
          </p:cNvPr>
          <p:cNvSpPr txBox="1"/>
          <p:nvPr/>
        </p:nvSpPr>
        <p:spPr>
          <a:xfrm>
            <a:off x="1413164" y="12412"/>
            <a:ext cx="6345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/>
              <a:t>Liturgijske boje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DB5A64EF-6047-B047-84B4-62BFA57DC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743881"/>
              </p:ext>
            </p:extLst>
          </p:nvPr>
        </p:nvGraphicFramePr>
        <p:xfrm>
          <a:off x="138545" y="4940278"/>
          <a:ext cx="889462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655">
                  <a:extLst>
                    <a:ext uri="{9D8B030D-6E8A-4147-A177-3AD203B41FA5}">
                      <a16:colId xmlns:a16="http://schemas.microsoft.com/office/drawing/2014/main" val="2503403219"/>
                    </a:ext>
                  </a:extLst>
                </a:gridCol>
                <a:gridCol w="2223655">
                  <a:extLst>
                    <a:ext uri="{9D8B030D-6E8A-4147-A177-3AD203B41FA5}">
                      <a16:colId xmlns:a16="http://schemas.microsoft.com/office/drawing/2014/main" val="4069790986"/>
                    </a:ext>
                  </a:extLst>
                </a:gridCol>
                <a:gridCol w="2223655">
                  <a:extLst>
                    <a:ext uri="{9D8B030D-6E8A-4147-A177-3AD203B41FA5}">
                      <a16:colId xmlns:a16="http://schemas.microsoft.com/office/drawing/2014/main" val="782405029"/>
                    </a:ext>
                  </a:extLst>
                </a:gridCol>
                <a:gridCol w="2223655">
                  <a:extLst>
                    <a:ext uri="{9D8B030D-6E8A-4147-A177-3AD203B41FA5}">
                      <a16:colId xmlns:a16="http://schemas.microsoft.com/office/drawing/2014/main" val="4065892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u božićnom i uskrsnom vremenu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u došašću i korizmi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za "obične nedjelje"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za blagdane Duhu Svetom ili mučenicima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851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45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2">
            <a:extLst>
              <a:ext uri="{FF2B5EF4-FFF2-40B4-BE49-F238E27FC236}">
                <a16:creationId xmlns:a16="http://schemas.microsoft.com/office/drawing/2014/main" id="{B9E2B1E4-DECE-135C-5505-159B534A4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6594"/>
              </p:ext>
            </p:extLst>
          </p:nvPr>
        </p:nvGraphicFramePr>
        <p:xfrm>
          <a:off x="234950" y="1383579"/>
          <a:ext cx="8674100" cy="513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3736">
                <a:tc>
                  <a:txBody>
                    <a:bodyPr/>
                    <a:lstStyle/>
                    <a:p>
                      <a:pPr algn="ctr"/>
                      <a:r>
                        <a:rPr lang="hr-HR" altLang="sr-Latn-RS" sz="4000" b="1" dirty="0">
                          <a:solidFill>
                            <a:srgbClr val="336600"/>
                          </a:solidFill>
                        </a:rPr>
                        <a:t>zelena</a:t>
                      </a:r>
                      <a:endParaRPr lang="hr-HR" sz="4000" dirty="0"/>
                    </a:p>
                  </a:txBody>
                  <a:tcPr marL="91452" marR="9145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hr-HR" sz="1800" dirty="0"/>
                    </a:p>
                    <a:p>
                      <a:pPr algn="ctr"/>
                      <a:endParaRPr lang="hr-HR" sz="1800" dirty="0"/>
                    </a:p>
                    <a:p>
                      <a:pPr algn="ctr"/>
                      <a:endParaRPr lang="hr-HR" sz="1800" dirty="0"/>
                    </a:p>
                    <a:p>
                      <a:pPr algn="ctr"/>
                      <a:r>
                        <a:rPr lang="hr-HR" sz="18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Spoji lijeve kvadratiće sa desnima i onda uparene tekstove prepiši u bilježnicu.</a:t>
                      </a:r>
                    </a:p>
                  </a:txBody>
                  <a:tcPr marL="91452" marR="9145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altLang="sr-Latn-RS" sz="4000" b="0" dirty="0">
                          <a:solidFill>
                            <a:schemeClr val="tx1"/>
                          </a:solidFill>
                        </a:rPr>
                        <a:t>u došašću i korizmi</a:t>
                      </a:r>
                      <a:endParaRPr lang="hr-HR" sz="4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2" marR="9145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796">
                <a:tc>
                  <a:txBody>
                    <a:bodyPr/>
                    <a:lstStyle/>
                    <a:p>
                      <a:pPr algn="ctr"/>
                      <a:r>
                        <a:rPr lang="hr-HR" altLang="sr-Latn-RS" sz="4000" b="1" dirty="0">
                          <a:solidFill>
                            <a:srgbClr val="FF0000"/>
                          </a:solidFill>
                        </a:rPr>
                        <a:t>crvena</a:t>
                      </a:r>
                      <a:endParaRPr lang="hr-HR" sz="4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52" marR="9145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hr-HR" sz="4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altLang="sr-Latn-RS" sz="4000" dirty="0"/>
                        <a:t>u božićnom i uskrsnom vremenu</a:t>
                      </a:r>
                      <a:endParaRPr lang="hr-HR" sz="4000" dirty="0"/>
                    </a:p>
                  </a:txBody>
                  <a:tcPr marL="91452" marR="9145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3736">
                <a:tc>
                  <a:txBody>
                    <a:bodyPr/>
                    <a:lstStyle/>
                    <a:p>
                      <a:pPr algn="ctr"/>
                      <a:r>
                        <a:rPr lang="hr-HR" altLang="sr-Latn-RS" sz="40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bijela</a:t>
                      </a:r>
                      <a:endParaRPr lang="hr-HR" sz="4000" dirty="0"/>
                    </a:p>
                  </a:txBody>
                  <a:tcPr marL="91452" marR="9145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hr-HR" sz="4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altLang="sr-Latn-RS" sz="4000" dirty="0"/>
                        <a:t>za "obične nedjelje"</a:t>
                      </a:r>
                      <a:endParaRPr lang="hr-HR" sz="4000" dirty="0"/>
                    </a:p>
                  </a:txBody>
                  <a:tcPr marL="91452" marR="9145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468">
                <a:tc>
                  <a:txBody>
                    <a:bodyPr/>
                    <a:lstStyle/>
                    <a:p>
                      <a:pPr algn="ctr"/>
                      <a:r>
                        <a:rPr lang="hr-HR" altLang="sr-Latn-RS" sz="4000" b="1" dirty="0">
                          <a:solidFill>
                            <a:srgbClr val="660066"/>
                          </a:solidFill>
                        </a:rPr>
                        <a:t>ljubičasta</a:t>
                      </a:r>
                      <a:endParaRPr lang="hr-HR" sz="4000" dirty="0"/>
                    </a:p>
                  </a:txBody>
                  <a:tcPr marL="91452" marR="9145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hr-HR" sz="4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altLang="sr-Latn-RS" sz="4000" dirty="0"/>
                        <a:t>za blagdane Duhu Svetom ili mučenicima</a:t>
                      </a:r>
                      <a:endParaRPr lang="hr-HR" sz="4000" dirty="0"/>
                    </a:p>
                  </a:txBody>
                  <a:tcPr marL="91452" marR="9145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kstniOkvir 2">
            <a:extLst>
              <a:ext uri="{FF2B5EF4-FFF2-40B4-BE49-F238E27FC236}">
                <a16:creationId xmlns:a16="http://schemas.microsoft.com/office/drawing/2014/main" id="{4E737E7A-1507-4CBC-7350-45C9FD6A15AD}"/>
              </a:ext>
            </a:extLst>
          </p:cNvPr>
          <p:cNvSpPr txBox="1"/>
          <p:nvPr/>
        </p:nvSpPr>
        <p:spPr>
          <a:xfrm>
            <a:off x="234950" y="335685"/>
            <a:ext cx="85788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Liturgijske boje:</a:t>
            </a: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kstniOkvir 3">
            <a:extLst>
              <a:ext uri="{FF2B5EF4-FFF2-40B4-BE49-F238E27FC236}">
                <a16:creationId xmlns:a16="http://schemas.microsoft.com/office/drawing/2014/main" id="{DA34EE83-137A-44DE-A70A-491C9B6C3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1" y="58846"/>
            <a:ext cx="7093989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1463" indent="-271463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355600" indent="-355600" eaLnBrk="1" hangingPunct="1">
              <a:spcBef>
                <a:spcPct val="0"/>
              </a:spcBef>
              <a:buClrTx/>
              <a:buSzTx/>
              <a:buNone/>
            </a:pPr>
            <a:r>
              <a:rPr lang="hr-HR" altLang="sr-Latn-RS" sz="2400" b="1" dirty="0">
                <a:solidFill>
                  <a:srgbClr val="C00000"/>
                </a:solidFill>
                <a:latin typeface="Exo 2" panose="00000500000000000000" pitchFamily="50" charset="-18"/>
              </a:rPr>
              <a:t>Liturgijske boje:</a:t>
            </a:r>
          </a:p>
          <a:p>
            <a:pPr marL="355600" indent="-355600" eaLnBrk="1" hangingPunct="1">
              <a:spcBef>
                <a:spcPct val="0"/>
              </a:spcBef>
              <a:buClrTx/>
              <a:buSzTx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_________ = u došašću i korizmi</a:t>
            </a:r>
          </a:p>
          <a:p>
            <a:pPr marL="355600" indent="-355600" eaLnBrk="1" hangingPunct="1">
              <a:spcBef>
                <a:spcPct val="0"/>
              </a:spcBef>
              <a:buClrTx/>
              <a:buSzTx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______ = u božićnom i uskrsnom vremenu</a:t>
            </a:r>
          </a:p>
          <a:p>
            <a:pPr marL="355600" indent="-355600" eaLnBrk="1" hangingPunct="1">
              <a:spcBef>
                <a:spcPct val="0"/>
              </a:spcBef>
              <a:buClrTx/>
              <a:buSzTx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______ = za "obične nedjelje"</a:t>
            </a:r>
          </a:p>
          <a:p>
            <a:pPr marL="355600" indent="-355600" eaLnBrk="1" hangingPunct="1">
              <a:spcBef>
                <a:spcPct val="0"/>
              </a:spcBef>
              <a:buClrTx/>
              <a:buSzTx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______ = za blagdane Duhu Sv. ili mučenicima</a:t>
            </a:r>
          </a:p>
          <a:p>
            <a:pPr marL="355600" indent="-355600" eaLnBrk="1" hangingPunct="1">
              <a:spcBef>
                <a:spcPct val="0"/>
              </a:spcBef>
              <a:buClrTx/>
              <a:buSzTx/>
              <a:buNone/>
            </a:pPr>
            <a:r>
              <a:rPr lang="hr-HR" altLang="sr-Latn-RS" sz="2400" b="1" dirty="0">
                <a:solidFill>
                  <a:srgbClr val="C00000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Liturgijske _____</a:t>
            </a:r>
            <a:r>
              <a:rPr lang="hr-HR" altLang="sr-Latn-RS" sz="2400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 su zbirke tekstova i pjesama za bogoslužje (tj. </a:t>
            </a:r>
            <a:r>
              <a:rPr lang="hr-HR" altLang="sr-Latn-RS" sz="2400" b="1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„litur</a:t>
            </a:r>
            <a:r>
              <a:rPr lang="hr-HR" altLang="sr-Latn-RS" sz="2400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giju”).</a:t>
            </a:r>
          </a:p>
          <a:p>
            <a:pPr marL="355600" indent="-355600" eaLnBrk="1" hangingPunct="1">
              <a:spcBef>
                <a:spcPct val="0"/>
              </a:spcBef>
              <a:buClrTx/>
              <a:buSzTx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_____ = knjiga tekstova za mise.</a:t>
            </a:r>
          </a:p>
          <a:p>
            <a:pPr marL="355600" indent="-355600" eaLnBrk="1" hangingPunct="1">
              <a:spcBef>
                <a:spcPct val="0"/>
              </a:spcBef>
              <a:buClrTx/>
              <a:buSzTx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________ = knjiga koja sadrži tekstove za liturgijske obrede (sakramente).</a:t>
            </a:r>
          </a:p>
          <a:p>
            <a:pPr marL="355600" indent="-355600" eaLnBrk="1" hangingPunct="1">
              <a:spcBef>
                <a:spcPct val="0"/>
              </a:spcBef>
              <a:buClrTx/>
              <a:buSzTx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________ naroda Božjega = („službeni”) molitvenik („Crkve”) za kler i laike.</a:t>
            </a:r>
          </a:p>
          <a:p>
            <a:pPr marL="355600" indent="-355600" eaLnBrk="1" hangingPunct="1">
              <a:spcBef>
                <a:spcPct val="0"/>
              </a:spcBef>
              <a:buClrTx/>
              <a:buSzTx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___________ i __________ = knjige za vjerničku pobožnost i pobožne pjesme.</a:t>
            </a:r>
          </a:p>
          <a:p>
            <a:pPr marL="355600" indent="-355600" eaLnBrk="1" hangingPunct="1">
              <a:spcBef>
                <a:spcPct val="0"/>
              </a:spcBef>
              <a:buClrTx/>
              <a:buSzTx/>
              <a:buNone/>
            </a:pPr>
            <a:r>
              <a:rPr lang="hr-HR" altLang="sr-Latn-RS" sz="2400" b="1" dirty="0">
                <a:solidFill>
                  <a:srgbClr val="C00000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Crkvena glazba</a:t>
            </a:r>
            <a:r>
              <a:rPr lang="hr-HR" altLang="sr-Latn-RS" sz="2400" dirty="0">
                <a:solidFill>
                  <a:schemeClr val="tx1"/>
                </a:solidFill>
                <a:latin typeface="Exo 2" panose="00000500000000000000" pitchFamily="50" charset="-18"/>
                <a:cs typeface="Arial" panose="020B0604020202020204" pitchFamily="34" charset="0"/>
              </a:rPr>
              <a:t>: _____________ (jednoglasno) pjevanje, _______ višeglasno pjevanje, pučke _________, duhovne _______, instrumentalna (________) glazba…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48C1CBC-5AC8-444F-9504-E30CB3023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240" y="0"/>
            <a:ext cx="1889760" cy="692497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2075"/>
            <a:r>
              <a:rPr lang="hr-HR" altLang="sr-Latn-RS" i="1" dirty="0">
                <a:solidFill>
                  <a:schemeClr val="bg1"/>
                </a:solidFill>
              </a:rPr>
              <a:t>Dopuni </a:t>
            </a:r>
            <a:br>
              <a:rPr lang="hr-HR" altLang="sr-Latn-RS" i="1" dirty="0">
                <a:solidFill>
                  <a:schemeClr val="bg1"/>
                </a:solidFill>
              </a:rPr>
            </a:br>
            <a:r>
              <a:rPr lang="hr-HR" altLang="sr-Latn-RS" i="1" dirty="0">
                <a:solidFill>
                  <a:schemeClr val="bg1"/>
                </a:solidFill>
              </a:rPr>
              <a:t>lijevi tekst </a:t>
            </a:r>
            <a:br>
              <a:rPr lang="hr-HR" altLang="sr-Latn-RS" i="1" dirty="0">
                <a:solidFill>
                  <a:schemeClr val="bg1"/>
                </a:solidFill>
              </a:rPr>
            </a:br>
            <a:r>
              <a:rPr lang="hr-HR" altLang="sr-Latn-RS" i="1" dirty="0">
                <a:solidFill>
                  <a:schemeClr val="bg1"/>
                </a:solidFill>
              </a:rPr>
              <a:t>   ovdje ispod predloženim riječima i </a:t>
            </a:r>
            <a:br>
              <a:rPr lang="hr-HR" altLang="sr-Latn-RS" i="1" dirty="0">
                <a:solidFill>
                  <a:schemeClr val="bg1"/>
                </a:solidFill>
              </a:rPr>
            </a:br>
            <a:r>
              <a:rPr lang="hr-HR" altLang="sr-Latn-RS" i="1" dirty="0">
                <a:solidFill>
                  <a:schemeClr val="bg1"/>
                </a:solidFill>
              </a:rPr>
              <a:t>SVE zapiši </a:t>
            </a:r>
            <a:br>
              <a:rPr lang="hr-HR" altLang="sr-Latn-RS" i="1" dirty="0">
                <a:solidFill>
                  <a:schemeClr val="bg1"/>
                </a:solidFill>
              </a:rPr>
            </a:br>
            <a:r>
              <a:rPr lang="hr-HR" altLang="sr-Latn-RS" i="1" dirty="0">
                <a:solidFill>
                  <a:schemeClr val="bg1"/>
                </a:solidFill>
              </a:rPr>
              <a:t>u bilježnicu:</a:t>
            </a:r>
          </a:p>
          <a:p>
            <a:pPr marL="92075"/>
            <a:r>
              <a:rPr lang="hr-HR" altLang="sr-Latn-RS" i="1" dirty="0">
                <a:solidFill>
                  <a:schemeClr val="bg1"/>
                </a:solidFill>
              </a:rPr>
              <a:t>-------------------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zborsko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molitvenici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šansone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pjesmarice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popijevke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bijela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gregorijansko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ljubičasta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knjige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zelena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misal</a:t>
            </a:r>
          </a:p>
          <a:p>
            <a:pPr marL="92075"/>
            <a:r>
              <a:rPr lang="hr-HR" altLang="sr-Latn-RS" sz="2000" dirty="0" err="1">
                <a:solidFill>
                  <a:schemeClr val="bg1"/>
                </a:solidFill>
                <a:latin typeface="Exo 2" panose="00000500000000000000" pitchFamily="50" charset="-18"/>
              </a:rPr>
              <a:t>orguljska</a:t>
            </a:r>
            <a:endParaRPr lang="hr-HR" altLang="sr-Latn-RS" sz="2000" dirty="0">
              <a:solidFill>
                <a:schemeClr val="bg1"/>
              </a:solidFill>
              <a:latin typeface="Exo 2" panose="00000500000000000000" pitchFamily="50" charset="-18"/>
            </a:endParaRP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crvena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časoslov</a:t>
            </a:r>
          </a:p>
          <a:p>
            <a:pPr marL="92075"/>
            <a:r>
              <a:rPr lang="hr-HR" altLang="sr-Latn-RS" sz="2000" dirty="0">
                <a:solidFill>
                  <a:schemeClr val="bg1"/>
                </a:solidFill>
                <a:latin typeface="Exo 2" panose="00000500000000000000" pitchFamily="50" charset="-18"/>
              </a:rPr>
              <a:t>obrednik</a:t>
            </a:r>
            <a:endParaRPr lang="hr-HR" altLang="sr-Latn-RS" dirty="0">
              <a:solidFill>
                <a:schemeClr val="bg1"/>
              </a:solidFill>
              <a:latin typeface="Exo 2" panose="00000500000000000000" pitchFamily="50" charset="-18"/>
            </a:endParaRPr>
          </a:p>
        </p:txBody>
      </p:sp>
      <p:sp>
        <p:nvSpPr>
          <p:cNvPr id="2" name="Strelica: ulijevo 1">
            <a:extLst>
              <a:ext uri="{FF2B5EF4-FFF2-40B4-BE49-F238E27FC236}">
                <a16:creationId xmlns:a16="http://schemas.microsoft.com/office/drawing/2014/main" id="{894C44E8-4D1C-E0F2-6D32-F0502C02EEAB}"/>
              </a:ext>
            </a:extLst>
          </p:cNvPr>
          <p:cNvSpPr/>
          <p:nvPr/>
        </p:nvSpPr>
        <p:spPr>
          <a:xfrm>
            <a:off x="6977743" y="326571"/>
            <a:ext cx="424543" cy="2939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Strelica: ulijevo 2">
            <a:extLst>
              <a:ext uri="{FF2B5EF4-FFF2-40B4-BE49-F238E27FC236}">
                <a16:creationId xmlns:a16="http://schemas.microsoft.com/office/drawing/2014/main" id="{70E16CA7-DB4A-377C-CC1D-5FE5BF8AAB3B}"/>
              </a:ext>
            </a:extLst>
          </p:cNvPr>
          <p:cNvSpPr/>
          <p:nvPr/>
        </p:nvSpPr>
        <p:spPr>
          <a:xfrm rot="16200000">
            <a:off x="8106723" y="1367244"/>
            <a:ext cx="1635034" cy="29391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Povezana slika">
            <a:extLst>
              <a:ext uri="{FF2B5EF4-FFF2-40B4-BE49-F238E27FC236}">
                <a16:creationId xmlns:a16="http://schemas.microsoft.com/office/drawing/2014/main" id="{736098D2-1B13-4941-BB46-ABEB1D56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504950"/>
            <a:ext cx="293687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RIMSKI MISAL: Red čitanja. Svagdanja čitanja (III.)">
            <a:extLst>
              <a:ext uri="{FF2B5EF4-FFF2-40B4-BE49-F238E27FC236}">
                <a16:creationId xmlns:a16="http://schemas.microsoft.com/office/drawing/2014/main" id="{4DDE12D8-0CF8-43C1-A45E-C47DF3CC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484313"/>
            <a:ext cx="2709863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ravokutnik 1">
            <a:extLst>
              <a:ext uri="{FF2B5EF4-FFF2-40B4-BE49-F238E27FC236}">
                <a16:creationId xmlns:a16="http://schemas.microsoft.com/office/drawing/2014/main" id="{86331ACD-5FC5-4B89-B6B3-22FFE59F3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2663" y="6029325"/>
            <a:ext cx="247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solidFill>
                  <a:schemeClr val="tx1"/>
                </a:solidFill>
                <a:latin typeface="Arial" panose="020B0604020202020204" pitchFamily="34" charset="0"/>
              </a:rPr>
              <a:t>Svagdanja čitanja (III.)</a:t>
            </a:r>
          </a:p>
        </p:txBody>
      </p:sp>
      <p:sp>
        <p:nvSpPr>
          <p:cNvPr id="13317" name="TekstniOkvir 2">
            <a:extLst>
              <a:ext uri="{FF2B5EF4-FFF2-40B4-BE49-F238E27FC236}">
                <a16:creationId xmlns:a16="http://schemas.microsoft.com/office/drawing/2014/main" id="{62664867-3898-4E44-BCEB-7995CAE45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228600"/>
            <a:ext cx="87566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>
                <a:solidFill>
                  <a:schemeClr val="tx1"/>
                </a:solidFill>
                <a:latin typeface="Arial" panose="020B0604020202020204" pitchFamily="34" charset="0"/>
              </a:rPr>
              <a:t>Ovo su „</a:t>
            </a:r>
            <a:r>
              <a:rPr lang="hr-HR" altLang="sr-Latn-RS" sz="2800" b="1">
                <a:solidFill>
                  <a:schemeClr val="tx1"/>
                </a:solidFill>
                <a:latin typeface="Arial" panose="020B0604020202020204" pitchFamily="34" charset="0"/>
              </a:rPr>
              <a:t>Lekcionari</a:t>
            </a:r>
            <a:r>
              <a:rPr lang="hr-HR" altLang="sr-Latn-RS" sz="2800">
                <a:solidFill>
                  <a:schemeClr val="tx1"/>
                </a:solidFill>
                <a:latin typeface="Arial" panose="020B0604020202020204" pitchFamily="34" charset="0"/>
              </a:rPr>
              <a:t>”, </a:t>
            </a:r>
            <a:br>
              <a:rPr lang="hr-HR" altLang="sr-Latn-RS" sz="28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hr-HR" altLang="sr-Latn-RS" sz="2800">
                <a:solidFill>
                  <a:schemeClr val="tx1"/>
                </a:solidFill>
                <a:latin typeface="Arial" panose="020B0604020202020204" pitchFamily="34" charset="0"/>
              </a:rPr>
              <a:t>knjige sa biblijskim tekstovima („čitanjima”) za mise:</a:t>
            </a:r>
          </a:p>
        </p:txBody>
      </p:sp>
      <p:pic>
        <p:nvPicPr>
          <p:cNvPr id="13318" name="Picture 6" descr="Nedjeljni i blagdanski misal za narod">
            <a:extLst>
              <a:ext uri="{FF2B5EF4-FFF2-40B4-BE49-F238E27FC236}">
                <a16:creationId xmlns:a16="http://schemas.microsoft.com/office/drawing/2014/main" id="{A302D1D7-C201-41EE-923C-9E6D87CC3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2111375"/>
            <a:ext cx="2193925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Pravokutnik 3">
            <a:extLst>
              <a:ext uri="{FF2B5EF4-FFF2-40B4-BE49-F238E27FC236}">
                <a16:creationId xmlns:a16="http://schemas.microsoft.com/office/drawing/2014/main" id="{048459E1-F61A-4DAF-A20A-0A8DDC728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75" y="6054725"/>
            <a:ext cx="2338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sr-Latn-RS" sz="1800">
                <a:solidFill>
                  <a:schemeClr val="tx1"/>
                </a:solidFill>
                <a:latin typeface="Arial" panose="020B0604020202020204" pitchFamily="34" charset="0"/>
              </a:rPr>
              <a:t>Nedjeljni i blagdanski misal za narod</a:t>
            </a:r>
          </a:p>
        </p:txBody>
      </p:sp>
      <p:sp>
        <p:nvSpPr>
          <p:cNvPr id="13320" name="Pravokutnik 4">
            <a:extLst>
              <a:ext uri="{FF2B5EF4-FFF2-40B4-BE49-F238E27FC236}">
                <a16:creationId xmlns:a16="http://schemas.microsoft.com/office/drawing/2014/main" id="{64C42E3C-B999-4248-9941-816FC9FF4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5891213"/>
            <a:ext cx="29368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n-NO" altLang="sr-Latn-RS" sz="1800">
                <a:solidFill>
                  <a:schemeClr val="tx1"/>
                </a:solidFill>
                <a:latin typeface="Arial" panose="020B0604020202020204" pitchFamily="34" charset="0"/>
              </a:rPr>
              <a:t>Rimski misal: Lekcionar I. – Nedjelje A B C i svetkovine Gospodnje</a:t>
            </a:r>
            <a:endParaRPr lang="hr-HR" altLang="sr-Latn-R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3319" grpId="0"/>
      <p:bldP spid="133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veopće molitve vjernika (I. sv.)">
            <a:extLst>
              <a:ext uri="{FF2B5EF4-FFF2-40B4-BE49-F238E27FC236}">
                <a16:creationId xmlns:a16="http://schemas.microsoft.com/office/drawing/2014/main" id="{F0983A98-89DD-4C0C-9FB4-626701ED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474663"/>
            <a:ext cx="3703637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Pravokutnik 1">
            <a:extLst>
              <a:ext uri="{FF2B5EF4-FFF2-40B4-BE49-F238E27FC236}">
                <a16:creationId xmlns:a16="http://schemas.microsoft.com/office/drawing/2014/main" id="{A9162730-2D28-4D49-8DAA-4FB111791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4884738"/>
            <a:ext cx="40925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>
                <a:solidFill>
                  <a:schemeClr val="tx1"/>
                </a:solidFill>
                <a:latin typeface="Arial" panose="020B0604020202020204" pitchFamily="34" charset="0"/>
              </a:rPr>
              <a:t>Ovo je knjiga iz koje se čitaju „molitve vjernika” (ono na svetoj misi poslije propovijedi)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likovni rezultat za OBREDNIK">
            <a:extLst>
              <a:ext uri="{FF2B5EF4-FFF2-40B4-BE49-F238E27FC236}">
                <a16:creationId xmlns:a16="http://schemas.microsoft.com/office/drawing/2014/main" id="{0BC0AB18-CA0E-41E9-8B70-D7851FCA8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008063"/>
            <a:ext cx="2805113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Slikovni rezultat za OBREDNIK">
            <a:extLst>
              <a:ext uri="{FF2B5EF4-FFF2-40B4-BE49-F238E27FC236}">
                <a16:creationId xmlns:a16="http://schemas.microsoft.com/office/drawing/2014/main" id="{59C697F0-7E56-4C64-A2C6-CFEB781D3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008063"/>
            <a:ext cx="2754312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Slikovni rezultat za OBREDNIK">
            <a:extLst>
              <a:ext uri="{FF2B5EF4-FFF2-40B4-BE49-F238E27FC236}">
                <a16:creationId xmlns:a16="http://schemas.microsoft.com/office/drawing/2014/main" id="{84557670-5389-452D-AED5-AD833C1A0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2533650"/>
            <a:ext cx="278606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Slikovni rezultat za OBREDNIK">
            <a:extLst>
              <a:ext uri="{FF2B5EF4-FFF2-40B4-BE49-F238E27FC236}">
                <a16:creationId xmlns:a16="http://schemas.microsoft.com/office/drawing/2014/main" id="{8B1975E7-3901-45D0-AAA3-708C4F2F6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2379663"/>
            <a:ext cx="274955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kstniOkvir 2">
            <a:extLst>
              <a:ext uri="{FF2B5EF4-FFF2-40B4-BE49-F238E27FC236}">
                <a16:creationId xmlns:a16="http://schemas.microsoft.com/office/drawing/2014/main" id="{20D027D2-BA88-4D8D-87A5-20233104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92100"/>
            <a:ext cx="865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solidFill>
                  <a:schemeClr val="tx1"/>
                </a:solidFill>
                <a:latin typeface="Arial" panose="020B0604020202020204" pitchFamily="34" charset="0"/>
              </a:rPr>
              <a:t>Ovo su tzv. „</a:t>
            </a:r>
            <a:r>
              <a:rPr lang="hr-HR" altLang="sr-Latn-RS" sz="1800" b="1">
                <a:solidFill>
                  <a:schemeClr val="tx1"/>
                </a:solidFill>
                <a:latin typeface="Arial" panose="020B0604020202020204" pitchFamily="34" charset="0"/>
              </a:rPr>
              <a:t>OBREDNICI</a:t>
            </a:r>
            <a:r>
              <a:rPr lang="hr-HR" altLang="sr-Latn-RS" sz="1800">
                <a:solidFill>
                  <a:schemeClr val="tx1"/>
                </a:solidFill>
                <a:latin typeface="Arial" panose="020B0604020202020204" pitchFamily="34" charset="0"/>
              </a:rPr>
              <a:t>” u kojima su tekstovi za različite crkvene obrede (sakramente), slavlja i blagoslove…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likovni rezultat za časoslov naroda božjega">
            <a:extLst>
              <a:ext uri="{FF2B5EF4-FFF2-40B4-BE49-F238E27FC236}">
                <a16:creationId xmlns:a16="http://schemas.microsoft.com/office/drawing/2014/main" id="{4FA27915-75BA-4D80-85FF-BEE381B9B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419350"/>
            <a:ext cx="23272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Povezana slika">
            <a:extLst>
              <a:ext uri="{FF2B5EF4-FFF2-40B4-BE49-F238E27FC236}">
                <a16:creationId xmlns:a16="http://schemas.microsoft.com/office/drawing/2014/main" id="{16EE936C-0DA3-46FE-8E6E-2412A0EAE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6255" r="22086" b="14975"/>
          <a:stretch>
            <a:fillRect/>
          </a:stretch>
        </p:blipFill>
        <p:spPr bwMode="auto">
          <a:xfrm>
            <a:off x="0" y="2087563"/>
            <a:ext cx="62293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kstniOkvir 1">
            <a:extLst>
              <a:ext uri="{FF2B5EF4-FFF2-40B4-BE49-F238E27FC236}">
                <a16:creationId xmlns:a16="http://schemas.microsoft.com/office/drawing/2014/main" id="{ED627334-5781-42FB-9CD2-87B72756A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239713"/>
            <a:ext cx="86074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000"/>
              <a:t>Ovo su „službeni molitvenici Katoličke Crkve” iz kojih svi svećenici, biskupi, đakoni (= „kler”, „klerici”) te redovnici i redovnice svakodnevno više puta na dan mole. Ovo se zove „Božanski časoslov” ili „</a:t>
            </a:r>
            <a:r>
              <a:rPr lang="hr-HR" altLang="sr-Latn-RS" sz="2000" b="1"/>
              <a:t>Časoslov </a:t>
            </a:r>
            <a:r>
              <a:rPr lang="hr-HR" altLang="sr-Latn-RS" sz="2000"/>
              <a:t>naroda Božjega” ili (po latinskom) „Brevijar”.</a:t>
            </a:r>
          </a:p>
          <a:p>
            <a:r>
              <a:rPr lang="hr-HR" altLang="sr-Latn-RS" sz="2000"/>
              <a:t>(Naravno da to mogu čitati tj. moliti i „obični” vjernici (= „laici”.) </a:t>
            </a:r>
          </a:p>
        </p:txBody>
      </p:sp>
    </p:spTree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70039AB-5910-4210-9774-A829F86ED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97" y="497428"/>
            <a:ext cx="4019164" cy="5703455"/>
          </a:xfrm>
          <a:prstGeom prst="rect">
            <a:avLst/>
          </a:prstGeom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C52AC44-1208-BDEA-72A5-C99F6D4FF588}"/>
              </a:ext>
            </a:extLst>
          </p:cNvPr>
          <p:cNvSpPr txBox="1"/>
          <p:nvPr/>
        </p:nvSpPr>
        <p:spPr>
          <a:xfrm>
            <a:off x="4801840" y="497428"/>
            <a:ext cx="4098319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chemeClr val="accent1">
                    <a:lumMod val="75000"/>
                  </a:schemeClr>
                </a:solidFill>
              </a:rPr>
              <a:t>Časoslov sv. Mihaela</a:t>
            </a:r>
          </a:p>
          <a:p>
            <a:endParaRPr lang="hr-HR" sz="1100" dirty="0"/>
          </a:p>
          <a:p>
            <a:r>
              <a:rPr lang="hr-HR" sz="2400" dirty="0"/>
              <a:t>je skraćena verzija Časoslova naroda Božjega.</a:t>
            </a:r>
          </a:p>
          <a:p>
            <a:r>
              <a:rPr lang="hr-HR" sz="2400" dirty="0"/>
              <a:t>Koriste ga članovi molitvene zajednice sv. Mihaela arkanđela (u Sračincu) ali i svi koji žele moliti pojednostavljenu verziju Časoslova naroda Božjega.</a:t>
            </a:r>
          </a:p>
          <a:p>
            <a:r>
              <a:rPr lang="hr-HR" sz="2400" dirty="0"/>
              <a:t>Ovu knjižicu (molitvenik) možete kupiti u našoj župnoj crkvi u Sračincu.</a:t>
            </a:r>
          </a:p>
          <a:p>
            <a:r>
              <a:rPr lang="hr-HR" sz="2400" dirty="0"/>
              <a:t>Možete se i uključiti se u molitvenu zajednicu sv. Mihaela.</a:t>
            </a:r>
          </a:p>
        </p:txBody>
      </p:sp>
    </p:spTree>
    <p:extLst>
      <p:ext uri="{BB962C8B-B14F-4D97-AF65-F5344CB8AC3E}">
        <p14:creationId xmlns:p14="http://schemas.microsoft.com/office/powerpoint/2010/main" val="334365568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DE7F0857-C895-E8C8-6FA2-2F8A74DCA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20" y="2100788"/>
            <a:ext cx="6370320" cy="44170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266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9A65778E-EC20-0693-CDD1-C2ACC3B3B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227228"/>
            <a:ext cx="6238240" cy="44111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266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7C34932D-0794-ADCB-2320-7133A4BB5E96}"/>
              </a:ext>
            </a:extLst>
          </p:cNvPr>
          <p:cNvSpPr txBox="1"/>
          <p:nvPr/>
        </p:nvSpPr>
        <p:spPr>
          <a:xfrm>
            <a:off x="6817360" y="256067"/>
            <a:ext cx="2214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schemeClr val="accent1">
                    <a:lumMod val="75000"/>
                  </a:schemeClr>
                </a:solidFill>
              </a:rPr>
              <a:t>Naš školski vjeronaučni molitvenik velikim dijelom je sastavljen od molitava koje su preuzete iz Časoslova naroda Božjega.</a:t>
            </a:r>
          </a:p>
        </p:txBody>
      </p:sp>
    </p:spTree>
    <p:extLst>
      <p:ext uri="{BB962C8B-B14F-4D97-AF65-F5344CB8AC3E}">
        <p14:creationId xmlns:p14="http://schemas.microsoft.com/office/powerpoint/2010/main" val="331804041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D:\Kreso\skola\6 raz\6_60 lit knjige glazba jezici\molitvenik.jpg">
            <a:extLst>
              <a:ext uri="{FF2B5EF4-FFF2-40B4-BE49-F238E27FC236}">
                <a16:creationId xmlns:a16="http://schemas.microsoft.com/office/drawing/2014/main" id="{6E73947E-EF9B-4DA5-A994-C352FEF4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t="5859" r="8881" b="6709"/>
          <a:stretch>
            <a:fillRect/>
          </a:stretch>
        </p:blipFill>
        <p:spPr bwMode="auto">
          <a:xfrm rot="-528470">
            <a:off x="876300" y="2068513"/>
            <a:ext cx="2951163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Slikovni rezultat za molitvenik">
            <a:extLst>
              <a:ext uri="{FF2B5EF4-FFF2-40B4-BE49-F238E27FC236}">
                <a16:creationId xmlns:a16="http://schemas.microsoft.com/office/drawing/2014/main" id="{CE383C4A-731E-4E83-9A6F-9C312F1E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60">
            <a:off x="5205413" y="2659063"/>
            <a:ext cx="2373312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kstniOkvir 2">
            <a:extLst>
              <a:ext uri="{FF2B5EF4-FFF2-40B4-BE49-F238E27FC236}">
                <a16:creationId xmlns:a16="http://schemas.microsoft.com/office/drawing/2014/main" id="{50A793BD-7FFD-4046-968D-A236603E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674688"/>
            <a:ext cx="6759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400"/>
              <a:t>Ovo su primjeri različitih „molitvenika” (knjige, knjižice sa molitvama)…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tovanje">
  <a:themeElements>
    <a:clrScheme name="Putovanj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u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u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Zadani dizajn">
  <a:themeElements>
    <a:clrScheme name="Zadani dizaj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adani dizaj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Zadani dizaj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utov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846</TotalTime>
  <Words>835</Words>
  <Application>Microsoft Office PowerPoint</Application>
  <PresentationFormat>Prikaz na zaslonu (4:3)</PresentationFormat>
  <Paragraphs>96</Paragraphs>
  <Slides>22</Slides>
  <Notes>1</Notes>
  <HiddenSlides>1</HiddenSlides>
  <MMClips>6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22</vt:i4>
      </vt:variant>
    </vt:vector>
  </HeadingPairs>
  <TitlesOfParts>
    <vt:vector size="32" baseType="lpstr">
      <vt:lpstr>Times New Roman</vt:lpstr>
      <vt:lpstr>Franklin Gothic Medium</vt:lpstr>
      <vt:lpstr>Franklin Gothic Book</vt:lpstr>
      <vt:lpstr>Calibri</vt:lpstr>
      <vt:lpstr>Arial</vt:lpstr>
      <vt:lpstr>Exo 2</vt:lpstr>
      <vt:lpstr>Wingdings 2</vt:lpstr>
      <vt:lpstr>Putovanje</vt:lpstr>
      <vt:lpstr>Tema sustava Office</vt:lpstr>
      <vt:lpstr>Zadani dizajn</vt:lpstr>
      <vt:lpstr>Liturgijske BOJE, knjige, jezici i glazba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H</dc:creator>
  <cp:lastModifiedBy>Krešimir Hublin</cp:lastModifiedBy>
  <cp:revision>65</cp:revision>
  <dcterms:created xsi:type="dcterms:W3CDTF">2010-05-11T20:32:59Z</dcterms:created>
  <dcterms:modified xsi:type="dcterms:W3CDTF">2023-05-09T20:22:51Z</dcterms:modified>
</cp:coreProperties>
</file>