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71" r:id="rId10"/>
    <p:sldId id="272" r:id="rId11"/>
    <p:sldId id="267" r:id="rId12"/>
    <p:sldId id="268" r:id="rId13"/>
    <p:sldId id="269" r:id="rId14"/>
    <p:sldId id="270" r:id="rId15"/>
    <p:sldId id="273" r:id="rId16"/>
    <p:sldId id="257" r:id="rId17"/>
    <p:sldId id="258" r:id="rId18"/>
    <p:sldId id="301" r:id="rId19"/>
    <p:sldId id="302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</p:sldIdLst>
  <p:sldSz cx="9144000" cy="6858000" type="screen4x3"/>
  <p:notesSz cx="6858000" cy="9144000"/>
  <p:defaultTextStyle>
    <a:defPPr>
      <a:defRPr lang="sr-Latn-R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M Hublin" initials="KH" lastIdx="1" clrIdx="0">
    <p:extLst>
      <p:ext uri="{19B8F6BF-5375-455C-9EA6-DF929625EA0E}">
        <p15:presenceInfo xmlns:p15="http://schemas.microsoft.com/office/powerpoint/2012/main" userId="2e89fe37f53266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690" y="4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0E32295E-A2A5-486B-8280-BC182D8F0D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6D570E0-ABA0-4AC5-9BC6-A2F07CE5C9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CA074C-9032-460B-97E3-D39EF6CBED55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4" name="Rezervirano mjesto slike slajda 3">
            <a:extLst>
              <a:ext uri="{FF2B5EF4-FFF2-40B4-BE49-F238E27FC236}">
                <a16:creationId xmlns:a16="http://schemas.microsoft.com/office/drawing/2014/main" id="{C9C0EE88-E971-48FB-B23C-ECEC9557763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>
            <a:extLst>
              <a:ext uri="{FF2B5EF4-FFF2-40B4-BE49-F238E27FC236}">
                <a16:creationId xmlns:a16="http://schemas.microsoft.com/office/drawing/2014/main" id="{48892550-FB63-4197-A593-100A19B9EF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/>
              <a:t>Uredite stilove teksta matrice</a:t>
            </a:r>
          </a:p>
          <a:p>
            <a:pPr lvl="1"/>
            <a:r>
              <a:rPr lang="hr-HR" noProof="0"/>
              <a:t>Druga razina</a:t>
            </a:r>
          </a:p>
          <a:p>
            <a:pPr lvl="2"/>
            <a:r>
              <a:rPr lang="hr-HR" noProof="0"/>
              <a:t>Treća razina</a:t>
            </a:r>
          </a:p>
          <a:p>
            <a:pPr lvl="3"/>
            <a:r>
              <a:rPr lang="hr-HR" noProof="0"/>
              <a:t>Četvrta razina</a:t>
            </a:r>
          </a:p>
          <a:p>
            <a:pPr lvl="4"/>
            <a:r>
              <a:rPr lang="hr-HR" noProof="0"/>
              <a:t>Peta razina</a:t>
            </a:r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8503CDA-7151-4672-88F0-FEC8433464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ADF4DDD-4345-4004-8715-34A8FE9168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D719649-56B7-4D75-B95B-EF27CB143765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jugorje.hr/hr/multimedija/virtualne_setnj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zervirano mjesto slike slajda 1">
            <a:extLst>
              <a:ext uri="{FF2B5EF4-FFF2-40B4-BE49-F238E27FC236}">
                <a16:creationId xmlns:a16="http://schemas.microsoft.com/office/drawing/2014/main" id="{A4A64DC8-18CF-49F2-AA8A-480FF86857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zervirano mjesto bilježaka 2">
            <a:extLst>
              <a:ext uri="{FF2B5EF4-FFF2-40B4-BE49-F238E27FC236}">
                <a16:creationId xmlns:a16="http://schemas.microsoft.com/office/drawing/2014/main" id="{E45F3642-5CD8-4575-B4B5-F6C6D5F95F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>
                <a:hlinkClick r:id="rId3"/>
              </a:rPr>
              <a:t>http://www.medjugorje.hr/hr/multimedija/virtualne_setnje/</a:t>
            </a:r>
            <a:endParaRPr lang="hr-HR" altLang="sr-Latn-RS"/>
          </a:p>
        </p:txBody>
      </p:sp>
      <p:sp>
        <p:nvSpPr>
          <p:cNvPr id="20484" name="Rezervirano mjesto broja slajda 3">
            <a:extLst>
              <a:ext uri="{FF2B5EF4-FFF2-40B4-BE49-F238E27FC236}">
                <a16:creationId xmlns:a16="http://schemas.microsoft.com/office/drawing/2014/main" id="{71862995-65E1-4190-9322-438753DE1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2B9580-9154-419A-8C2A-1C834E53A8CA}" type="slidenum">
              <a:rPr lang="hr-HR" altLang="sr-Latn-RS"/>
              <a:pPr eaLnBrk="1" hangingPunct="1"/>
              <a:t>13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zervirano mjesto slike slajda 1">
            <a:extLst>
              <a:ext uri="{FF2B5EF4-FFF2-40B4-BE49-F238E27FC236}">
                <a16:creationId xmlns:a16="http://schemas.microsoft.com/office/drawing/2014/main" id="{E9C85E11-F181-4F4C-923C-D903DC3624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Rezervirano mjesto bilježaka 2">
            <a:extLst>
              <a:ext uri="{FF2B5EF4-FFF2-40B4-BE49-F238E27FC236}">
                <a16:creationId xmlns:a16="http://schemas.microsoft.com/office/drawing/2014/main" id="{DD18B709-F734-4BA8-9316-31F635902E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r-HR" altLang="sr-Latn-RS"/>
              <a:t>Sred Lurdske pećine Gospa se javi – dodati pjesmu za slušanje dok ovo pišu i rješavaju RB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DA5EEAD-4E4E-431B-81F9-1A08650731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4743230-533E-4276-8E88-70F587DFD97F}" type="slidenum">
              <a:rPr lang="hr-HR" altLang="sr-Latn-RS"/>
              <a:pPr eaLnBrk="1" hangingPunct="1"/>
              <a:t>17</a:t>
            </a:fld>
            <a:endParaRPr lang="hr-HR" altLang="sr-Latn-R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zervirano mjesto slike slajda 1">
            <a:extLst>
              <a:ext uri="{FF2B5EF4-FFF2-40B4-BE49-F238E27FC236}">
                <a16:creationId xmlns:a16="http://schemas.microsoft.com/office/drawing/2014/main" id="{1B708168-9037-4C56-ABF3-15F6B4624A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zervirano mjesto bilježaka 2">
            <a:extLst>
              <a:ext uri="{FF2B5EF4-FFF2-40B4-BE49-F238E27FC236}">
                <a16:creationId xmlns:a16="http://schemas.microsoft.com/office/drawing/2014/main" id="{CED002F5-3D0E-4DDC-8F95-C5F7DB1221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r-HR" altLang="sr-Latn-RS"/>
              <a:t>ionako je to kraj godine, pa nema smisla davati DZ</a:t>
            </a:r>
          </a:p>
        </p:txBody>
      </p:sp>
      <p:sp>
        <p:nvSpPr>
          <p:cNvPr id="54276" name="Rezervirano mjesto broja slajda 3">
            <a:extLst>
              <a:ext uri="{FF2B5EF4-FFF2-40B4-BE49-F238E27FC236}">
                <a16:creationId xmlns:a16="http://schemas.microsoft.com/office/drawing/2014/main" id="{B7C7FB4D-64D3-4A4E-9E45-4E04CC3AD6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D338C56-383B-4689-BD4F-AAA4A17E4024}" type="slidenum">
              <a:rPr lang="hr-HR" altLang="sr-Latn-RS"/>
              <a:pPr eaLnBrk="1" hangingPunct="1"/>
              <a:t>40</a:t>
            </a:fld>
            <a:endParaRPr lang="hr-HR" altLang="sr-Latn-R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45232C7-57B7-4EF1-AD54-DDBBA2E22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FEFEB-C2A4-4862-876C-752B1B52953A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E1B3E0E-D359-4E1E-AD7B-154667E9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723EC59-9238-4039-8861-212B454D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672E0-7388-485C-85A3-A336C73966FB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47548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DAC061E-DCCB-45DB-A6D6-DF2FB653F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51FB4-A5E1-4B76-94BC-E92EC65F0BAC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1BE5387-8363-47F3-84D0-9C89EB951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181A09F-48AA-46A4-BE6A-E92011850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353D73-DA7B-433D-947D-155DAFDDA8F8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61133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D49F77C-478A-4389-83D5-DE3F98ECC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CF4FA-C719-4E61-8DDB-B1E7A14EF929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6301E85-150B-4B29-8BF4-BB2387E14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3476C16-B1B1-4586-A417-F8864421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5A4F7E-398B-47DF-9066-ABC815AD79A6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1554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8ED94BD-3283-42AD-8AA1-A1D11327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9FCC4-51FB-418E-A15E-6AF65CAA91E7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518386F-DFDA-454B-B41F-873B78CF7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D184E71-4A18-490D-8EC6-0FE35738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53061-4D72-4733-A78D-3AB4950AAD78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896572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A1C1F89-2566-47BA-8418-FCEA0319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302D4-F39F-43F2-8327-C06BF72EE71A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592E9D4-762B-4319-AF20-A69355878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E3EFE29-9162-4909-A390-4683E6C1C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A2CF76-A7BE-4FDA-88D0-E8DD295EB3DB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13796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822E0FE2-189A-49A7-B883-7BC1C0F6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E647D-529A-4656-911F-DB56D1FC155C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B8BD3E5B-2D5D-476C-9645-E0499EBAB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4284F204-D8DF-48DB-A037-051DBC26C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BB79A-89E2-4FE9-B242-D72B0B765F52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314380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3">
            <a:extLst>
              <a:ext uri="{FF2B5EF4-FFF2-40B4-BE49-F238E27FC236}">
                <a16:creationId xmlns:a16="http://schemas.microsoft.com/office/drawing/2014/main" id="{E83631D3-6FD2-44CC-930C-3E21DA2CA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5DCF7-A5E4-4605-A70C-3FBA7E1DA6CC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8" name="Rezervirano mjesto podnožja 4">
            <a:extLst>
              <a:ext uri="{FF2B5EF4-FFF2-40B4-BE49-F238E27FC236}">
                <a16:creationId xmlns:a16="http://schemas.microsoft.com/office/drawing/2014/main" id="{1901BD3A-69BE-485E-B411-3829A71E0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Rezervirano mjesto broja slajda 5">
            <a:extLst>
              <a:ext uri="{FF2B5EF4-FFF2-40B4-BE49-F238E27FC236}">
                <a16:creationId xmlns:a16="http://schemas.microsoft.com/office/drawing/2014/main" id="{729D0351-18D9-41EC-B459-AAB7988D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2FA39-38DE-4B69-9E9E-3D3252621CAD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13125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3">
            <a:extLst>
              <a:ext uri="{FF2B5EF4-FFF2-40B4-BE49-F238E27FC236}">
                <a16:creationId xmlns:a16="http://schemas.microsoft.com/office/drawing/2014/main" id="{A171A3C0-9936-46F6-8C6D-17DD5B972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344EF-D291-415A-8CC5-FF82F0ADB099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4" name="Rezervirano mjesto podnožja 4">
            <a:extLst>
              <a:ext uri="{FF2B5EF4-FFF2-40B4-BE49-F238E27FC236}">
                <a16:creationId xmlns:a16="http://schemas.microsoft.com/office/drawing/2014/main" id="{D6FD2F0E-48BB-4563-BCAD-E0725DB8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5">
            <a:extLst>
              <a:ext uri="{FF2B5EF4-FFF2-40B4-BE49-F238E27FC236}">
                <a16:creationId xmlns:a16="http://schemas.microsoft.com/office/drawing/2014/main" id="{F6C6E872-31CC-4CDC-8E2F-B8BD6362F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2992B-58C5-49BF-A134-A0892EA03EC6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69052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3">
            <a:extLst>
              <a:ext uri="{FF2B5EF4-FFF2-40B4-BE49-F238E27FC236}">
                <a16:creationId xmlns:a16="http://schemas.microsoft.com/office/drawing/2014/main" id="{356845A1-1708-4C7D-9590-8E1E1498B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CDF95-C8A5-4424-9424-42CD622DD265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3" name="Rezervirano mjesto podnožja 4">
            <a:extLst>
              <a:ext uri="{FF2B5EF4-FFF2-40B4-BE49-F238E27FC236}">
                <a16:creationId xmlns:a16="http://schemas.microsoft.com/office/drawing/2014/main" id="{56834A36-5485-4C5D-A6D6-94AC682C4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Rezervirano mjesto broja slajda 5">
            <a:extLst>
              <a:ext uri="{FF2B5EF4-FFF2-40B4-BE49-F238E27FC236}">
                <a16:creationId xmlns:a16="http://schemas.microsoft.com/office/drawing/2014/main" id="{DBEFAAB5-753A-4628-AE34-A05FFC688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92927-564C-43DC-8015-6DFABFDABA55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447748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07341E93-4117-4A15-AA3F-E60EF92EF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B3BD6-9E94-4924-B444-FDC951CDC804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4BBDF22D-4DED-4B84-8340-46A4CFB99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69296357-FE3D-4FB8-9E4B-50818DC6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9DBA4-0156-4564-A34A-1C207B9FCCC3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002711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3">
            <a:extLst>
              <a:ext uri="{FF2B5EF4-FFF2-40B4-BE49-F238E27FC236}">
                <a16:creationId xmlns:a16="http://schemas.microsoft.com/office/drawing/2014/main" id="{2393E9FB-E49B-4907-B8C0-5DF7B0E4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E8CB4-1E46-4D0D-8787-9495F0C5E9BA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6" name="Rezervirano mjesto podnožja 4">
            <a:extLst>
              <a:ext uri="{FF2B5EF4-FFF2-40B4-BE49-F238E27FC236}">
                <a16:creationId xmlns:a16="http://schemas.microsoft.com/office/drawing/2014/main" id="{C8DF7467-126B-4E20-9BF3-F89B6A212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5">
            <a:extLst>
              <a:ext uri="{FF2B5EF4-FFF2-40B4-BE49-F238E27FC236}">
                <a16:creationId xmlns:a16="http://schemas.microsoft.com/office/drawing/2014/main" id="{A8EF9F3A-8C7C-4952-B195-1E2F849D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0D328-B4F8-4E95-AD8F-02B56638A9B0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5750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zervirano mjesto naslova 1">
            <a:extLst>
              <a:ext uri="{FF2B5EF4-FFF2-40B4-BE49-F238E27FC236}">
                <a16:creationId xmlns:a16="http://schemas.microsoft.com/office/drawing/2014/main" id="{1CD4BDB8-0099-4B16-A266-12EB8425B90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 naslova matrice</a:t>
            </a:r>
          </a:p>
        </p:txBody>
      </p:sp>
      <p:sp>
        <p:nvSpPr>
          <p:cNvPr id="1027" name="Rezervirano mjesto teksta 2">
            <a:extLst>
              <a:ext uri="{FF2B5EF4-FFF2-40B4-BE49-F238E27FC236}">
                <a16:creationId xmlns:a16="http://schemas.microsoft.com/office/drawing/2014/main" id="{96DF6772-02B7-4FFA-9236-5FE0B5A95B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altLang="sr-Latn-RS"/>
              <a:t>Uredite stilove teksta matrice</a:t>
            </a:r>
          </a:p>
          <a:p>
            <a:pPr lvl="1"/>
            <a:r>
              <a:rPr lang="hr-HR" altLang="sr-Latn-RS"/>
              <a:t>Druga razina</a:t>
            </a:r>
          </a:p>
          <a:p>
            <a:pPr lvl="2"/>
            <a:r>
              <a:rPr lang="hr-HR" altLang="sr-Latn-RS"/>
              <a:t>Treća razina</a:t>
            </a:r>
          </a:p>
          <a:p>
            <a:pPr lvl="3"/>
            <a:r>
              <a:rPr lang="hr-HR" altLang="sr-Latn-RS"/>
              <a:t>Četvrta razina</a:t>
            </a:r>
          </a:p>
          <a:p>
            <a:pPr lvl="4"/>
            <a:r>
              <a:rPr lang="hr-HR" altLang="sr-Latn-RS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4D016AD-800C-48E9-AF78-B0042FE4F6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05B2B5-D414-43DF-87A4-38D815CD6D82}" type="datetimeFigureOut">
              <a:rPr lang="hr-HR"/>
              <a:pPr>
                <a:defRPr/>
              </a:pPr>
              <a:t>6.6.2023.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E423CBA-1CFA-4F65-AE00-21ED454BB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A88BA66-731A-48B7-B0FB-82B3E1B53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55663772-4CB7-44DD-BA05-9575AE408761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hyperlink" Target="http://www.medjugorje.hr/hr/multimedija/virtualne_setnj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MATI%20IDEJU%20NA%20BISTRICU.avi" TargetMode="Externa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w6HGritBb0" TargetMode="External"/><Relationship Id="rId2" Type="http://schemas.openxmlformats.org/officeDocument/2006/relationships/hyperlink" Target="Amira%20Willighagen%20%20Ave%20Maria%20-%20Charles&#160;Gounod.flv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toteka:Marija Bistrica bazilika.jpg">
            <a:extLst>
              <a:ext uri="{FF2B5EF4-FFF2-40B4-BE49-F238E27FC236}">
                <a16:creationId xmlns:a16="http://schemas.microsoft.com/office/drawing/2014/main" id="{B99DF0C6-98CB-4938-8F02-D59D6E2D6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C1BE4BA4-C30D-4F98-AA16-AE649C2118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9113" y="328613"/>
            <a:ext cx="5834062" cy="10842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r-HR" sz="5400" dirty="0">
                <a:solidFill>
                  <a:schemeClr val="tx2">
                    <a:lumMod val="75000"/>
                  </a:schemeClr>
                </a:solidFill>
              </a:rPr>
              <a:t>Marijanska svetišta</a:t>
            </a:r>
          </a:p>
        </p:txBody>
      </p:sp>
      <p:pic>
        <p:nvPicPr>
          <p:cNvPr id="1028" name="Picture 4" descr="Datoteka:Marija Bistrica.jpg">
            <a:extLst>
              <a:ext uri="{FF2B5EF4-FFF2-40B4-BE49-F238E27FC236}">
                <a16:creationId xmlns:a16="http://schemas.microsoft.com/office/drawing/2014/main" id="{C7DA910E-2D6C-46B5-95AE-1B05BE083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5246" r="18205" b="8203"/>
          <a:stretch>
            <a:fillRect/>
          </a:stretch>
        </p:blipFill>
        <p:spPr bwMode="auto">
          <a:xfrm>
            <a:off x="250825" y="333375"/>
            <a:ext cx="1512888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31C633D-D534-42E5-84EE-F3A5E95163A0}"/>
              </a:ext>
            </a:extLst>
          </p:cNvPr>
          <p:cNvSpPr txBox="1"/>
          <p:nvPr/>
        </p:nvSpPr>
        <p:spPr>
          <a:xfrm>
            <a:off x="3923928" y="1235075"/>
            <a:ext cx="424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3600" dirty="0">
                <a:solidFill>
                  <a:schemeClr val="accent1">
                    <a:lumMod val="40000"/>
                    <a:lumOff val="60000"/>
                  </a:schemeClr>
                </a:solidFill>
                <a:cs typeface="Arial" charset="0"/>
              </a:rPr>
              <a:t>pročitaj: </a:t>
            </a:r>
            <a:r>
              <a:rPr lang="hr-HR" sz="36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U 61</a:t>
            </a:r>
          </a:p>
        </p:txBody>
      </p:sp>
      <p:pic>
        <p:nvPicPr>
          <p:cNvPr id="4" name="Majko Božja Bistrička">
            <a:hlinkClick r:id="" action="ppaction://media"/>
            <a:extLst>
              <a:ext uri="{FF2B5EF4-FFF2-40B4-BE49-F238E27FC236}">
                <a16:creationId xmlns:a16="http://schemas.microsoft.com/office/drawing/2014/main" id="{581E2E35-1E0F-43DD-B7DF-9F893749F8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9493" y="59492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8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i26.tinypic.com/2lc1vti.jpg">
            <a:extLst>
              <a:ext uri="{FF2B5EF4-FFF2-40B4-BE49-F238E27FC236}">
                <a16:creationId xmlns:a16="http://schemas.microsoft.com/office/drawing/2014/main" id="{E39D7024-1F30-44CC-880D-18E9A195C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8" t="6100" b="15192"/>
          <a:stretch>
            <a:fillRect/>
          </a:stretch>
        </p:blipFill>
        <p:spPr bwMode="auto">
          <a:xfrm>
            <a:off x="3486150" y="0"/>
            <a:ext cx="563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http://www.sinj.hr/Portals/12/Images/cudotvorna-Gospa-pov.jpg">
            <a:extLst>
              <a:ext uri="{FF2B5EF4-FFF2-40B4-BE49-F238E27FC236}">
                <a16:creationId xmlns:a16="http://schemas.microsoft.com/office/drawing/2014/main" id="{D52217A6-4598-41D2-9E0B-D3B64914B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r="9138" b="38765"/>
          <a:stretch>
            <a:fillRect/>
          </a:stretch>
        </p:blipFill>
        <p:spPr bwMode="auto">
          <a:xfrm>
            <a:off x="22225" y="404813"/>
            <a:ext cx="32734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Pravokutnik 1">
            <a:extLst>
              <a:ext uri="{FF2B5EF4-FFF2-40B4-BE49-F238E27FC236}">
                <a16:creationId xmlns:a16="http://schemas.microsoft.com/office/drawing/2014/main" id="{55BA1384-0CEA-4EF2-8A91-5EA9269F3C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38" y="5013325"/>
            <a:ext cx="302101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svetište </a:t>
            </a:r>
            <a:b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Majke Božje Sinjske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JPOZNATIJA ČUDESA: LURD – mjesto gdje čuda ne prestaju! | Dnevno ...">
            <a:extLst>
              <a:ext uri="{FF2B5EF4-FFF2-40B4-BE49-F238E27FC236}">
                <a16:creationId xmlns:a16="http://schemas.microsoft.com/office/drawing/2014/main" id="{08E3DBFD-F506-46E5-A7BE-41F5F40A7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20"/>
            <a:ext cx="1005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4" descr="http://campus.udayton.edu/mary/images/MaurLourdes.jpg">
            <a:extLst>
              <a:ext uri="{FF2B5EF4-FFF2-40B4-BE49-F238E27FC236}">
                <a16:creationId xmlns:a16="http://schemas.microsoft.com/office/drawing/2014/main" id="{E48CB9D5-C077-47F6-8C20-B3CAB7ABA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9218"/>
            <a:ext cx="2664297" cy="402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Pravokutnik 1">
            <a:extLst>
              <a:ext uri="{FF2B5EF4-FFF2-40B4-BE49-F238E27FC236}">
                <a16:creationId xmlns:a16="http://schemas.microsoft.com/office/drawing/2014/main" id="{1F5A610D-C249-451A-B6AE-16493937C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548680"/>
            <a:ext cx="28797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vi-VN" altLang="sr-Latn-RS" sz="2400" dirty="0">
                <a:latin typeface="Arial" panose="020B0604020202020204" pitchFamily="34" charset="0"/>
              </a:rPr>
              <a:t>Svetište Majke Božje u Lourdesu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2.bp.blogspot.com/-zXbLN1SimP8/To7cxek8L6I/AAAAAAAAAZ8/KI--pyrmSGU/s1600/fatima.jpg">
            <a:extLst>
              <a:ext uri="{FF2B5EF4-FFF2-40B4-BE49-F238E27FC236}">
                <a16:creationId xmlns:a16="http://schemas.microsoft.com/office/drawing/2014/main" id="{32960D10-97CF-4819-B943-9B1C7AD3E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Pravokutnik 1">
            <a:extLst>
              <a:ext uri="{FF2B5EF4-FFF2-40B4-BE49-F238E27FC236}">
                <a16:creationId xmlns:a16="http://schemas.microsoft.com/office/drawing/2014/main" id="{B7AA3170-CE3D-4C8C-B9A1-4DD63142D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3" y="476250"/>
            <a:ext cx="4222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sr-Latn-RS" sz="2400">
                <a:latin typeface="Arial" panose="020B0604020202020204" pitchFamily="34" charset="0"/>
              </a:rPr>
              <a:t>Svetište Majke Božje u Fatimi</a:t>
            </a:r>
          </a:p>
        </p:txBody>
      </p:sp>
      <p:pic>
        <p:nvPicPr>
          <p:cNvPr id="25604" name="Picture 5" descr="Gospa Fatima">
            <a:extLst>
              <a:ext uri="{FF2B5EF4-FFF2-40B4-BE49-F238E27FC236}">
                <a16:creationId xmlns:a16="http://schemas.microsoft.com/office/drawing/2014/main" id="{DA05D094-CF28-4661-85D3-4E1429400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331311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pda.medjugorje.ws/data/olm/images/articles/medjugorje-new-evangelisation.jpg">
            <a:extLst>
              <a:ext uri="{FF2B5EF4-FFF2-40B4-BE49-F238E27FC236}">
                <a16:creationId xmlns:a16="http://schemas.microsoft.com/office/drawing/2014/main" id="{6393795E-CC50-4120-80C2-E8D8AFFB7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" t="2132" r="1704" b="3084"/>
          <a:stretch>
            <a:fillRect/>
          </a:stretch>
        </p:blipFill>
        <p:spPr bwMode="auto">
          <a:xfrm>
            <a:off x="0" y="-25400"/>
            <a:ext cx="9148763" cy="727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Pravokutnik 1">
            <a:extLst>
              <a:ext uri="{FF2B5EF4-FFF2-40B4-BE49-F238E27FC236}">
                <a16:creationId xmlns:a16="http://schemas.microsoft.com/office/drawing/2014/main" id="{F31F9660-1228-45C4-BDCF-C1A21686D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6027738"/>
            <a:ext cx="4841875" cy="461962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sz="2400" dirty="0">
                <a:solidFill>
                  <a:schemeClr val="bg1"/>
                </a:solidFill>
                <a:latin typeface="Arial" charset="0"/>
                <a:cs typeface="Arial" charset="0"/>
              </a:rPr>
              <a:t>Svetište Majke Božje u Međugorju</a:t>
            </a:r>
          </a:p>
        </p:txBody>
      </p:sp>
      <p:sp>
        <p:nvSpPr>
          <p:cNvPr id="14340" name="Pravokutnik 2">
            <a:extLst>
              <a:ext uri="{FF2B5EF4-FFF2-40B4-BE49-F238E27FC236}">
                <a16:creationId xmlns:a16="http://schemas.microsoft.com/office/drawing/2014/main" id="{0892057F-D60B-4EE5-A53F-29B125448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6715125"/>
            <a:ext cx="7408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>
                <a:hlinkClick r:id="rId4"/>
              </a:rPr>
              <a:t>http://www.medjugorje.hr/hr/multimedija/virtualne_setnje/</a:t>
            </a:r>
            <a:endParaRPr lang="hr-HR" altLang="sr-Latn-RS" sz="1800"/>
          </a:p>
        </p:txBody>
      </p:sp>
      <p:pic>
        <p:nvPicPr>
          <p:cNvPr id="26629" name="Picture 2" descr="http://i41.tinypic.com/iw6kbp.jpg">
            <a:extLst>
              <a:ext uri="{FF2B5EF4-FFF2-40B4-BE49-F238E27FC236}">
                <a16:creationId xmlns:a16="http://schemas.microsoft.com/office/drawing/2014/main" id="{36513035-39D3-4BCA-9EAF-307C62A56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200025"/>
            <a:ext cx="3505200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Pravokutnik 1">
            <a:extLst>
              <a:ext uri="{FF2B5EF4-FFF2-40B4-BE49-F238E27FC236}">
                <a16:creationId xmlns:a16="http://schemas.microsoft.com/office/drawing/2014/main" id="{EAE81395-5BF0-4F30-93EE-8C36ED904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7175" y="1092200"/>
            <a:ext cx="3806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Svetišt</a:t>
            </a: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  <a:r>
              <a:rPr lang="vi-VN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 Majke Božje u Guadalupe</a:t>
            </a: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u, Mexiko</a:t>
            </a:r>
          </a:p>
        </p:txBody>
      </p:sp>
      <p:pic>
        <p:nvPicPr>
          <p:cNvPr id="15363" name="Picture 6" descr="http://www.siempre.com.mx/wp-content/uploads/2011/12/G12121106.jpg">
            <a:extLst>
              <a:ext uri="{FF2B5EF4-FFF2-40B4-BE49-F238E27FC236}">
                <a16:creationId xmlns:a16="http://schemas.microsoft.com/office/drawing/2014/main" id="{7EFD5405-4F4C-43B8-9FFB-532E886B2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2997200"/>
            <a:ext cx="11179176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2" descr="https://upload.wikimedia.org/wikipedia/commons/thumb/7/73/Virgen_de_guadalupe2.jpg/220px-Virgen_de_guadalupe2.jpg">
            <a:extLst>
              <a:ext uri="{FF2B5EF4-FFF2-40B4-BE49-F238E27FC236}">
                <a16:creationId xmlns:a16="http://schemas.microsoft.com/office/drawing/2014/main" id="{8709783C-9BCB-4A5D-A977-C525D3A09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1" r="4567"/>
          <a:stretch>
            <a:fillRect/>
          </a:stretch>
        </p:blipFill>
        <p:spPr bwMode="auto">
          <a:xfrm>
            <a:off x="2339975" y="96838"/>
            <a:ext cx="2579688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biega.com/photoalbum/plc-czestochowa2.jpg">
            <a:extLst>
              <a:ext uri="{FF2B5EF4-FFF2-40B4-BE49-F238E27FC236}">
                <a16:creationId xmlns:a16="http://schemas.microsoft.com/office/drawing/2014/main" id="{F12FFCF9-1358-4A27-A494-3C6937BCD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5" t="3983" r="15829" b="9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 descr="http://www.marypages.com/Czestochowa.jpg">
            <a:extLst>
              <a:ext uri="{FF2B5EF4-FFF2-40B4-BE49-F238E27FC236}">
                <a16:creationId xmlns:a16="http://schemas.microsoft.com/office/drawing/2014/main" id="{A3617642-4F00-4936-AFB2-58B3B1E3B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60350"/>
            <a:ext cx="317182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Pravokutnik 1">
            <a:extLst>
              <a:ext uri="{FF2B5EF4-FFF2-40B4-BE49-F238E27FC236}">
                <a16:creationId xmlns:a16="http://schemas.microsoft.com/office/drawing/2014/main" id="{E85694A8-378C-4D5D-8388-F3BE6555D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260350"/>
            <a:ext cx="280828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sr-Latn-RS" sz="2400">
                <a:latin typeface="Arial" panose="020B0604020202020204" pitchFamily="34" charset="0"/>
              </a:rPr>
              <a:t>Svetišta Majke Božje u Czestochowi, Poljska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 3">
            <a:extLst>
              <a:ext uri="{FF2B5EF4-FFF2-40B4-BE49-F238E27FC236}">
                <a16:creationId xmlns:a16="http://schemas.microsoft.com/office/drawing/2014/main" id="{7853D71D-7744-4155-A7F3-7621CDF65472}"/>
              </a:ext>
            </a:extLst>
          </p:cNvPr>
          <p:cNvSpPr/>
          <p:nvPr/>
        </p:nvSpPr>
        <p:spPr>
          <a:xfrm>
            <a:off x="107505" y="0"/>
            <a:ext cx="477151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spc="11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Marijansk</a:t>
            </a:r>
            <a:r>
              <a:rPr lang="hr-HR" sz="2800" b="1" spc="11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a  </a:t>
            </a:r>
            <a:r>
              <a:rPr lang="vi-VN" sz="2800" b="1" spc="11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svetišt</a:t>
            </a:r>
            <a:r>
              <a:rPr lang="hr-HR" sz="2800" b="1" spc="11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latin typeface="Arial" pitchFamily="34" charset="0"/>
              </a:rPr>
              <a:t>su</a:t>
            </a:r>
            <a:r>
              <a:rPr lang="vi-VN" sz="2800" dirty="0">
                <a:latin typeface="Arial" pitchFamily="34" charset="0"/>
              </a:rPr>
              <a:t> </a:t>
            </a:r>
            <a:r>
              <a:rPr lang="hr-HR" sz="2800" dirty="0">
                <a:latin typeface="Arial" pitchFamily="34" charset="0"/>
              </a:rPr>
              <a:t>poznatije crkve</a:t>
            </a:r>
            <a:r>
              <a:rPr lang="vi-VN" sz="2800" dirty="0">
                <a:latin typeface="Arial" pitchFamily="34" charset="0"/>
              </a:rPr>
              <a:t> posvećen</a:t>
            </a:r>
            <a:r>
              <a:rPr lang="hr-HR" sz="2800" dirty="0">
                <a:latin typeface="Arial" pitchFamily="34" charset="0"/>
              </a:rPr>
              <a:t>e</a:t>
            </a:r>
            <a:r>
              <a:rPr lang="vi-VN" sz="2800" dirty="0">
                <a:latin typeface="Arial" pitchFamily="34" charset="0"/>
              </a:rPr>
              <a:t> Blaženoj Djevici Mariji</a:t>
            </a:r>
            <a:r>
              <a:rPr lang="hr-HR" sz="2800" dirty="0">
                <a:latin typeface="Arial" pitchFamily="34" charset="0"/>
              </a:rPr>
              <a:t>, Isusovoj majci, tj. „</a:t>
            </a:r>
            <a:r>
              <a:rPr lang="vi-VN" sz="2800" dirty="0">
                <a:latin typeface="Arial" pitchFamily="34" charset="0"/>
              </a:rPr>
              <a:t>Gospi</a:t>
            </a:r>
            <a:r>
              <a:rPr lang="hr-HR" sz="2800" dirty="0">
                <a:latin typeface="Arial" pitchFamily="34" charset="0"/>
              </a:rPr>
              <a:t>”.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latin typeface="Arial" pitchFamily="34" charset="0"/>
              </a:rPr>
              <a:t>Ta svetišta su nastala: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r-HR" sz="2800" dirty="0">
                <a:latin typeface="Arial" pitchFamily="34" charset="0"/>
              </a:rPr>
              <a:t>da se obilježe događaji iz Marijina (i Isusova) života</a:t>
            </a: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hr-HR" sz="2800" dirty="0">
                <a:latin typeface="Arial" pitchFamily="34" charset="0"/>
              </a:rPr>
              <a:t>kao mjesta sjećanja na Marijina „</a:t>
            </a:r>
            <a:r>
              <a:rPr lang="vi-VN" sz="2800" dirty="0">
                <a:latin typeface="Arial" panose="020B0604020202020204" pitchFamily="34" charset="0"/>
              </a:rPr>
              <a:t>ukazanj</a:t>
            </a:r>
            <a:r>
              <a:rPr lang="hr-HR" sz="2800" dirty="0">
                <a:latin typeface="Arial" panose="020B0604020202020204" pitchFamily="34" charset="0"/>
              </a:rPr>
              <a:t>a”</a:t>
            </a:r>
            <a:r>
              <a:rPr lang="vi-VN" sz="2800" dirty="0">
                <a:latin typeface="Arial" panose="020B0604020202020204" pitchFamily="34" charset="0"/>
              </a:rPr>
              <a:t> ili čud</a:t>
            </a:r>
            <a:r>
              <a:rPr lang="hr-HR" sz="2800" dirty="0">
                <a:latin typeface="Arial" panose="020B0604020202020204" pitchFamily="34" charset="0"/>
              </a:rPr>
              <a:t>a</a:t>
            </a:r>
            <a:r>
              <a:rPr lang="vi-VN" sz="2800" dirty="0">
                <a:latin typeface="Arial" panose="020B0604020202020204" pitchFamily="34" charset="0"/>
              </a:rPr>
              <a:t>,</a:t>
            </a:r>
            <a:endParaRPr lang="hr-HR" sz="2800" dirty="0">
              <a:latin typeface="Arial" panose="020B0604020202020204" pitchFamily="34" charset="0"/>
            </a:endParaRPr>
          </a:p>
          <a:p>
            <a:pPr marL="268288" indent="-268288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vi-VN" sz="2800" dirty="0">
                <a:latin typeface="Arial" panose="020B0604020202020204" pitchFamily="34" charset="0"/>
              </a:rPr>
              <a:t>zbog </a:t>
            </a:r>
            <a:r>
              <a:rPr lang="hr-HR" sz="2800" dirty="0">
                <a:latin typeface="Arial" panose="020B0604020202020204" pitchFamily="34" charset="0"/>
              </a:rPr>
              <a:t>raširene „</a:t>
            </a:r>
            <a:r>
              <a:rPr lang="vi-VN" sz="2800" dirty="0">
                <a:latin typeface="Arial" panose="020B0604020202020204" pitchFamily="34" charset="0"/>
              </a:rPr>
              <a:t>marijanske</a:t>
            </a:r>
            <a:r>
              <a:rPr lang="hr-HR" sz="2800" dirty="0">
                <a:latin typeface="Arial" panose="020B0604020202020204" pitchFamily="34" charset="0"/>
              </a:rPr>
              <a:t>”</a:t>
            </a:r>
            <a:r>
              <a:rPr lang="vi-VN" sz="2800" dirty="0">
                <a:latin typeface="Arial" panose="020B0604020202020204" pitchFamily="34" charset="0"/>
              </a:rPr>
              <a:t> pobožnosti </a:t>
            </a:r>
            <a:r>
              <a:rPr lang="hr-HR" sz="2800" dirty="0">
                <a:latin typeface="Arial" panose="020B0604020202020204" pitchFamily="34" charset="0"/>
              </a:rPr>
              <a:t>u nekom kraju.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800" dirty="0">
                <a:latin typeface="Arial" panose="020B0604020202020204" pitchFamily="34" charset="0"/>
              </a:rPr>
              <a:t>Na takva </a:t>
            </a:r>
            <a:r>
              <a:rPr lang="vi-VN" sz="2800" dirty="0">
                <a:latin typeface="Arial" panose="020B0604020202020204" pitchFamily="34" charset="0"/>
              </a:rPr>
              <a:t>mjesta </a:t>
            </a:r>
            <a:r>
              <a:rPr lang="hr-HR" sz="2800" dirty="0">
                <a:latin typeface="Arial" panose="020B0604020202020204" pitchFamily="34" charset="0"/>
              </a:rPr>
              <a:t>vjernici </a:t>
            </a:r>
            <a:r>
              <a:rPr lang="vi-VN" sz="2800" dirty="0">
                <a:latin typeface="Arial" panose="020B0604020202020204" pitchFamily="34" charset="0"/>
              </a:rPr>
              <a:t>često hodoča</a:t>
            </a:r>
            <a:r>
              <a:rPr lang="hr-HR" sz="2800" dirty="0">
                <a:latin typeface="Arial" panose="020B0604020202020204" pitchFamily="34" charset="0"/>
              </a:rPr>
              <a:t>ste (dolaze se moliti).</a:t>
            </a:r>
          </a:p>
        </p:txBody>
      </p:sp>
      <p:pic>
        <p:nvPicPr>
          <p:cNvPr id="2" name="Picture 7" descr="OL_Medj-full[1]">
            <a:extLst>
              <a:ext uri="{FF2B5EF4-FFF2-40B4-BE49-F238E27FC236}">
                <a16:creationId xmlns:a16="http://schemas.microsoft.com/office/drawing/2014/main" id="{D958CEEE-DB66-ED61-B759-3FA4BD764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/>
          <a:stretch/>
        </p:blipFill>
        <p:spPr bwMode="auto">
          <a:xfrm flipH="1">
            <a:off x="4788023" y="0"/>
            <a:ext cx="4521009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mira Willighagen - Ave Maria">
            <a:hlinkClick r:id="" action="ppaction://media"/>
            <a:extLst>
              <a:ext uri="{FF2B5EF4-FFF2-40B4-BE49-F238E27FC236}">
                <a16:creationId xmlns:a16="http://schemas.microsoft.com/office/drawing/2014/main" id="{97D9ACB3-9176-F90D-9458-E199AE3E9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104" y="5877272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5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rkva Marija Bistrica">
            <a:extLst>
              <a:ext uri="{FF2B5EF4-FFF2-40B4-BE49-F238E27FC236}">
                <a16:creationId xmlns:a16="http://schemas.microsoft.com/office/drawing/2014/main" id="{8B4AB08F-DB71-4BF2-9EFB-59381B5FA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2" t="5557" r="37614" b="21107"/>
          <a:stretch>
            <a:fillRect/>
          </a:stretch>
        </p:blipFill>
        <p:spPr bwMode="auto">
          <a:xfrm>
            <a:off x="6372225" y="0"/>
            <a:ext cx="27717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CB7A222B-6A40-4A4F-8B51-00EDF93D7366}"/>
              </a:ext>
            </a:extLst>
          </p:cNvPr>
          <p:cNvSpPr/>
          <p:nvPr/>
        </p:nvSpPr>
        <p:spPr>
          <a:xfrm>
            <a:off x="107950" y="188913"/>
            <a:ext cx="8208963" cy="661670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619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800" b="1" u="sng" dirty="0">
                <a:solidFill>
                  <a:srgbClr val="C00000"/>
                </a:solidFill>
                <a:latin typeface="Arial" pitchFamily="34" charset="0"/>
              </a:rPr>
              <a:t>Poznat</a:t>
            </a:r>
            <a:r>
              <a:rPr lang="hr-HR" sz="2800" b="1" u="sng" dirty="0" err="1">
                <a:solidFill>
                  <a:srgbClr val="C00000"/>
                </a:solidFill>
                <a:latin typeface="Arial" pitchFamily="34" charset="0"/>
              </a:rPr>
              <a:t>ija</a:t>
            </a:r>
            <a:r>
              <a:rPr lang="vi-VN" sz="2800" b="1" u="sng" dirty="0">
                <a:solidFill>
                  <a:srgbClr val="C00000"/>
                </a:solidFill>
                <a:latin typeface="Arial" pitchFamily="34" charset="0"/>
              </a:rPr>
              <a:t> svetišta</a:t>
            </a:r>
            <a:r>
              <a:rPr lang="hr-HR" sz="2800" b="1" u="sng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vi-VN" sz="2800" b="1" u="sng" dirty="0">
                <a:solidFill>
                  <a:srgbClr val="C00000"/>
                </a:solidFill>
                <a:latin typeface="Arial" pitchFamily="34" charset="0"/>
              </a:rPr>
              <a:t>Majke Božje</a:t>
            </a:r>
            <a:r>
              <a:rPr lang="hr-HR" sz="2800" b="1" u="sng" dirty="0">
                <a:solidFill>
                  <a:srgbClr val="C00000"/>
                </a:solidFill>
                <a:latin typeface="Arial" pitchFamily="34" charset="0"/>
              </a:rPr>
              <a:t>:</a:t>
            </a:r>
            <a:endParaRPr lang="vi-VN" sz="2800" b="1" u="sng" dirty="0">
              <a:solidFill>
                <a:srgbClr val="C00000"/>
              </a:solidFill>
              <a:latin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200" u="sng" dirty="0">
                <a:solidFill>
                  <a:srgbClr val="C00000"/>
                </a:solidFill>
                <a:latin typeface="Arial" panose="020B0604020202020204" pitchFamily="34" charset="0"/>
              </a:rPr>
              <a:t>… </a:t>
            </a:r>
            <a:r>
              <a:rPr lang="vi-VN" sz="2200" b="1" u="sng" dirty="0">
                <a:solidFill>
                  <a:srgbClr val="C00000"/>
                </a:solidFill>
                <a:latin typeface="Arial" pitchFamily="34" charset="0"/>
              </a:rPr>
              <a:t>u Hrvatskoj</a:t>
            </a:r>
            <a:r>
              <a:rPr lang="vi-VN" sz="2200" u="sng" dirty="0">
                <a:solidFill>
                  <a:srgbClr val="C00000"/>
                </a:solidFill>
                <a:latin typeface="Arial" pitchFamily="34" charset="0"/>
              </a:rPr>
              <a:t> su: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svetište Majke Božje Bistričke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 (</a:t>
            </a:r>
            <a:r>
              <a:rPr lang="vi-VN" sz="2200" u="sng" dirty="0">
                <a:solidFill>
                  <a:srgbClr val="C00000"/>
                </a:solidFill>
                <a:latin typeface="Arial" pitchFamily="34" charset="0"/>
              </a:rPr>
              <a:t>Marija Bistrica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)</a:t>
            </a:r>
            <a:endParaRPr lang="vi-VN" sz="2200" dirty="0">
              <a:solidFill>
                <a:srgbClr val="C00000"/>
              </a:solidFill>
              <a:latin typeface="Arial" pitchFamily="34" charset="0"/>
            </a:endParaRP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svetište Majke Božje </a:t>
            </a:r>
            <a:r>
              <a:rPr lang="vi-VN" sz="2200" u="sng" dirty="0">
                <a:solidFill>
                  <a:srgbClr val="C00000"/>
                </a:solidFill>
                <a:latin typeface="Arial" pitchFamily="34" charset="0"/>
              </a:rPr>
              <a:t>Trsat</a:t>
            </a: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ske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 (</a:t>
            </a:r>
            <a:r>
              <a:rPr lang="hr-HR" sz="2200" u="sng" dirty="0">
                <a:solidFill>
                  <a:srgbClr val="C00000"/>
                </a:solidFill>
                <a:latin typeface="Arial" pitchFamily="34" charset="0"/>
              </a:rPr>
              <a:t>Rijeka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)</a:t>
            </a:r>
            <a:endParaRPr lang="vi-VN" sz="2200" dirty="0">
              <a:solidFill>
                <a:srgbClr val="C00000"/>
              </a:solidFill>
              <a:latin typeface="Arial" pitchFamily="34" charset="0"/>
            </a:endParaRP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Crkva Majke Božje </a:t>
            </a:r>
            <a:r>
              <a:rPr lang="vi-VN" sz="2200" u="sng" dirty="0">
                <a:solidFill>
                  <a:srgbClr val="C00000"/>
                </a:solidFill>
                <a:latin typeface="Arial" pitchFamily="34" charset="0"/>
              </a:rPr>
              <a:t>Remet</a:t>
            </a: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sk</a:t>
            </a:r>
            <a:r>
              <a:rPr lang="vi-VN" sz="2200" u="sng" dirty="0">
                <a:solidFill>
                  <a:srgbClr val="C00000"/>
                </a:solidFill>
                <a:latin typeface="Arial" pitchFamily="34" charset="0"/>
              </a:rPr>
              <a:t>e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 (</a:t>
            </a:r>
            <a:r>
              <a:rPr lang="hr-HR" sz="2200" u="sng" dirty="0">
                <a:solidFill>
                  <a:srgbClr val="C00000"/>
                </a:solidFill>
                <a:latin typeface="Arial" pitchFamily="34" charset="0"/>
              </a:rPr>
              <a:t>Zagreb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)</a:t>
            </a:r>
            <a:endParaRPr lang="vi-VN" sz="2200" dirty="0">
              <a:solidFill>
                <a:srgbClr val="C00000"/>
              </a:solidFill>
              <a:latin typeface="Arial" pitchFamily="34" charset="0"/>
            </a:endParaRP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Svetište Majke Božje 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- </a:t>
            </a:r>
            <a:r>
              <a:rPr lang="vi-VN" sz="2200" u="sng" dirty="0">
                <a:solidFill>
                  <a:srgbClr val="C00000"/>
                </a:solidFill>
                <a:latin typeface="Arial" pitchFamily="34" charset="0"/>
              </a:rPr>
              <a:t>Kamenit</a:t>
            </a:r>
            <a:r>
              <a:rPr lang="hr-HR" sz="2200" u="sng" dirty="0">
                <a:solidFill>
                  <a:srgbClr val="C00000"/>
                </a:solidFill>
                <a:latin typeface="Arial" pitchFamily="34" charset="0"/>
              </a:rPr>
              <a:t>a</a:t>
            </a:r>
            <a:r>
              <a:rPr lang="vi-VN" sz="2200" u="sng" dirty="0">
                <a:solidFill>
                  <a:srgbClr val="C00000"/>
                </a:solidFill>
                <a:latin typeface="Arial" pitchFamily="34" charset="0"/>
              </a:rPr>
              <a:t> vrata</a:t>
            </a:r>
            <a:r>
              <a:rPr lang="hr-HR" sz="2200" u="sng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(</a:t>
            </a:r>
            <a:r>
              <a:rPr lang="hr-HR" sz="2200" u="sng" dirty="0">
                <a:solidFill>
                  <a:srgbClr val="C00000"/>
                </a:solidFill>
                <a:latin typeface="Arial" pitchFamily="34" charset="0"/>
              </a:rPr>
              <a:t>Zagreb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)</a:t>
            </a:r>
            <a:endParaRPr lang="vi-VN" sz="2200" dirty="0">
              <a:solidFill>
                <a:srgbClr val="C00000"/>
              </a:solidFill>
              <a:latin typeface="Arial" pitchFamily="34" charset="0"/>
            </a:endParaRP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svetište Majke Božje Sinjske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 (</a:t>
            </a:r>
            <a:r>
              <a:rPr lang="hr-HR" sz="2200" u="sng" dirty="0">
                <a:solidFill>
                  <a:srgbClr val="C00000"/>
                </a:solidFill>
                <a:latin typeface="Arial" pitchFamily="34" charset="0"/>
              </a:rPr>
              <a:t>Sinj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)</a:t>
            </a:r>
            <a:endParaRPr lang="vi-VN" sz="2200" dirty="0">
              <a:solidFill>
                <a:srgbClr val="C00000"/>
              </a:solidFill>
              <a:latin typeface="Arial" pitchFamily="34" charset="0"/>
            </a:endParaRP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svetište Majke Božje Aljmaške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vetište Majke Božje Jeruzalemske u Trškom Vrhu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Sv. Marija Snježna u Belcu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svetište Gospe Voćinske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svetište Gospe od Krasna u Lici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200" u="sng" dirty="0">
                <a:solidFill>
                  <a:srgbClr val="C00000"/>
                </a:solidFill>
                <a:latin typeface="Arial" panose="020B0604020202020204" pitchFamily="34" charset="0"/>
              </a:rPr>
              <a:t>… </a:t>
            </a:r>
            <a:r>
              <a:rPr lang="vi-VN" sz="2200" b="1" u="sng" dirty="0">
                <a:solidFill>
                  <a:srgbClr val="C00000"/>
                </a:solidFill>
                <a:latin typeface="Arial" pitchFamily="34" charset="0"/>
              </a:rPr>
              <a:t>u svijetu</a:t>
            </a:r>
            <a:r>
              <a:rPr lang="vi-VN" sz="2200" u="sng" dirty="0">
                <a:solidFill>
                  <a:srgbClr val="C00000"/>
                </a:solidFill>
                <a:latin typeface="Arial" pitchFamily="34" charset="0"/>
              </a:rPr>
              <a:t> su: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Svetište Majke Božje u </a:t>
            </a:r>
            <a:r>
              <a:rPr lang="vi-VN" sz="2200" u="sng" dirty="0">
                <a:solidFill>
                  <a:srgbClr val="C00000"/>
                </a:solidFill>
                <a:latin typeface="Arial" pitchFamily="34" charset="0"/>
              </a:rPr>
              <a:t>Lourdes</a:t>
            </a: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u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Svetište Majke Božje u Fatimi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 (</a:t>
            </a:r>
            <a:r>
              <a:rPr lang="hr-HR" sz="2200" u="sng" dirty="0" err="1">
                <a:solidFill>
                  <a:srgbClr val="C00000"/>
                </a:solidFill>
                <a:latin typeface="Arial" pitchFamily="34" charset="0"/>
              </a:rPr>
              <a:t>Fatima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)</a:t>
            </a:r>
            <a:endParaRPr lang="vi-VN" sz="2200" dirty="0">
              <a:solidFill>
                <a:srgbClr val="C00000"/>
              </a:solidFill>
              <a:latin typeface="Arial" pitchFamily="34" charset="0"/>
            </a:endParaRP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rgbClr val="C00000"/>
                </a:solidFill>
                <a:latin typeface="Arial" pitchFamily="34" charset="0"/>
              </a:rPr>
              <a:t>Svetište Majke Božje u Međugorju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 (</a:t>
            </a:r>
            <a:r>
              <a:rPr lang="hr-HR" sz="2200" u="sng" dirty="0">
                <a:solidFill>
                  <a:srgbClr val="C00000"/>
                </a:solidFill>
                <a:latin typeface="Arial" pitchFamily="34" charset="0"/>
              </a:rPr>
              <a:t>Međugorje</a:t>
            </a:r>
            <a:r>
              <a:rPr lang="hr-HR" sz="2200" dirty="0">
                <a:solidFill>
                  <a:srgbClr val="C00000"/>
                </a:solidFill>
                <a:latin typeface="Arial" pitchFamily="34" charset="0"/>
              </a:rPr>
              <a:t>)</a:t>
            </a:r>
            <a:endParaRPr lang="vi-VN" sz="2200" dirty="0">
              <a:solidFill>
                <a:srgbClr val="C00000"/>
              </a:solidFill>
              <a:latin typeface="Arial" pitchFamily="34" charset="0"/>
            </a:endParaRP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Svetišt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e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Majke Božje u Czestochowi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Svetišt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e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Majke Božje u Loretu</a:t>
            </a:r>
          </a:p>
          <a:p>
            <a:pPr marL="363538" indent="-363538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Svetišt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e</a:t>
            </a:r>
            <a:r>
              <a:rPr lang="vi-VN" sz="2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 Majke Božje u Guadalupe</a:t>
            </a:r>
            <a:r>
              <a:rPr lang="hr-HR" sz="2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u</a:t>
            </a:r>
          </a:p>
        </p:txBody>
      </p:sp>
      <p:sp>
        <p:nvSpPr>
          <p:cNvPr id="3" name="Zaobljeni pravokutni oblačić 2">
            <a:extLst>
              <a:ext uri="{FF2B5EF4-FFF2-40B4-BE49-F238E27FC236}">
                <a16:creationId xmlns:a16="http://schemas.microsoft.com/office/drawing/2014/main" id="{1AA7B3CA-CF07-4199-957A-07A21AEEB2B2}"/>
              </a:ext>
            </a:extLst>
          </p:cNvPr>
          <p:cNvSpPr/>
          <p:nvPr/>
        </p:nvSpPr>
        <p:spPr>
          <a:xfrm>
            <a:off x="5220072" y="3506747"/>
            <a:ext cx="1728564" cy="1295847"/>
          </a:xfrm>
          <a:prstGeom prst="wedgeRoundRectCallout">
            <a:avLst>
              <a:gd name="adj1" fmla="val 41057"/>
              <a:gd name="adj2" fmla="val 170457"/>
              <a:gd name="adj3" fmla="val 16667"/>
            </a:avLst>
          </a:prstGeom>
          <a:solidFill>
            <a:srgbClr val="FFFFBD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Prepiši samo  </a:t>
            </a:r>
            <a:r>
              <a:rPr lang="hr-HR" sz="2000" i="1" dirty="0">
                <a:solidFill>
                  <a:srgbClr val="FF0000"/>
                </a:solidFill>
              </a:rPr>
              <a:t>crvena</a:t>
            </a:r>
            <a:r>
              <a:rPr lang="hr-HR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hr-HR" sz="2000" i="1" u="sng" dirty="0">
                <a:solidFill>
                  <a:schemeClr val="tx1"/>
                </a:solidFill>
              </a:rPr>
              <a:t>podcrtana </a:t>
            </a:r>
            <a:r>
              <a:rPr lang="hr-HR" sz="2000" i="1" dirty="0">
                <a:solidFill>
                  <a:schemeClr val="tx1"/>
                </a:solidFill>
              </a:rPr>
              <a:t>slova!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STG19065[1]">
            <a:extLst>
              <a:ext uri="{FF2B5EF4-FFF2-40B4-BE49-F238E27FC236}">
                <a16:creationId xmlns:a16="http://schemas.microsoft.com/office/drawing/2014/main" id="{630D1617-D6D6-4884-BB30-59ED8271B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7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Rectangle 2">
            <a:extLst>
              <a:ext uri="{FF2B5EF4-FFF2-40B4-BE49-F238E27FC236}">
                <a16:creationId xmlns:a16="http://schemas.microsoft.com/office/drawing/2014/main" id="{A2EC68A4-0C0C-4F29-954E-EDD4DD0FEF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508104" y="692150"/>
            <a:ext cx="3635896" cy="2736850"/>
          </a:xfrm>
        </p:spPr>
        <p:txBody>
          <a:bodyPr/>
          <a:lstStyle/>
          <a:p>
            <a:pPr eaLnBrk="1" hangingPunct="1"/>
            <a:r>
              <a:rPr lang="hr-HR" altLang="sr-Latn-RS" dirty="0">
                <a:solidFill>
                  <a:schemeClr val="bg1"/>
                </a:solidFill>
              </a:rPr>
              <a:t>Marija u umjetnosti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7CAC7E2-44EA-4945-8B3C-36E29DEE561B}"/>
              </a:ext>
            </a:extLst>
          </p:cNvPr>
          <p:cNvSpPr txBox="1"/>
          <p:nvPr/>
        </p:nvSpPr>
        <p:spPr>
          <a:xfrm>
            <a:off x="5467350" y="4437112"/>
            <a:ext cx="3676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r-HR" sz="2800" dirty="0">
                <a:solidFill>
                  <a:schemeClr val="accent1">
                    <a:lumMod val="60000"/>
                    <a:lumOff val="40000"/>
                  </a:schemeClr>
                </a:solidFill>
                <a:cs typeface="Arial" charset="0"/>
              </a:rPr>
              <a:t>pročitaj: U 106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Bogorodica26[1]">
            <a:extLst>
              <a:ext uri="{FF2B5EF4-FFF2-40B4-BE49-F238E27FC236}">
                <a16:creationId xmlns:a16="http://schemas.microsoft.com/office/drawing/2014/main" id="{FFAFA84A-1C27-46F8-B16A-1087965BE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0"/>
            <a:ext cx="5013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73BCCB8B-83BA-40DB-9D80-9FC350764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752" y="24268"/>
            <a:ext cx="6462713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Majke Božje Bistričke</a:t>
            </a:r>
            <a:r>
              <a:rPr lang="vi-VN" altLang="sr-Latn-RS" sz="2000" dirty="0">
                <a:latin typeface="Arial" panose="020B0604020202020204" pitchFamily="34" charset="0"/>
              </a:rPr>
              <a:t>, Marija Bistrica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Majke Božje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Trsat</a:t>
            </a:r>
            <a:r>
              <a:rPr lang="vi-VN" altLang="sr-Latn-RS" sz="2000" dirty="0">
                <a:latin typeface="Arial" panose="020B0604020202020204" pitchFamily="34" charset="0"/>
              </a:rPr>
              <a:t>ske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Majke Božje Jeruzalemske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u Trškom Vrhu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Sv. Marija Snježna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u Belcu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Majke Božje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Molv</a:t>
            </a:r>
            <a:r>
              <a:rPr lang="vi-VN" altLang="sr-Latn-RS" sz="2000" dirty="0">
                <a:latin typeface="Arial" panose="020B0604020202020204" pitchFamily="34" charset="0"/>
              </a:rPr>
              <a:t>anske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Majke Božje od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Kamenitih vrata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Crkva Majke Božje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Remet</a:t>
            </a:r>
            <a:r>
              <a:rPr lang="vi-VN" altLang="sr-Latn-RS" sz="2000" dirty="0">
                <a:latin typeface="Arial" panose="020B0604020202020204" pitchFamily="34" charset="0"/>
              </a:rPr>
              <a:t>sk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Majke Božje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Sinj</a:t>
            </a:r>
            <a:r>
              <a:rPr lang="vi-VN" altLang="sr-Latn-RS" sz="2000" dirty="0">
                <a:latin typeface="Arial" panose="020B0604020202020204" pitchFamily="34" charset="0"/>
              </a:rPr>
              <a:t>ske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Majke Božje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Aljmaš</a:t>
            </a:r>
            <a:r>
              <a:rPr lang="vi-VN" altLang="sr-Latn-RS" sz="2000" dirty="0">
                <a:latin typeface="Arial" panose="020B0604020202020204" pitchFamily="34" charset="0"/>
              </a:rPr>
              <a:t>ke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Majke Božje Loretske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Zadar</a:t>
            </a:r>
            <a:r>
              <a:rPr lang="vi-VN" altLang="sr-Latn-RS" sz="2000" dirty="0">
                <a:latin typeface="Arial" panose="020B0604020202020204" pitchFamily="34" charset="0"/>
              </a:rPr>
              <a:t>-Arbanasi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Maslinske,</a:t>
            </a:r>
            <a:r>
              <a:rPr lang="hr-HR" altLang="sr-Latn-RS" sz="2000" dirty="0">
                <a:latin typeface="Arial" panose="020B0604020202020204" pitchFamily="34" charset="0"/>
              </a:rPr>
              <a:t> </a:t>
            </a:r>
            <a:r>
              <a:rPr lang="vi-VN" altLang="sr-Latn-RS" sz="2000" dirty="0">
                <a:latin typeface="Arial" panose="020B0604020202020204" pitchFamily="34" charset="0"/>
              </a:rPr>
              <a:t>Zadar-Balafuža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Vrpoljačke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Majke Božje Kloštarske, Slavonski Kobaš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Osječke na Tvrđi u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Osijek</a:t>
            </a:r>
            <a:r>
              <a:rPr lang="vi-VN" altLang="sr-Latn-RS" sz="2000" dirty="0">
                <a:latin typeface="Arial" panose="020B0604020202020204" pitchFamily="34" charset="0"/>
              </a:rPr>
              <a:t>u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od Zdravlja u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Split</a:t>
            </a:r>
            <a:r>
              <a:rPr lang="vi-VN" altLang="sr-Latn-RS" sz="2000" dirty="0">
                <a:latin typeface="Arial" panose="020B0604020202020204" pitchFamily="34" charset="0"/>
              </a:rPr>
              <a:t>u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od Pojišana u Splitu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Voćin</a:t>
            </a:r>
            <a:r>
              <a:rPr lang="vi-VN" altLang="sr-Latn-RS" sz="2000" dirty="0">
                <a:latin typeface="Arial" panose="020B0604020202020204" pitchFamily="34" charset="0"/>
              </a:rPr>
              <a:t>ske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od Milosrđa na Lapadu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od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Krasn</a:t>
            </a:r>
            <a:r>
              <a:rPr lang="vi-VN" altLang="sr-Latn-RS" sz="2000" dirty="0">
                <a:latin typeface="Arial" panose="020B0604020202020204" pitchFamily="34" charset="0"/>
              </a:rPr>
              <a:t>a u Lici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Majke Božje Goričke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od Plača u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šiben</a:t>
            </a:r>
            <a:r>
              <a:rPr lang="vi-VN" altLang="sr-Latn-RS" sz="2000" dirty="0">
                <a:latin typeface="Arial" panose="020B0604020202020204" pitchFamily="34" charset="0"/>
              </a:rPr>
              <a:t>skoj katedrali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od Staroga grada u </a:t>
            </a: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Pag</a:t>
            </a:r>
            <a:r>
              <a:rPr lang="vi-VN" altLang="sr-Latn-RS" sz="2000" dirty="0">
                <a:latin typeface="Arial" panose="020B0604020202020204" pitchFamily="34" charset="0"/>
              </a:rPr>
              <a:t>u</a:t>
            </a: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7CFDA12E-441F-41BC-9F56-C9DD919DDC0A}"/>
              </a:ext>
            </a:extLst>
          </p:cNvPr>
          <p:cNvSpPr/>
          <p:nvPr/>
        </p:nvSpPr>
        <p:spPr>
          <a:xfrm>
            <a:off x="179512" y="116632"/>
            <a:ext cx="1958975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Poznatija svetišta Majke Božje u Hrvatskoj su: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Gospa%20Trsatska[1]">
            <a:extLst>
              <a:ext uri="{FF2B5EF4-FFF2-40B4-BE49-F238E27FC236}">
                <a16:creationId xmlns:a16="http://schemas.microsoft.com/office/drawing/2014/main" id="{0E730771-F2ED-42E2-9122-E8553F4E7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15888"/>
            <a:ext cx="9128126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og-zov-41[1]">
            <a:extLst>
              <a:ext uri="{FF2B5EF4-FFF2-40B4-BE49-F238E27FC236}">
                <a16:creationId xmlns:a16="http://schemas.microsoft.com/office/drawing/2014/main" id="{5C92102B-11C0-4E65-A2E1-A71F4676C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7938"/>
            <a:ext cx="7489825" cy="686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Bogorodica%20BGD[1]">
            <a:extLst>
              <a:ext uri="{FF2B5EF4-FFF2-40B4-BE49-F238E27FC236}">
                <a16:creationId xmlns:a16="http://schemas.microsoft.com/office/drawing/2014/main" id="{B0BC568E-0BDB-45BE-90F4-42D7C4F12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0"/>
            <a:ext cx="5184775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220px-Virgen_de_guadalupe2">
            <a:extLst>
              <a:ext uri="{FF2B5EF4-FFF2-40B4-BE49-F238E27FC236}">
                <a16:creationId xmlns:a16="http://schemas.microsoft.com/office/drawing/2014/main" id="{B3FEA4E7-9DCC-4936-A494-E4EB3E0CE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441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vela_luka_1068[1]">
            <a:extLst>
              <a:ext uri="{FF2B5EF4-FFF2-40B4-BE49-F238E27FC236}">
                <a16:creationId xmlns:a16="http://schemas.microsoft.com/office/drawing/2014/main" id="{1EBF02C7-FB64-452B-8145-6B99507C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1750"/>
            <a:ext cx="4679950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olasa_Shrine">
            <a:extLst>
              <a:ext uri="{FF2B5EF4-FFF2-40B4-BE49-F238E27FC236}">
                <a16:creationId xmlns:a16="http://schemas.microsoft.com/office/drawing/2014/main" id="{6E377763-00F2-42DF-B33C-B34CE026F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150px-Blessed_Virgin_Mary_and_Jesus,_Marija_Bistrica">
            <a:extLst>
              <a:ext uri="{FF2B5EF4-FFF2-40B4-BE49-F238E27FC236}">
                <a16:creationId xmlns:a16="http://schemas.microsoft.com/office/drawing/2014/main" id="{E0A407E8-3332-44CB-AA53-07F60B8E7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15888"/>
            <a:ext cx="3287713" cy="651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gunadala-marian-shrine-ap">
            <a:extLst>
              <a:ext uri="{FF2B5EF4-FFF2-40B4-BE49-F238E27FC236}">
                <a16:creationId xmlns:a16="http://schemas.microsoft.com/office/drawing/2014/main" id="{CBD1E159-F140-41E1-8346-856324AA4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350"/>
            <a:ext cx="4283075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a24b4d7b93a8ab4340586835cb5da090">
            <a:extLst>
              <a:ext uri="{FF2B5EF4-FFF2-40B4-BE49-F238E27FC236}">
                <a16:creationId xmlns:a16="http://schemas.microsoft.com/office/drawing/2014/main" id="{ED2A7707-7781-4A09-ABE9-6CEA20881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0"/>
            <a:ext cx="4606925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STG35221">
            <a:extLst>
              <a:ext uri="{FF2B5EF4-FFF2-40B4-BE49-F238E27FC236}">
                <a16:creationId xmlns:a16="http://schemas.microsoft.com/office/drawing/2014/main" id="{38ACA44B-24E9-40B9-A1E2-2A8F71DA2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5875"/>
            <a:ext cx="9267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ravokutnik 1">
            <a:extLst>
              <a:ext uri="{FF2B5EF4-FFF2-40B4-BE49-F238E27FC236}">
                <a16:creationId xmlns:a16="http://schemas.microsoft.com/office/drawing/2014/main" id="{08B36153-A36D-40A9-96CD-F9BD4C3D2E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3768" y="314326"/>
            <a:ext cx="575945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solidFill>
                  <a:srgbClr val="FF0000"/>
                </a:solidFill>
                <a:latin typeface="Arial" panose="020B0604020202020204" pitchFamily="34" charset="0"/>
              </a:rPr>
              <a:t>Međugorje</a:t>
            </a:r>
            <a:r>
              <a:rPr lang="vi-VN" altLang="sr-Latn-RS" sz="2000" dirty="0">
                <a:latin typeface="Arial" panose="020B0604020202020204" pitchFamily="34" charset="0"/>
              </a:rPr>
              <a:t>, Bosna i Hercegovina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Olovske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Letničke u Letnici na Kosovu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od Kondžila u Komušini, Bosna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na Bunariću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Crne Gospe u Subotici</a:t>
            </a:r>
          </a:p>
          <a:p>
            <a:pPr eaLnBrk="1" hangingPunct="1">
              <a:spcBef>
                <a:spcPct val="0"/>
              </a:spcBef>
            </a:pPr>
            <a:r>
              <a:rPr lang="vi-VN" altLang="sr-Latn-RS" sz="2000" dirty="0">
                <a:latin typeface="Arial" panose="020B0604020202020204" pitchFamily="34" charset="0"/>
              </a:rPr>
              <a:t>svetište Gospe Tekijske</a:t>
            </a:r>
            <a:endParaRPr lang="hr-HR" altLang="sr-Latn-RS" sz="2000" dirty="0">
              <a:latin typeface="Arial" panose="020B0604020202020204" pitchFamily="34" charset="0"/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5472E9E6-7BD4-4D08-B7ED-13CD3733312B}"/>
              </a:ext>
            </a:extLst>
          </p:cNvPr>
          <p:cNvSpPr/>
          <p:nvPr/>
        </p:nvSpPr>
        <p:spPr>
          <a:xfrm>
            <a:off x="179388" y="309563"/>
            <a:ext cx="2016125" cy="23764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U Hrvata izvan Hrvatske su značajna još ova marijanska svetišta:</a:t>
            </a:r>
          </a:p>
        </p:txBody>
      </p:sp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gospa2">
            <a:extLst>
              <a:ext uri="{FF2B5EF4-FFF2-40B4-BE49-F238E27FC236}">
                <a16:creationId xmlns:a16="http://schemas.microsoft.com/office/drawing/2014/main" id="{5ED42C08-AC12-4BE7-A536-1B9133A24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0"/>
            <a:ext cx="6480175" cy="894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t1_17002">
            <a:extLst>
              <a:ext uri="{FF2B5EF4-FFF2-40B4-BE49-F238E27FC236}">
                <a16:creationId xmlns:a16="http://schemas.microsoft.com/office/drawing/2014/main" id="{9098512B-FAC8-459D-B19D-5023A26A5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0"/>
            <a:ext cx="4465637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9a9dbe61">
            <a:extLst>
              <a:ext uri="{FF2B5EF4-FFF2-40B4-BE49-F238E27FC236}">
                <a16:creationId xmlns:a16="http://schemas.microsoft.com/office/drawing/2014/main" id="{2EFE0BDD-6B93-4FEF-8571-49BAD6789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t="13870" r="26331" b="35707"/>
          <a:stretch>
            <a:fillRect/>
          </a:stretch>
        </p:blipFill>
        <p:spPr bwMode="auto">
          <a:xfrm>
            <a:off x="1835150" y="28575"/>
            <a:ext cx="5257800" cy="8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gospaaljmaska">
            <a:extLst>
              <a:ext uri="{FF2B5EF4-FFF2-40B4-BE49-F238E27FC236}">
                <a16:creationId xmlns:a16="http://schemas.microsoft.com/office/drawing/2014/main" id="{A6917A35-3BD7-4EC8-A47B-436F6477E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0"/>
            <a:ext cx="4537075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7" descr="OL_Medj-full[1]">
            <a:extLst>
              <a:ext uri="{FF2B5EF4-FFF2-40B4-BE49-F238E27FC236}">
                <a16:creationId xmlns:a16="http://schemas.microsoft.com/office/drawing/2014/main" id="{931B51B5-2CFE-498F-8BD4-44CB345E5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4751388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mage001">
            <a:extLst>
              <a:ext uri="{FF2B5EF4-FFF2-40B4-BE49-F238E27FC236}">
                <a16:creationId xmlns:a16="http://schemas.microsoft.com/office/drawing/2014/main" id="{3BBE62DD-31FC-46C3-A336-E0B0280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6450"/>
          <a:stretch>
            <a:fillRect/>
          </a:stretch>
        </p:blipFill>
        <p:spPr bwMode="auto">
          <a:xfrm>
            <a:off x="2339975" y="-242888"/>
            <a:ext cx="3908425" cy="73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Bogorodica[1]">
            <a:extLst>
              <a:ext uri="{FF2B5EF4-FFF2-40B4-BE49-F238E27FC236}">
                <a16:creationId xmlns:a16="http://schemas.microsoft.com/office/drawing/2014/main" id="{4917DF12-93EF-4B30-8467-5D61F9479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0163"/>
            <a:ext cx="4968875" cy="679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sv_marija1[1]">
            <a:extLst>
              <a:ext uri="{FF2B5EF4-FFF2-40B4-BE49-F238E27FC236}">
                <a16:creationId xmlns:a16="http://schemas.microsoft.com/office/drawing/2014/main" id="{5ED64B4F-D6F1-4327-A550-3C96D2810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0"/>
            <a:ext cx="4160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marie2[1]">
            <a:extLst>
              <a:ext uri="{FF2B5EF4-FFF2-40B4-BE49-F238E27FC236}">
                <a16:creationId xmlns:a16="http://schemas.microsoft.com/office/drawing/2014/main" id="{54588CB0-3E9F-47A2-8FE5-EDFDE83F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-315913"/>
            <a:ext cx="9720263" cy="767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our-lady-of-medjugorje">
            <a:extLst>
              <a:ext uri="{FF2B5EF4-FFF2-40B4-BE49-F238E27FC236}">
                <a16:creationId xmlns:a16="http://schemas.microsoft.com/office/drawing/2014/main" id="{6DB5CF1A-023A-4E19-ADBF-8928D898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0"/>
            <a:ext cx="5281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D6EF7467-90DD-4C20-A831-4A237152314D}"/>
              </a:ext>
            </a:extLst>
          </p:cNvPr>
          <p:cNvSpPr/>
          <p:nvPr/>
        </p:nvSpPr>
        <p:spPr>
          <a:xfrm>
            <a:off x="4427538" y="174625"/>
            <a:ext cx="4537075" cy="67405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 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u Aziji: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solidFill>
                  <a:srgbClr val="FF0000"/>
                </a:solidFill>
                <a:latin typeface="+mn-lt"/>
                <a:cs typeface="+mn-cs"/>
              </a:rPr>
              <a:t>Nazaret</a:t>
            </a:r>
            <a:r>
              <a:rPr lang="vi-VN" dirty="0">
                <a:latin typeface="+mn-lt"/>
                <a:cs typeface="+mn-cs"/>
              </a:rPr>
              <a:t>, Izrael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Gospa Karmelska u Haifi, Izrael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La Vang, Vijetnam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Donglu, Kina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Vailankanni, Indija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Akita, Japan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Sheshan, Kina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Caragayan, Filipini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Manaoag, Filipini</a:t>
            </a:r>
            <a:endParaRPr lang="hr-HR" dirty="0">
              <a:latin typeface="+mn-lt"/>
              <a:cs typeface="+mn-cs"/>
            </a:endParaRPr>
          </a:p>
          <a:p>
            <a:pPr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vi-VN" b="1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 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u Africi: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Aksum , Etiopija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Lalibela, Etiopija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 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u Sjevernoj Americi: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Bayside, SAD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 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u Srednjoj Americi: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solidFill>
                  <a:srgbClr val="FF0000"/>
                </a:solidFill>
                <a:latin typeface="+mn-lt"/>
                <a:cs typeface="+mn-cs"/>
              </a:rPr>
              <a:t>Guadalupe</a:t>
            </a:r>
            <a:r>
              <a:rPr lang="vi-VN" dirty="0">
                <a:latin typeface="+mn-lt"/>
                <a:cs typeface="+mn-cs"/>
              </a:rPr>
              <a:t>, Meksiko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Sabana Grande, Portoriko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 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u Južnoj Americi: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Aparecida, Brazil</a:t>
            </a:r>
            <a:endParaRPr lang="hr-HR" dirty="0">
              <a:latin typeface="+mn-lt"/>
              <a:cs typeface="+mn-cs"/>
            </a:endParaRPr>
          </a:p>
        </p:txBody>
      </p:sp>
      <p:sp>
        <p:nvSpPr>
          <p:cNvPr id="2" name="Pravokutnik 1">
            <a:extLst>
              <a:ext uri="{FF2B5EF4-FFF2-40B4-BE49-F238E27FC236}">
                <a16:creationId xmlns:a16="http://schemas.microsoft.com/office/drawing/2014/main" id="{3ED18624-C7ED-4649-8C2E-6BDC9D52BDA1}"/>
              </a:ext>
            </a:extLst>
          </p:cNvPr>
          <p:cNvSpPr/>
          <p:nvPr/>
        </p:nvSpPr>
        <p:spPr>
          <a:xfrm>
            <a:off x="107950" y="146050"/>
            <a:ext cx="4248150" cy="646271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Poznatija svetišta Majke Božje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br>
              <a:rPr lang="hr-H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</a:b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… 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u Europi: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solidFill>
                  <a:srgbClr val="FF0000"/>
                </a:solidFill>
                <a:latin typeface="+mn-lt"/>
                <a:cs typeface="+mn-cs"/>
              </a:rPr>
              <a:t>Fatima</a:t>
            </a:r>
            <a:r>
              <a:rPr lang="vi-VN" dirty="0">
                <a:latin typeface="+mn-lt"/>
                <a:cs typeface="+mn-cs"/>
              </a:rPr>
              <a:t>, Portugal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solidFill>
                  <a:srgbClr val="FF0000"/>
                </a:solidFill>
                <a:latin typeface="+mn-lt"/>
                <a:cs typeface="+mn-cs"/>
              </a:rPr>
              <a:t>Lourdes</a:t>
            </a:r>
            <a:r>
              <a:rPr lang="vi-VN" dirty="0">
                <a:latin typeface="+mn-lt"/>
                <a:cs typeface="+mn-cs"/>
              </a:rPr>
              <a:t>, Francuska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solidFill>
                  <a:srgbClr val="FF0000"/>
                </a:solidFill>
                <a:latin typeface="+mn-lt"/>
                <a:cs typeface="+mn-cs"/>
              </a:rPr>
              <a:t>Częstochowa</a:t>
            </a:r>
            <a:r>
              <a:rPr lang="vi-VN" dirty="0">
                <a:latin typeface="+mn-lt"/>
                <a:cs typeface="+mn-cs"/>
              </a:rPr>
              <a:t>, Poljska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Bunarić, Vojvodina, Srbija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solidFill>
                  <a:srgbClr val="FF0000"/>
                </a:solidFill>
                <a:latin typeface="+mn-lt"/>
                <a:cs typeface="+mn-cs"/>
              </a:rPr>
              <a:t>Loreto</a:t>
            </a:r>
            <a:r>
              <a:rPr lang="vi-VN" dirty="0">
                <a:latin typeface="+mn-lt"/>
                <a:cs typeface="+mn-cs"/>
              </a:rPr>
              <a:t>, Italija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solidFill>
                  <a:srgbClr val="FF0000"/>
                </a:solidFill>
                <a:latin typeface="+mn-lt"/>
                <a:cs typeface="+mn-cs"/>
              </a:rPr>
              <a:t>Montserrat</a:t>
            </a:r>
            <a:r>
              <a:rPr lang="vi-VN" dirty="0">
                <a:latin typeface="+mn-lt"/>
                <a:cs typeface="+mn-cs"/>
              </a:rPr>
              <a:t>, Španjolska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solidFill>
                  <a:srgbClr val="FF0000"/>
                </a:solidFill>
                <a:latin typeface="+mn-lt"/>
                <a:cs typeface="+mn-cs"/>
              </a:rPr>
              <a:t>Mariazell</a:t>
            </a:r>
            <a:r>
              <a:rPr lang="vi-VN" dirty="0">
                <a:latin typeface="+mn-lt"/>
                <a:cs typeface="+mn-cs"/>
              </a:rPr>
              <a:t>, Austrija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Knock, Irska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Garabandal, Španjolska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Walsingham, Engleska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La Salette, Francuska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Pompei, Italija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Ipswich, Engleska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Vilnius, Litva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Počajiv Lavra, Ukrajina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Lichen, Poljska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Cospicua, Malta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Zaragoza, Španjolska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Olovo, BiH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Hrasno, BiH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vi-VN" dirty="0">
                <a:latin typeface="+mn-lt"/>
                <a:cs typeface="+mn-cs"/>
              </a:rPr>
              <a:t>Candelaria, Španjolska</a:t>
            </a:r>
          </a:p>
        </p:txBody>
      </p:sp>
    </p:spTree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kstniOkvir 1">
            <a:extLst>
              <a:ext uri="{FF2B5EF4-FFF2-40B4-BE49-F238E27FC236}">
                <a16:creationId xmlns:a16="http://schemas.microsoft.com/office/drawing/2014/main" id="{620678D2-3134-4369-8BBD-65B88CADF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288" y="549275"/>
            <a:ext cx="4640262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4000">
                <a:solidFill>
                  <a:srgbClr val="000000"/>
                </a:solidFill>
              </a:rPr>
              <a:t>DZ+: fotografiraj u sakralnim objektima naše župe slike i kipove od Marije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4000">
                <a:solidFill>
                  <a:srgbClr val="000000"/>
                </a:solidFill>
              </a:rPr>
              <a:t>(Svaka slika + )</a:t>
            </a:r>
          </a:p>
        </p:txBody>
      </p:sp>
      <p:pic>
        <p:nvPicPr>
          <p:cNvPr id="43011" name="Picture 4" descr="sv_marija1[1]">
            <a:extLst>
              <a:ext uri="{FF2B5EF4-FFF2-40B4-BE49-F238E27FC236}">
                <a16:creationId xmlns:a16="http://schemas.microsoft.com/office/drawing/2014/main" id="{24C5F21D-4A27-42D6-9283-C93C823E1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0"/>
            <a:ext cx="4179887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ravokutnik 1">
            <a:extLst>
              <a:ext uri="{FF2B5EF4-FFF2-40B4-BE49-F238E27FC236}">
                <a16:creationId xmlns:a16="http://schemas.microsoft.com/office/drawing/2014/main" id="{548A4094-A462-4D81-88CE-58CB0A031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75" y="260350"/>
            <a:ext cx="6535738" cy="667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b="1" dirty="0">
                <a:solidFill>
                  <a:schemeClr val="tx2">
                    <a:lumMod val="50000"/>
                  </a:schemeClr>
                </a:solidFill>
                <a:hlinkClick r:id="rId2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MATI  IDEJU  NA  BISTRICU</a:t>
            </a:r>
            <a:endParaRPr lang="hr-HR" altLang="sr-Latn-RS" b="1" dirty="0">
              <a:solidFill>
                <a:schemeClr val="tx2">
                  <a:lumMod val="50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Stali su se jake rano,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predi </a:t>
            </a:r>
            <a:r>
              <a:rPr lang="hr-HR" altLang="sr-Latn-RS" sz="1800" dirty="0" err="1">
                <a:solidFill>
                  <a:srgbClr val="000000"/>
                </a:solidFill>
              </a:rPr>
              <a:t>nek</a:t>
            </a:r>
            <a:r>
              <a:rPr lang="hr-HR" altLang="sr-Latn-RS" sz="1800" dirty="0">
                <a:solidFill>
                  <a:srgbClr val="000000"/>
                </a:solidFill>
              </a:rPr>
              <a:t> kokoti raščehaju </a:t>
            </a:r>
            <a:r>
              <a:rPr lang="hr-HR" altLang="sr-Latn-RS" sz="1800" dirty="0" err="1">
                <a:solidFill>
                  <a:srgbClr val="000000"/>
                </a:solidFill>
              </a:rPr>
              <a:t>kmicu</a:t>
            </a:r>
            <a:endParaRPr lang="hr-HR" altLang="sr-Latn-R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i z </a:t>
            </a:r>
            <a:r>
              <a:rPr lang="hr-HR" altLang="sr-Latn-RS" sz="1800" dirty="0" err="1">
                <a:solidFill>
                  <a:srgbClr val="000000"/>
                </a:solidFill>
              </a:rPr>
              <a:t>Francovog</a:t>
            </a:r>
            <a:r>
              <a:rPr lang="hr-HR" altLang="sr-Latn-RS" sz="1800" dirty="0">
                <a:solidFill>
                  <a:srgbClr val="000000"/>
                </a:solidFill>
              </a:rPr>
              <a:t> brega </a:t>
            </a:r>
            <a:r>
              <a:rPr lang="hr-HR" altLang="sr-Latn-RS" sz="1800" dirty="0" err="1">
                <a:solidFill>
                  <a:srgbClr val="000000"/>
                </a:solidFill>
              </a:rPr>
              <a:t>vu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oblok</a:t>
            </a:r>
            <a:endParaRPr lang="hr-HR" altLang="sr-Latn-R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000000"/>
                </a:solidFill>
              </a:rPr>
              <a:t>sončece</a:t>
            </a:r>
            <a:r>
              <a:rPr lang="hr-HR" altLang="sr-Latn-RS" sz="1800" dirty="0">
                <a:solidFill>
                  <a:srgbClr val="000000"/>
                </a:solidFill>
              </a:rPr>
              <a:t> namigne.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000000"/>
                </a:solidFill>
              </a:rPr>
              <a:t>Denes</a:t>
            </a:r>
            <a:r>
              <a:rPr lang="hr-HR" altLang="sr-Latn-RS" sz="1800" dirty="0">
                <a:solidFill>
                  <a:srgbClr val="000000"/>
                </a:solidFill>
              </a:rPr>
              <a:t> mati ideju </a:t>
            </a:r>
            <a:r>
              <a:rPr lang="hr-HR" altLang="sr-Latn-RS" sz="1800" dirty="0" err="1">
                <a:solidFill>
                  <a:srgbClr val="000000"/>
                </a:solidFill>
              </a:rPr>
              <a:t>pešice</a:t>
            </a:r>
            <a:r>
              <a:rPr lang="hr-HR" altLang="sr-Latn-RS" sz="1800" dirty="0">
                <a:solidFill>
                  <a:srgbClr val="000000"/>
                </a:solidFill>
              </a:rPr>
              <a:t> na Bistricu.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Pri </a:t>
            </a:r>
            <a:r>
              <a:rPr lang="hr-HR" altLang="sr-Latn-RS" sz="1800" dirty="0" err="1">
                <a:solidFill>
                  <a:srgbClr val="000000"/>
                </a:solidFill>
              </a:rPr>
              <a:t>trepteči</a:t>
            </a:r>
            <a:r>
              <a:rPr lang="hr-HR" altLang="sr-Latn-RS" sz="1800" dirty="0">
                <a:solidFill>
                  <a:srgbClr val="000000"/>
                </a:solidFill>
              </a:rPr>
              <a:t> petrolejki </a:t>
            </a:r>
            <a:r>
              <a:rPr lang="hr-HR" altLang="sr-Latn-RS" sz="1800" dirty="0" err="1">
                <a:solidFill>
                  <a:srgbClr val="000000"/>
                </a:solidFill>
              </a:rPr>
              <a:t>peneze</a:t>
            </a:r>
            <a:r>
              <a:rPr lang="hr-HR" altLang="sr-Latn-RS" sz="1800" dirty="0">
                <a:solidFill>
                  <a:srgbClr val="000000"/>
                </a:solidFill>
              </a:rPr>
              <a:t> od </a:t>
            </a:r>
            <a:r>
              <a:rPr lang="hr-HR" altLang="sr-Latn-RS" sz="1800" dirty="0" err="1">
                <a:solidFill>
                  <a:srgbClr val="000000"/>
                </a:solidFill>
              </a:rPr>
              <a:t>ščerašnje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dele</a:t>
            </a:r>
            <a:endParaRPr lang="hr-HR" altLang="sr-Latn-R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na tri </a:t>
            </a:r>
            <a:r>
              <a:rPr lang="hr-HR" altLang="sr-Latn-RS" sz="1800" dirty="0" err="1">
                <a:solidFill>
                  <a:srgbClr val="000000"/>
                </a:solidFill>
              </a:rPr>
              <a:t>so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kuopčeka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deli</a:t>
            </a:r>
            <a:endParaRPr lang="hr-HR" altLang="sr-Latn-R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i </a:t>
            </a:r>
            <a:r>
              <a:rPr lang="hr-HR" altLang="sr-Latn-RS" sz="1800" dirty="0" err="1">
                <a:solidFill>
                  <a:srgbClr val="000000"/>
                </a:solidFill>
              </a:rPr>
              <a:t>šepteči</a:t>
            </a:r>
            <a:r>
              <a:rPr lang="hr-HR" altLang="sr-Latn-RS" sz="1800" dirty="0">
                <a:solidFill>
                  <a:srgbClr val="000000"/>
                </a:solidFill>
              </a:rPr>
              <a:t> Slava Ocu i Sinu i Duhu Svetomu </a:t>
            </a:r>
            <a:r>
              <a:rPr lang="hr-HR" altLang="sr-Latn-RS" sz="1800" dirty="0" err="1">
                <a:solidFill>
                  <a:srgbClr val="000000"/>
                </a:solidFill>
              </a:rPr>
              <a:t>zmolili</a:t>
            </a:r>
            <a:endParaRPr lang="hr-HR" altLang="sr-Latn-R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– jen </a:t>
            </a:r>
            <a:r>
              <a:rPr lang="hr-HR" altLang="sr-Latn-RS" sz="1800" dirty="0" err="1">
                <a:solidFill>
                  <a:srgbClr val="000000"/>
                </a:solidFill>
              </a:rPr>
              <a:t>kuopček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Marijici</a:t>
            </a:r>
            <a:r>
              <a:rPr lang="hr-HR" altLang="sr-Latn-RS" sz="1800" dirty="0">
                <a:solidFill>
                  <a:srgbClr val="000000"/>
                </a:solidFill>
              </a:rPr>
              <a:t> Bistrički za dara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jen bokci pri crkveni vrat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jen </a:t>
            </a:r>
            <a:r>
              <a:rPr lang="hr-HR" altLang="sr-Latn-RS" sz="1800" dirty="0" err="1">
                <a:solidFill>
                  <a:srgbClr val="000000"/>
                </a:solidFill>
              </a:rPr>
              <a:t>dečici</a:t>
            </a:r>
            <a:r>
              <a:rPr lang="hr-HR" altLang="sr-Latn-RS" sz="1800" dirty="0">
                <a:solidFill>
                  <a:srgbClr val="000000"/>
                </a:solidFill>
              </a:rPr>
              <a:t> za medenjake.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Slava Ocu i Sinu i Duhu Svetomu.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V </a:t>
            </a:r>
            <a:r>
              <a:rPr lang="hr-HR" altLang="sr-Latn-RS" sz="1800" dirty="0" err="1">
                <a:solidFill>
                  <a:srgbClr val="000000"/>
                </a:solidFill>
              </a:rPr>
              <a:t>črleni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so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robec</a:t>
            </a:r>
            <a:r>
              <a:rPr lang="hr-HR" altLang="sr-Latn-RS" sz="1800" dirty="0">
                <a:solidFill>
                  <a:srgbClr val="000000"/>
                </a:solidFill>
              </a:rPr>
              <a:t> zamotali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000000"/>
                </a:solidFill>
              </a:rPr>
              <a:t>falaček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kuoruznega</a:t>
            </a:r>
            <a:r>
              <a:rPr lang="hr-HR" altLang="sr-Latn-RS" sz="1800" dirty="0">
                <a:solidFill>
                  <a:srgbClr val="000000"/>
                </a:solidFill>
              </a:rPr>
              <a:t> kruha,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i tri kisele </a:t>
            </a:r>
            <a:r>
              <a:rPr lang="hr-HR" altLang="sr-Latn-RS" sz="1800" dirty="0" err="1">
                <a:solidFill>
                  <a:srgbClr val="000000"/>
                </a:solidFill>
              </a:rPr>
              <a:t>petruovke</a:t>
            </a:r>
            <a:r>
              <a:rPr lang="hr-HR" altLang="sr-Latn-RS" sz="1800" dirty="0">
                <a:solidFill>
                  <a:srgbClr val="00000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(Za </a:t>
            </a:r>
            <a:r>
              <a:rPr lang="hr-HR" altLang="sr-Latn-RS" sz="1800" dirty="0" err="1">
                <a:solidFill>
                  <a:srgbClr val="000000"/>
                </a:solidFill>
              </a:rPr>
              <a:t>žejo</a:t>
            </a:r>
            <a:r>
              <a:rPr lang="hr-HR" altLang="sr-Latn-RS" sz="1800" dirty="0">
                <a:solidFill>
                  <a:srgbClr val="000000"/>
                </a:solidFill>
              </a:rPr>
              <a:t> bo dobra voda z </a:t>
            </a:r>
            <a:r>
              <a:rPr lang="hr-HR" altLang="sr-Latn-RS" sz="1800" dirty="0" err="1">
                <a:solidFill>
                  <a:srgbClr val="000000"/>
                </a:solidFill>
              </a:rPr>
              <a:t>zvirnjaka</a:t>
            </a:r>
            <a:r>
              <a:rPr lang="hr-HR" altLang="sr-Latn-RS" sz="1800" dirty="0">
                <a:solidFill>
                  <a:srgbClr val="000000"/>
                </a:solidFill>
              </a:rPr>
              <a:t>.)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Stiha </a:t>
            </a:r>
            <a:r>
              <a:rPr lang="hr-HR" altLang="sr-Latn-RS" sz="1800" dirty="0" err="1">
                <a:solidFill>
                  <a:srgbClr val="000000"/>
                </a:solidFill>
              </a:rPr>
              <a:t>so</a:t>
            </a:r>
            <a:r>
              <a:rPr lang="hr-HR" altLang="sr-Latn-RS" sz="1800" dirty="0">
                <a:solidFill>
                  <a:srgbClr val="000000"/>
                </a:solidFill>
              </a:rPr>
              <a:t> prekrižili </a:t>
            </a:r>
            <a:r>
              <a:rPr lang="hr-HR" altLang="sr-Latn-RS" sz="1800" dirty="0" err="1">
                <a:solidFill>
                  <a:srgbClr val="000000"/>
                </a:solidFill>
              </a:rPr>
              <a:t>zaspano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deco</a:t>
            </a:r>
            <a:endParaRPr lang="hr-HR" altLang="sr-Latn-RS" sz="18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i </a:t>
            </a:r>
            <a:r>
              <a:rPr lang="hr-HR" altLang="sr-Latn-RS" sz="1800" dirty="0" err="1">
                <a:solidFill>
                  <a:srgbClr val="000000"/>
                </a:solidFill>
              </a:rPr>
              <a:t>škripeča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priprli</a:t>
            </a:r>
            <a:r>
              <a:rPr lang="hr-HR" altLang="sr-Latn-RS" sz="1800" dirty="0">
                <a:solidFill>
                  <a:srgbClr val="000000"/>
                </a:solidFill>
              </a:rPr>
              <a:t> vrata.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4035" name="Pravokutnik 2">
            <a:extLst>
              <a:ext uri="{FF2B5EF4-FFF2-40B4-BE49-F238E27FC236}">
                <a16:creationId xmlns:a16="http://schemas.microsoft.com/office/drawing/2014/main" id="{DE0B121B-0FB0-477A-AEF2-992B2BB59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9113" y="1557338"/>
            <a:ext cx="4572000" cy="507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Mam</a:t>
            </a:r>
            <a:r>
              <a:rPr lang="hr-HR" altLang="sr-Latn-RS" sz="1800" dirty="0">
                <a:solidFill>
                  <a:srgbClr val="000000"/>
                </a:solidFill>
              </a:rPr>
              <a:t> ih je </a:t>
            </a:r>
            <a:r>
              <a:rPr lang="hr-HR" altLang="sr-Latn-RS" sz="1800" dirty="0" err="1">
                <a:solidFill>
                  <a:srgbClr val="000000"/>
                </a:solidFill>
              </a:rPr>
              <a:t>poguotnola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črna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kmica</a:t>
            </a:r>
            <a:r>
              <a:rPr lang="hr-HR" altLang="sr-Latn-RS" sz="1800" dirty="0">
                <a:solidFill>
                  <a:srgbClr val="000000"/>
                </a:solidFill>
              </a:rPr>
              <a:t>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       </a:t>
            </a:r>
            <a:r>
              <a:rPr lang="hr-HR" altLang="sr-Latn-RS" sz="1800" dirty="0" err="1">
                <a:solidFill>
                  <a:srgbClr val="000000"/>
                </a:solidFill>
              </a:rPr>
              <a:t>Nikaj</a:t>
            </a:r>
            <a:r>
              <a:rPr lang="hr-HR" altLang="sr-Latn-RS" sz="1800" dirty="0">
                <a:solidFill>
                  <a:srgbClr val="000000"/>
                </a:solidFill>
              </a:rPr>
              <a:t> zato, mati </a:t>
            </a:r>
            <a:r>
              <a:rPr lang="hr-HR" altLang="sr-Latn-RS" sz="1800" dirty="0" err="1">
                <a:solidFill>
                  <a:srgbClr val="000000"/>
                </a:solidFill>
              </a:rPr>
              <a:t>so</a:t>
            </a:r>
            <a:r>
              <a:rPr lang="hr-HR" altLang="sr-Latn-RS" sz="1800" dirty="0">
                <a:solidFill>
                  <a:srgbClr val="000000"/>
                </a:solidFill>
              </a:rPr>
              <a:t> išli sigurno, fletno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       </a:t>
            </a:r>
            <a:r>
              <a:rPr lang="hr-HR" altLang="sr-Latn-RS" sz="1800" dirty="0" err="1">
                <a:solidFill>
                  <a:srgbClr val="000000"/>
                </a:solidFill>
              </a:rPr>
              <a:t>kak</a:t>
            </a:r>
            <a:r>
              <a:rPr lang="hr-HR" altLang="sr-Latn-RS" sz="1800" dirty="0">
                <a:solidFill>
                  <a:srgbClr val="000000"/>
                </a:solidFill>
              </a:rPr>
              <a:t> da im z neba Marija sveti </a:t>
            </a:r>
            <a:r>
              <a:rPr lang="hr-HR" altLang="sr-Latn-RS" sz="1800" dirty="0" err="1">
                <a:solidFill>
                  <a:srgbClr val="000000"/>
                </a:solidFill>
              </a:rPr>
              <a:t>pota</a:t>
            </a:r>
            <a:r>
              <a:rPr lang="hr-HR" altLang="sr-Latn-RS" sz="1800" dirty="0">
                <a:solidFill>
                  <a:srgbClr val="000000"/>
                </a:solidFill>
              </a:rPr>
              <a:t>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       i med prsti čislo prebirali: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       Zdravo, Marijo, ti milosti </a:t>
            </a:r>
            <a:r>
              <a:rPr lang="hr-HR" altLang="sr-Latn-RS" sz="1800" dirty="0" err="1">
                <a:solidFill>
                  <a:srgbClr val="000000"/>
                </a:solidFill>
              </a:rPr>
              <a:t>pona</a:t>
            </a:r>
            <a:r>
              <a:rPr lang="hr-HR" altLang="sr-Latn-RS" sz="1800" dirty="0">
                <a:solidFill>
                  <a:srgbClr val="000000"/>
                </a:solidFill>
              </a:rPr>
              <a:t>… 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000000"/>
                </a:solidFill>
              </a:rPr>
              <a:t>Vsa</a:t>
            </a:r>
            <a:r>
              <a:rPr lang="hr-HR" altLang="sr-Latn-RS" sz="1800" dirty="0">
                <a:solidFill>
                  <a:srgbClr val="000000"/>
                </a:solidFill>
              </a:rPr>
              <a:t> ova leta </a:t>
            </a:r>
            <a:r>
              <a:rPr lang="hr-HR" altLang="sr-Latn-RS" sz="1800" dirty="0" err="1">
                <a:solidFill>
                  <a:srgbClr val="000000"/>
                </a:solidFill>
              </a:rPr>
              <a:t>pozabili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neso</a:t>
            </a:r>
            <a:endParaRPr lang="hr-HR" altLang="sr-Latn-RS" sz="1800" dirty="0">
              <a:solidFill>
                <a:srgbClr val="000000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od kud </a:t>
            </a:r>
            <a:r>
              <a:rPr lang="hr-HR" altLang="sr-Latn-RS" sz="1800" dirty="0" err="1">
                <a:solidFill>
                  <a:srgbClr val="000000"/>
                </a:solidFill>
              </a:rPr>
              <a:t>so</a:t>
            </a:r>
            <a:r>
              <a:rPr lang="hr-HR" altLang="sr-Latn-RS" sz="1800" dirty="0">
                <a:solidFill>
                  <a:srgbClr val="000000"/>
                </a:solidFill>
              </a:rPr>
              <a:t> došli </a:t>
            </a:r>
            <a:r>
              <a:rPr lang="hr-HR" altLang="sr-Latn-RS" sz="1800" dirty="0" err="1">
                <a:solidFill>
                  <a:srgbClr val="000000"/>
                </a:solidFill>
              </a:rPr>
              <a:t>zdravle</a:t>
            </a:r>
            <a:r>
              <a:rPr lang="hr-HR" altLang="sr-Latn-RS" sz="1800" dirty="0">
                <a:solidFill>
                  <a:srgbClr val="000000"/>
                </a:solidFill>
              </a:rPr>
              <a:t> i </a:t>
            </a:r>
            <a:r>
              <a:rPr lang="hr-HR" altLang="sr-Latn-RS" sz="1800" dirty="0" err="1">
                <a:solidFill>
                  <a:srgbClr val="000000"/>
                </a:solidFill>
              </a:rPr>
              <a:t>smeh</a:t>
            </a:r>
            <a:endParaRPr lang="hr-HR" altLang="sr-Latn-RS" sz="1800" dirty="0">
              <a:solidFill>
                <a:srgbClr val="000000"/>
              </a:solidFill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i </a:t>
            </a:r>
            <a:r>
              <a:rPr lang="hr-HR" altLang="sr-Latn-RS" sz="1800" dirty="0" err="1">
                <a:solidFill>
                  <a:srgbClr val="000000"/>
                </a:solidFill>
              </a:rPr>
              <a:t>gdo</a:t>
            </a:r>
            <a:r>
              <a:rPr lang="hr-HR" altLang="sr-Latn-RS" sz="1800" dirty="0">
                <a:solidFill>
                  <a:srgbClr val="000000"/>
                </a:solidFill>
              </a:rPr>
              <a:t> je hude </a:t>
            </a:r>
            <a:r>
              <a:rPr lang="hr-HR" altLang="sr-Latn-RS" sz="1800" dirty="0" err="1">
                <a:solidFill>
                  <a:srgbClr val="000000"/>
                </a:solidFill>
              </a:rPr>
              <a:t>cajte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umikal</a:t>
            </a:r>
            <a:r>
              <a:rPr lang="hr-HR" altLang="sr-Latn-RS" sz="1800" dirty="0">
                <a:solidFill>
                  <a:srgbClr val="000000"/>
                </a:solidFill>
              </a:rPr>
              <a:t>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000000"/>
                </a:solidFill>
              </a:rPr>
              <a:t>gdo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sozu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brisal</a:t>
            </a:r>
            <a:r>
              <a:rPr lang="hr-HR" altLang="sr-Latn-RS" sz="1800" dirty="0">
                <a:solidFill>
                  <a:srgbClr val="000000"/>
                </a:solidFill>
              </a:rPr>
              <a:t>, </a:t>
            </a:r>
            <a:r>
              <a:rPr lang="hr-HR" altLang="sr-Latn-RS" sz="1800" dirty="0" err="1">
                <a:solidFill>
                  <a:srgbClr val="000000"/>
                </a:solidFill>
              </a:rPr>
              <a:t>betega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vračil</a:t>
            </a:r>
            <a:r>
              <a:rPr lang="hr-HR" altLang="sr-Latn-RS" sz="1800" dirty="0">
                <a:solidFill>
                  <a:srgbClr val="000000"/>
                </a:solidFill>
              </a:rPr>
              <a:t>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000000"/>
                </a:solidFill>
              </a:rPr>
              <a:t>Bogeka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prosil</a:t>
            </a:r>
            <a:r>
              <a:rPr lang="hr-HR" altLang="sr-Latn-RS" sz="1800" dirty="0">
                <a:solidFill>
                  <a:srgbClr val="000000"/>
                </a:solidFill>
              </a:rPr>
              <a:t> naj otpusti </a:t>
            </a:r>
            <a:r>
              <a:rPr lang="hr-HR" altLang="sr-Latn-RS" sz="1800" dirty="0" err="1">
                <a:solidFill>
                  <a:srgbClr val="000000"/>
                </a:solidFill>
              </a:rPr>
              <a:t>ves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greh</a:t>
            </a:r>
            <a:r>
              <a:rPr lang="hr-HR" altLang="sr-Latn-RS" sz="1800" dirty="0">
                <a:solidFill>
                  <a:srgbClr val="000000"/>
                </a:solidFill>
              </a:rPr>
              <a:t>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       Ideju mati </a:t>
            </a:r>
            <a:r>
              <a:rPr lang="hr-HR" altLang="sr-Latn-RS" sz="1800" dirty="0" err="1">
                <a:solidFill>
                  <a:srgbClr val="000000"/>
                </a:solidFill>
              </a:rPr>
              <a:t>pešice</a:t>
            </a:r>
            <a:r>
              <a:rPr lang="hr-HR" altLang="sr-Latn-RS" sz="1800" dirty="0">
                <a:solidFill>
                  <a:srgbClr val="000000"/>
                </a:solidFill>
              </a:rPr>
              <a:t> na Bistricu.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       </a:t>
            </a:r>
            <a:r>
              <a:rPr lang="hr-HR" altLang="sr-Latn-RS" sz="1800" dirty="0" err="1">
                <a:solidFill>
                  <a:srgbClr val="000000"/>
                </a:solidFill>
              </a:rPr>
              <a:t>Denes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niš</a:t>
            </a:r>
            <a:r>
              <a:rPr lang="hr-HR" altLang="sr-Latn-RS" sz="1800" dirty="0">
                <a:solidFill>
                  <a:srgbClr val="000000"/>
                </a:solidFill>
              </a:rPr>
              <a:t> prosili </a:t>
            </a:r>
            <a:r>
              <a:rPr lang="hr-HR" altLang="sr-Latn-RS" sz="1800" dirty="0" err="1">
                <a:solidFill>
                  <a:srgbClr val="000000"/>
                </a:solidFill>
              </a:rPr>
              <a:t>neju</a:t>
            </a:r>
            <a:r>
              <a:rPr lang="hr-HR" altLang="sr-Latn-RS" sz="1800" dirty="0">
                <a:solidFill>
                  <a:srgbClr val="000000"/>
                </a:solidFill>
              </a:rPr>
              <a:t>,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       za </a:t>
            </a:r>
            <a:r>
              <a:rPr lang="hr-HR" altLang="sr-Latn-RS" sz="1800" dirty="0" err="1">
                <a:solidFill>
                  <a:srgbClr val="000000"/>
                </a:solidFill>
              </a:rPr>
              <a:t>nikaj</a:t>
            </a:r>
            <a:r>
              <a:rPr lang="hr-HR" altLang="sr-Latn-RS" sz="1800" dirty="0">
                <a:solidFill>
                  <a:srgbClr val="000000"/>
                </a:solidFill>
              </a:rPr>
              <a:t> sklapali roke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       samo stati </a:t>
            </a:r>
            <a:r>
              <a:rPr lang="hr-HR" altLang="sr-Latn-RS" sz="1800" dirty="0" err="1">
                <a:solidFill>
                  <a:srgbClr val="000000"/>
                </a:solidFill>
              </a:rPr>
              <a:t>hočeju</a:t>
            </a:r>
            <a:r>
              <a:rPr lang="hr-HR" altLang="sr-Latn-RS" sz="1800" dirty="0">
                <a:solidFill>
                  <a:srgbClr val="000000"/>
                </a:solidFill>
              </a:rPr>
              <a:t> pred zlatnoga oltara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       i </a:t>
            </a:r>
            <a:r>
              <a:rPr lang="hr-HR" altLang="sr-Latn-RS" sz="1800" dirty="0" err="1">
                <a:solidFill>
                  <a:srgbClr val="000000"/>
                </a:solidFill>
              </a:rPr>
              <a:t>Črnoj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Marijici</a:t>
            </a:r>
            <a:r>
              <a:rPr lang="hr-HR" altLang="sr-Latn-RS" sz="1800" dirty="0">
                <a:solidFill>
                  <a:srgbClr val="000000"/>
                </a:solidFill>
              </a:rPr>
              <a:t> za </a:t>
            </a:r>
            <a:r>
              <a:rPr lang="hr-HR" altLang="sr-Latn-RS" sz="1800" dirty="0" err="1">
                <a:solidFill>
                  <a:srgbClr val="000000"/>
                </a:solidFill>
              </a:rPr>
              <a:t>vse</a:t>
            </a:r>
            <a:r>
              <a:rPr lang="hr-HR" altLang="sr-Latn-RS" sz="1800" dirty="0">
                <a:solidFill>
                  <a:srgbClr val="000000"/>
                </a:solidFill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</a:rPr>
              <a:t>povedati</a:t>
            </a:r>
            <a:r>
              <a:rPr lang="hr-HR" altLang="sr-Latn-RS" sz="1800" dirty="0">
                <a:solidFill>
                  <a:srgbClr val="000000"/>
                </a:solidFill>
              </a:rPr>
              <a:t>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</a:rPr>
              <a:t>        Mati Božja, </a:t>
            </a:r>
            <a:r>
              <a:rPr lang="hr-HR" altLang="sr-Latn-RS" sz="1800" dirty="0" err="1">
                <a:solidFill>
                  <a:srgbClr val="000000"/>
                </a:solidFill>
              </a:rPr>
              <a:t>fala</a:t>
            </a:r>
            <a:r>
              <a:rPr lang="hr-HR" altLang="sr-Latn-RS" sz="1800" dirty="0">
                <a:solidFill>
                  <a:srgbClr val="000000"/>
                </a:solidFill>
              </a:rPr>
              <a:t>!</a:t>
            </a: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 descr="http://uskok-sosice.hr/wp-content/uploads/2013/06/sijeno-300x157.jpg">
            <a:extLst>
              <a:ext uri="{FF2B5EF4-FFF2-40B4-BE49-F238E27FC236}">
                <a16:creationId xmlns:a16="http://schemas.microsoft.com/office/drawing/2014/main" id="{3DCEBFF5-A7B4-46DD-847E-B37452542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6455"/>
            <a:ext cx="9151319" cy="479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9C5A580C-92BC-4BE3-BDE6-A17C3F5FB6EE}"/>
              </a:ext>
            </a:extLst>
          </p:cNvPr>
          <p:cNvSpPr/>
          <p:nvPr/>
        </p:nvSpPr>
        <p:spPr>
          <a:xfrm>
            <a:off x="3345077" y="147540"/>
            <a:ext cx="2787162" cy="258532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>
                <a:latin typeface="Arial" panose="020B0604020202020204" pitchFamily="34" charset="0"/>
              </a:rPr>
              <a:t>Vozi za vozom se voz,</a:t>
            </a:r>
          </a:p>
          <a:p>
            <a:pPr>
              <a:defRPr/>
            </a:pPr>
            <a:r>
              <a:rPr lang="hr-HR" dirty="0">
                <a:latin typeface="Arial" panose="020B0604020202020204" pitchFamily="34" charset="0"/>
              </a:rPr>
              <a:t>Cesta </a:t>
            </a:r>
            <a:r>
              <a:rPr lang="hr-HR" dirty="0" err="1">
                <a:latin typeface="Arial" panose="020B0604020202020204" pitchFamily="34" charset="0"/>
              </a:rPr>
              <a:t>polahko</a:t>
            </a:r>
            <a:r>
              <a:rPr lang="hr-HR" dirty="0">
                <a:latin typeface="Arial" panose="020B0604020202020204" pitchFamily="34" charset="0"/>
              </a:rPr>
              <a:t> zavija,</a:t>
            </a:r>
          </a:p>
          <a:p>
            <a:pPr>
              <a:defRPr/>
            </a:pPr>
            <a:r>
              <a:rPr lang="hr-HR" dirty="0">
                <a:latin typeface="Arial" panose="020B0604020202020204" pitchFamily="34" charset="0"/>
              </a:rPr>
              <a:t>Stari </a:t>
            </a:r>
            <a:r>
              <a:rPr lang="hr-HR" dirty="0" err="1">
                <a:latin typeface="Arial" panose="020B0604020202020204" pitchFamily="34" charset="0"/>
              </a:rPr>
              <a:t>zazvonel</a:t>
            </a:r>
            <a:r>
              <a:rPr lang="hr-HR" dirty="0">
                <a:latin typeface="Arial" panose="020B0604020202020204" pitchFamily="34" charset="0"/>
              </a:rPr>
              <a:t> je zvon:</a:t>
            </a:r>
          </a:p>
          <a:p>
            <a:pPr>
              <a:defRPr/>
            </a:pPr>
            <a:r>
              <a:rPr lang="hr-HR" dirty="0">
                <a:latin typeface="Arial" panose="020B0604020202020204" pitchFamily="34" charset="0"/>
              </a:rPr>
              <a:t>Zdrava Marija!</a:t>
            </a:r>
          </a:p>
          <a:p>
            <a:pPr>
              <a:defRPr/>
            </a:pPr>
            <a:endParaRPr lang="hr-HR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hr-HR" dirty="0">
                <a:latin typeface="Arial" panose="020B0604020202020204" pitchFamily="34" charset="0"/>
              </a:rPr>
              <a:t>Svileno </a:t>
            </a:r>
            <a:r>
              <a:rPr lang="hr-HR" dirty="0" err="1">
                <a:latin typeface="Arial" panose="020B0604020202020204" pitchFamily="34" charset="0"/>
              </a:rPr>
              <a:t>seno</a:t>
            </a:r>
            <a:r>
              <a:rPr lang="hr-HR" dirty="0">
                <a:latin typeface="Arial" panose="020B0604020202020204" pitchFamily="34" charset="0"/>
              </a:rPr>
              <a:t> diši,</a:t>
            </a:r>
          </a:p>
          <a:p>
            <a:pPr>
              <a:defRPr/>
            </a:pPr>
            <a:r>
              <a:rPr lang="hr-HR" dirty="0">
                <a:latin typeface="Arial" panose="020B0604020202020204" pitchFamily="34" charset="0"/>
              </a:rPr>
              <a:t>Prešli su </a:t>
            </a:r>
            <a:r>
              <a:rPr lang="hr-HR" dirty="0" err="1">
                <a:latin typeface="Arial" panose="020B0604020202020204" pitchFamily="34" charset="0"/>
              </a:rPr>
              <a:t>črni</a:t>
            </a:r>
            <a:r>
              <a:rPr lang="hr-HR" dirty="0">
                <a:latin typeface="Arial" panose="020B0604020202020204" pitchFamily="34" charset="0"/>
              </a:rPr>
              <a:t> </a:t>
            </a:r>
            <a:r>
              <a:rPr lang="hr-HR" dirty="0" err="1">
                <a:latin typeface="Arial" panose="020B0604020202020204" pitchFamily="34" charset="0"/>
              </a:rPr>
              <a:t>oblaki</a:t>
            </a:r>
            <a:r>
              <a:rPr lang="hr-HR" dirty="0">
                <a:latin typeface="Arial" panose="020B0604020202020204" pitchFamily="34" charset="0"/>
              </a:rPr>
              <a:t>,</a:t>
            </a:r>
          </a:p>
          <a:p>
            <a:pPr>
              <a:defRPr/>
            </a:pPr>
            <a:r>
              <a:rPr lang="hr-HR" dirty="0" err="1">
                <a:latin typeface="Arial" panose="020B0604020202020204" pitchFamily="34" charset="0"/>
              </a:rPr>
              <a:t>Lepo</a:t>
            </a:r>
            <a:r>
              <a:rPr lang="hr-HR" dirty="0">
                <a:latin typeface="Arial" panose="020B0604020202020204" pitchFamily="34" charset="0"/>
              </a:rPr>
              <a:t> smo spravili </a:t>
            </a:r>
            <a:r>
              <a:rPr lang="hr-HR" dirty="0" err="1">
                <a:latin typeface="Arial" panose="020B0604020202020204" pitchFamily="34" charset="0"/>
              </a:rPr>
              <a:t>vse</a:t>
            </a:r>
            <a:r>
              <a:rPr lang="hr-HR" dirty="0">
                <a:latin typeface="Arial" panose="020B0604020202020204" pitchFamily="34" charset="0"/>
              </a:rPr>
              <a:t>,</a:t>
            </a:r>
          </a:p>
          <a:p>
            <a:pPr>
              <a:defRPr/>
            </a:pPr>
            <a:r>
              <a:rPr lang="hr-HR" dirty="0">
                <a:latin typeface="Arial" panose="020B0604020202020204" pitchFamily="34" charset="0"/>
              </a:rPr>
              <a:t>Doma smo </a:t>
            </a:r>
            <a:r>
              <a:rPr lang="hr-HR" dirty="0" err="1">
                <a:latin typeface="Arial" panose="020B0604020202020204" pitchFamily="34" charset="0"/>
              </a:rPr>
              <a:t>taki</a:t>
            </a:r>
            <a:r>
              <a:rPr lang="hr-HR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E850753B-DAC1-F4D5-E936-A6432149D304}"/>
              </a:ext>
            </a:extLst>
          </p:cNvPr>
          <p:cNvSpPr txBox="1"/>
          <p:nvPr/>
        </p:nvSpPr>
        <p:spPr>
          <a:xfrm>
            <a:off x="350812" y="146826"/>
            <a:ext cx="278716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r-HR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Dragutin Domjanić</a:t>
            </a:r>
            <a:br>
              <a:rPr lang="hr-HR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</a:br>
            <a:r>
              <a:rPr lang="hr-HR" sz="2800" dirty="0">
                <a:latin typeface="Arial" panose="020B0604020202020204" pitchFamily="34" charset="0"/>
              </a:rPr>
              <a:t>Zdrava Marija</a:t>
            </a:r>
          </a:p>
        </p:txBody>
      </p:sp>
      <p:sp>
        <p:nvSpPr>
          <p:cNvPr id="45060" name="Pravokutnik 2">
            <a:extLst>
              <a:ext uri="{FF2B5EF4-FFF2-40B4-BE49-F238E27FC236}">
                <a16:creationId xmlns:a16="http://schemas.microsoft.com/office/drawing/2014/main" id="{79FE514A-B5EC-4BCA-97E0-DB1D7F483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239" y="146826"/>
            <a:ext cx="3226073" cy="2586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Dugi taj dan je </a:t>
            </a:r>
            <a:r>
              <a:rPr lang="hr-HR" altLang="sr-Latn-R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bil</a:t>
            </a: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 vruć,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Veter</a:t>
            </a: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 sad tih se </a:t>
            </a:r>
            <a:r>
              <a:rPr lang="hr-HR" altLang="sr-Latn-R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zdigava</a:t>
            </a: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Ziblje</a:t>
            </a: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hr-HR" altLang="sr-Latn-R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nagiblje</a:t>
            </a: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 se voz,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Kak</a:t>
            </a: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 da se plava.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r-HR" altLang="sr-Latn-R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Žarki je </a:t>
            </a:r>
            <a:r>
              <a:rPr lang="hr-HR" altLang="sr-Latn-R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zgasil</a:t>
            </a: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 se dan,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Cesta </a:t>
            </a:r>
            <a:r>
              <a:rPr lang="hr-HR" altLang="sr-Latn-R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vu</a:t>
            </a: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hr-HR" altLang="sr-Latn-RS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kmicu</a:t>
            </a: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 zavija,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Čas je počinut se, spat,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rgbClr val="000000"/>
                </a:solidFill>
                <a:latin typeface="Arial" panose="020B0604020202020204" pitchFamily="34" charset="0"/>
              </a:rPr>
              <a:t>Zdrava Marija!</a:t>
            </a:r>
          </a:p>
        </p:txBody>
      </p:sp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kstniOkvir 2">
            <a:hlinkClick r:id="rId2" action="ppaction://hlinkfile"/>
            <a:extLst>
              <a:ext uri="{FF2B5EF4-FFF2-40B4-BE49-F238E27FC236}">
                <a16:creationId xmlns:a16="http://schemas.microsoft.com/office/drawing/2014/main" id="{59C064E9-5D58-4C8A-A282-0DC5EB8F5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3861048"/>
            <a:ext cx="3217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 Maria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(Charles </a:t>
            </a:r>
            <a:r>
              <a:rPr lang="hr-HR" altLang="sr-Latn-RS" sz="1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Gounod</a:t>
            </a:r>
            <a:r>
              <a:rPr lang="hr-HR" altLang="sr-Latn-RS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6083" name="Picture 5" descr="https://upload.wikimedia.org/wikipedia/commons/2/2c/Blessed_Virgin_Mary.jpg">
            <a:hlinkClick r:id="rId3"/>
            <a:extLst>
              <a:ext uri="{FF2B5EF4-FFF2-40B4-BE49-F238E27FC236}">
                <a16:creationId xmlns:a16="http://schemas.microsoft.com/office/drawing/2014/main" id="{FA971A70-1679-4A51-80B2-7ED3D4285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5400"/>
            <a:ext cx="5124450" cy="678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7E6EE42F-8AEF-48C0-A921-0DCADC01EC6E}"/>
              </a:ext>
            </a:extLst>
          </p:cNvPr>
          <p:cNvSpPr txBox="1"/>
          <p:nvPr/>
        </p:nvSpPr>
        <p:spPr>
          <a:xfrm>
            <a:off x="215256" y="4797152"/>
            <a:ext cx="375285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hr-H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Prečisto</a:t>
            </a:r>
            <a:r>
              <a:rPr lang="hr-H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srce Marijino</a:t>
            </a:r>
            <a:r>
              <a:rPr lang="hr-HR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hr-HR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dirty="0">
                <a:solidFill>
                  <a:schemeClr val="bg1">
                    <a:lumMod val="6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(klik na sliku)</a:t>
            </a:r>
          </a:p>
        </p:txBody>
      </p:sp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31AEEC49-B9A2-0CF1-3995-60C2CCBF5197}"/>
              </a:ext>
            </a:extLst>
          </p:cNvPr>
          <p:cNvSpPr txBox="1"/>
          <p:nvPr/>
        </p:nvSpPr>
        <p:spPr>
          <a:xfrm>
            <a:off x="539552" y="548680"/>
            <a:ext cx="77768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/>
              <a:t>DZ+: </a:t>
            </a:r>
            <a:br>
              <a:rPr lang="hr-HR" sz="2800" dirty="0"/>
            </a:br>
            <a:r>
              <a:rPr lang="hr-HR" sz="2800" dirty="0"/>
              <a:t>fotografiraj u sakralnim objektima naše župe </a:t>
            </a:r>
            <a:br>
              <a:rPr lang="hr-HR" sz="2800" dirty="0"/>
            </a:br>
            <a:r>
              <a:rPr lang="hr-HR" sz="2800" dirty="0"/>
              <a:t>slike i kipove od Marije.</a:t>
            </a:r>
          </a:p>
          <a:p>
            <a:endParaRPr lang="hr-HR" sz="2800" i="1" dirty="0">
              <a:solidFill>
                <a:schemeClr val="bg1">
                  <a:lumMod val="50000"/>
                </a:schemeClr>
              </a:solidFill>
            </a:endParaRPr>
          </a:p>
          <a:p>
            <a:endParaRPr lang="hr-HR" sz="2800" i="1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hr-HR" sz="2800" i="1" dirty="0">
                <a:solidFill>
                  <a:schemeClr val="bg1">
                    <a:lumMod val="50000"/>
                  </a:schemeClr>
                </a:solidFill>
              </a:rPr>
              <a:t>Za svaki „poslikani” kip ili sliku dobiješ po +.</a:t>
            </a:r>
          </a:p>
        </p:txBody>
      </p:sp>
    </p:spTree>
    <p:extLst>
      <p:ext uri="{BB962C8B-B14F-4D97-AF65-F5344CB8AC3E}">
        <p14:creationId xmlns:p14="http://schemas.microsoft.com/office/powerpoint/2010/main" val="108530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rkva Marija Bistrica">
            <a:extLst>
              <a:ext uri="{FF2B5EF4-FFF2-40B4-BE49-F238E27FC236}">
                <a16:creationId xmlns:a16="http://schemas.microsoft.com/office/drawing/2014/main" id="{C6D2CDC3-9ECF-4CF1-95BD-992C67E4F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atoteka:Marija Bistrica.jpg">
            <a:extLst>
              <a:ext uri="{FF2B5EF4-FFF2-40B4-BE49-F238E27FC236}">
                <a16:creationId xmlns:a16="http://schemas.microsoft.com/office/drawing/2014/main" id="{5B8089C0-2716-4CCB-A3EF-A2BC92506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4" t="5246" r="18205" b="8203"/>
          <a:stretch>
            <a:fillRect/>
          </a:stretch>
        </p:blipFill>
        <p:spPr bwMode="auto">
          <a:xfrm>
            <a:off x="5940425" y="357188"/>
            <a:ext cx="295275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>
            <a:extLst>
              <a:ext uri="{FF2B5EF4-FFF2-40B4-BE49-F238E27FC236}">
                <a16:creationId xmlns:a16="http://schemas.microsoft.com/office/drawing/2014/main" id="{5865D99C-696D-440F-9F25-2E13F294A3A2}"/>
              </a:ext>
            </a:extLst>
          </p:cNvPr>
          <p:cNvSpPr/>
          <p:nvPr/>
        </p:nvSpPr>
        <p:spPr>
          <a:xfrm>
            <a:off x="468313" y="574675"/>
            <a:ext cx="27019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2400" dirty="0">
                <a:latin typeface="Arial" pitchFamily="34" charset="0"/>
              </a:rPr>
              <a:t>svetište Majke Božje Bistričke, </a:t>
            </a:r>
            <a:r>
              <a:rPr lang="sv-SE" sz="24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</a:rPr>
              <a:t>Marija Bistrica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2.pticica.com/foto/0000885361_l_0_spamvt.jpg">
            <a:extLst>
              <a:ext uri="{FF2B5EF4-FFF2-40B4-BE49-F238E27FC236}">
                <a16:creationId xmlns:a16="http://schemas.microsoft.com/office/drawing/2014/main" id="{610176DB-9978-44F2-BEB8-8AC30224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4" descr="http://www.croatianculture.org/portal/images/stories/stories2011/5-majka%20boja%20trsatska.jpg">
            <a:extLst>
              <a:ext uri="{FF2B5EF4-FFF2-40B4-BE49-F238E27FC236}">
                <a16:creationId xmlns:a16="http://schemas.microsoft.com/office/drawing/2014/main" id="{937484B0-BC47-4D3C-84D2-CE57ED280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r="3024" b="1488"/>
          <a:stretch>
            <a:fillRect/>
          </a:stretch>
        </p:blipFill>
        <p:spPr bwMode="auto">
          <a:xfrm>
            <a:off x="323850" y="476250"/>
            <a:ext cx="3281363" cy="544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Pravokutnik 1">
            <a:extLst>
              <a:ext uri="{FF2B5EF4-FFF2-40B4-BE49-F238E27FC236}">
                <a16:creationId xmlns:a16="http://schemas.microsoft.com/office/drawing/2014/main" id="{BA4012FD-079B-46B0-889F-B8AF64D5B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869950"/>
            <a:ext cx="2813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latin typeface="Arial" panose="020B0604020202020204" pitchFamily="34" charset="0"/>
              </a:rPr>
              <a:t>svetište Majke Božje Trsatske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remete.karmel.hr/remete/remete5.jpg">
            <a:extLst>
              <a:ext uri="{FF2B5EF4-FFF2-40B4-BE49-F238E27FC236}">
                <a16:creationId xmlns:a16="http://schemas.microsoft.com/office/drawing/2014/main" id="{C9F34EB5-E57B-4836-993E-C878566E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6"/>
          <a:stretch>
            <a:fillRect/>
          </a:stretch>
        </p:blipFill>
        <p:spPr bwMode="auto">
          <a:xfrm>
            <a:off x="0" y="-14288"/>
            <a:ext cx="9144000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Pravokutnik 1">
            <a:extLst>
              <a:ext uri="{FF2B5EF4-FFF2-40B4-BE49-F238E27FC236}">
                <a16:creationId xmlns:a16="http://schemas.microsoft.com/office/drawing/2014/main" id="{8077E40B-9C1E-4733-BBCC-FD87B671B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549275"/>
            <a:ext cx="23764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Majke Božje Remetske</a:t>
            </a:r>
          </a:p>
        </p:txBody>
      </p:sp>
      <p:pic>
        <p:nvPicPr>
          <p:cNvPr id="20484" name="Picture 4" descr="http://remete.karmel.hr/remete/remete7.jpg">
            <a:extLst>
              <a:ext uri="{FF2B5EF4-FFF2-40B4-BE49-F238E27FC236}">
                <a16:creationId xmlns:a16="http://schemas.microsoft.com/office/drawing/2014/main" id="{C7787671-707B-45B1-932C-05EA62B1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" y="330200"/>
            <a:ext cx="3362325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destinacije.com/Slike/Hrvatska/KapeleiKalvarije/Kapelica_Majke_Bozje_Od_Kamenitih_Vrata.JPG">
            <a:extLst>
              <a:ext uri="{FF2B5EF4-FFF2-40B4-BE49-F238E27FC236}">
                <a16:creationId xmlns:a16="http://schemas.microsoft.com/office/drawing/2014/main" id="{CEE4BC05-1CD5-474A-B333-8E6A65EA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51938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http://www.give-me-art.com/wp-content/uploads/2013/01/MAJKA-BO%C5%BDJA-OD-KAMENITIH-VRATA.jpg">
            <a:extLst>
              <a:ext uri="{FF2B5EF4-FFF2-40B4-BE49-F238E27FC236}">
                <a16:creationId xmlns:a16="http://schemas.microsoft.com/office/drawing/2014/main" id="{FF149E42-B45A-47A7-9747-5235CEACE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3" y="260350"/>
            <a:ext cx="28194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Pravokutnik 1">
            <a:extLst>
              <a:ext uri="{FF2B5EF4-FFF2-40B4-BE49-F238E27FC236}">
                <a16:creationId xmlns:a16="http://schemas.microsoft.com/office/drawing/2014/main" id="{3C7B7275-2BBB-407D-9DA9-9F15763E2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1025" y="692150"/>
            <a:ext cx="57959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vi-VN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Svetište Majke Božje</a:t>
            </a: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vi-VN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od Kamenitih vrata</a:t>
            </a: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, Zagreb</a:t>
            </a:r>
            <a:endParaRPr lang="vi-VN" altLang="sr-Latn-RS" sz="24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Aljmaš">
            <a:extLst>
              <a:ext uri="{FF2B5EF4-FFF2-40B4-BE49-F238E27FC236}">
                <a16:creationId xmlns:a16="http://schemas.microsoft.com/office/drawing/2014/main" id="{383C1EA9-7BD6-439A-840C-AFB398C5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620713"/>
            <a:ext cx="9128125" cy="623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Pravokutnik 3">
            <a:extLst>
              <a:ext uri="{FF2B5EF4-FFF2-40B4-BE49-F238E27FC236}">
                <a16:creationId xmlns:a16="http://schemas.microsoft.com/office/drawing/2014/main" id="{CFC0AABB-7DD6-423D-8ADC-919526C7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158750"/>
            <a:ext cx="5400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r-HR" altLang="sr-Latn-RS" sz="2400">
                <a:solidFill>
                  <a:schemeClr val="bg1"/>
                </a:solidFill>
                <a:latin typeface="Arial" panose="020B0604020202020204" pitchFamily="34" charset="0"/>
              </a:rPr>
              <a:t>svetište Majke Božje Aljmaške</a:t>
            </a:r>
          </a:p>
        </p:txBody>
      </p:sp>
      <p:pic>
        <p:nvPicPr>
          <p:cNvPr id="22532" name="Picture 2" descr="http://i25.tinypic.com/2lvheo2.jpg">
            <a:extLst>
              <a:ext uri="{FF2B5EF4-FFF2-40B4-BE49-F238E27FC236}">
                <a16:creationId xmlns:a16="http://schemas.microsoft.com/office/drawing/2014/main" id="{C164522D-058B-449A-AD01-E60BE6008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8"/>
          <a:stretch>
            <a:fillRect/>
          </a:stretch>
        </p:blipFill>
        <p:spPr bwMode="auto">
          <a:xfrm>
            <a:off x="250825" y="158750"/>
            <a:ext cx="30988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1038</Words>
  <Application>Microsoft Office PowerPoint</Application>
  <PresentationFormat>Prikaz na zaslonu (4:3)</PresentationFormat>
  <Paragraphs>195</Paragraphs>
  <Slides>44</Slides>
  <Notes>3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Tema sustava Office</vt:lpstr>
      <vt:lpstr>Marijanska svetišta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Marija u umjetnosti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Marijanska svetišta</dc:title>
  <dc:creator>H</dc:creator>
  <cp:lastModifiedBy>Krešimir Hublin</cp:lastModifiedBy>
  <cp:revision>45</cp:revision>
  <dcterms:created xsi:type="dcterms:W3CDTF">2013-05-31T07:39:51Z</dcterms:created>
  <dcterms:modified xsi:type="dcterms:W3CDTF">2023-06-06T12:07:14Z</dcterms:modified>
</cp:coreProperties>
</file>