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0" r:id="rId2"/>
    <p:sldId id="262" r:id="rId3"/>
    <p:sldId id="259" r:id="rId4"/>
    <p:sldId id="264" r:id="rId5"/>
    <p:sldId id="258" r:id="rId6"/>
    <p:sldId id="269" r:id="rId7"/>
    <p:sldId id="270" r:id="rId8"/>
    <p:sldId id="261" r:id="rId9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456" autoAdjust="0"/>
  </p:normalViewPr>
  <p:slideViewPr>
    <p:cSldViewPr>
      <p:cViewPr varScale="1">
        <p:scale>
          <a:sx n="76" d="100"/>
          <a:sy n="76" d="100"/>
        </p:scale>
        <p:origin x="140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BBC92-4608-40BF-A0DD-E5DFFF68EF89}" type="datetimeFigureOut">
              <a:rPr lang="hr-HR" smtClean="0"/>
              <a:t>23.2.2024.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910C4C-0DF7-4768-AE5B-AEEB0B0DF88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2411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isječak iz filma o Isusu u pustinji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910C4C-0DF7-4768-AE5B-AEEB0B0DF88E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15289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Uredite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43FB2-72E7-4D80-B82F-026D6A806129}" type="datetimeFigureOut">
              <a:rPr lang="hr-HR" smtClean="0"/>
              <a:t>23.2.2024.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67D8D-5213-4F0D-9901-A634F47EF9D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1884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43FB2-72E7-4D80-B82F-026D6A806129}" type="datetimeFigureOut">
              <a:rPr lang="hr-HR" smtClean="0"/>
              <a:t>23.2.2024.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67D8D-5213-4F0D-9901-A634F47EF9D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31554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43FB2-72E7-4D80-B82F-026D6A806129}" type="datetimeFigureOut">
              <a:rPr lang="hr-HR" smtClean="0"/>
              <a:t>23.2.2024.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67D8D-5213-4F0D-9901-A634F47EF9D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5759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43FB2-72E7-4D80-B82F-026D6A806129}" type="datetimeFigureOut">
              <a:rPr lang="hr-HR" smtClean="0"/>
              <a:t>23.2.2024.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67D8D-5213-4F0D-9901-A634F47EF9D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9658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43FB2-72E7-4D80-B82F-026D6A806129}" type="datetimeFigureOut">
              <a:rPr lang="hr-HR" smtClean="0"/>
              <a:t>23.2.2024.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67D8D-5213-4F0D-9901-A634F47EF9D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7411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43FB2-72E7-4D80-B82F-026D6A806129}" type="datetimeFigureOut">
              <a:rPr lang="hr-HR" smtClean="0"/>
              <a:t>23.2.2024.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67D8D-5213-4F0D-9901-A634F47EF9D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76299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43FB2-72E7-4D80-B82F-026D6A806129}" type="datetimeFigureOut">
              <a:rPr lang="hr-HR" smtClean="0"/>
              <a:t>23.2.2024.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67D8D-5213-4F0D-9901-A634F47EF9D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89477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43FB2-72E7-4D80-B82F-026D6A806129}" type="datetimeFigureOut">
              <a:rPr lang="hr-HR" smtClean="0"/>
              <a:t>23.2.2024.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67D8D-5213-4F0D-9901-A634F47EF9D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88171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43FB2-72E7-4D80-B82F-026D6A806129}" type="datetimeFigureOut">
              <a:rPr lang="hr-HR" smtClean="0"/>
              <a:t>23.2.2024.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67D8D-5213-4F0D-9901-A634F47EF9D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00438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43FB2-72E7-4D80-B82F-026D6A806129}" type="datetimeFigureOut">
              <a:rPr lang="hr-HR" smtClean="0"/>
              <a:t>23.2.2024.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67D8D-5213-4F0D-9901-A634F47EF9D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23848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43FB2-72E7-4D80-B82F-026D6A806129}" type="datetimeFigureOut">
              <a:rPr lang="hr-HR" smtClean="0"/>
              <a:t>23.2.2024.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67D8D-5213-4F0D-9901-A634F47EF9D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86050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43FB2-72E7-4D80-B82F-026D6A806129}" type="datetimeFigureOut">
              <a:rPr lang="hr-HR" smtClean="0"/>
              <a:t>23.2.2024.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67D8D-5213-4F0D-9901-A634F47EF9D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51004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basse-wavre.bw.catho.be/passerelle/69_humili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4515" y="-2"/>
            <a:ext cx="5566368" cy="6908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niOkvir 1"/>
          <p:cNvSpPr txBox="1"/>
          <p:nvPr/>
        </p:nvSpPr>
        <p:spPr>
          <a:xfrm>
            <a:off x="251520" y="260648"/>
            <a:ext cx="309634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40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Bog je naš ideal</a:t>
            </a:r>
          </a:p>
        </p:txBody>
      </p:sp>
      <p:sp>
        <p:nvSpPr>
          <p:cNvPr id="2051" name="TekstniOkvir 2"/>
          <p:cNvSpPr txBox="1">
            <a:spLocks noChangeArrowheads="1"/>
          </p:cNvSpPr>
          <p:nvPr/>
        </p:nvSpPr>
        <p:spPr bwMode="auto">
          <a:xfrm>
            <a:off x="251520" y="1728958"/>
            <a:ext cx="2880319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2400" dirty="0"/>
              <a:t>Jedino Bog Stvoritelj zna što je dobro za nas jer nas je stvorio!</a:t>
            </a:r>
          </a:p>
          <a:p>
            <a:pPr eaLnBrk="1" hangingPunct="1"/>
            <a:r>
              <a:rPr lang="hr-HR" altLang="sr-Latn-RS" sz="2400" dirty="0"/>
              <a:t>I ako živimo po Božjim "pravilima", onda će sve biti „idealno”.</a:t>
            </a:r>
          </a:p>
          <a:p>
            <a:pPr eaLnBrk="1" hangingPunct="1"/>
            <a:endParaRPr lang="hr-HR" altLang="sr-Latn-RS" sz="2400" dirty="0">
              <a:solidFill>
                <a:schemeClr val="accent1">
                  <a:lumMod val="75000"/>
                </a:schemeClr>
              </a:solidFill>
            </a:endParaRPr>
          </a:p>
          <a:p>
            <a:pPr eaLnBrk="1" hangingPunct="1"/>
            <a:r>
              <a:rPr lang="hr-HR" altLang="sr-Latn-RS" sz="2400" dirty="0">
                <a:solidFill>
                  <a:schemeClr val="accent1">
                    <a:lumMod val="75000"/>
                  </a:schemeClr>
                </a:solidFill>
              </a:rPr>
              <a:t>Isus nam je pokazao primjerom kako čovjek može ostvariti taj IDEAL.</a:t>
            </a:r>
          </a:p>
        </p:txBody>
      </p:sp>
    </p:spTree>
    <p:extLst>
      <p:ext uri="{BB962C8B-B14F-4D97-AF65-F5344CB8AC3E}">
        <p14:creationId xmlns:p14="http://schemas.microsoft.com/office/powerpoint/2010/main" val="2805000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323528" y="6165304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>
                <a:solidFill>
                  <a:schemeClr val="bg1">
                    <a:lumMod val="75000"/>
                  </a:schemeClr>
                </a:solidFill>
              </a:rPr>
              <a:t>film..</a:t>
            </a:r>
            <a:r>
              <a:rPr lang="hr-HR" dirty="0">
                <a:solidFill>
                  <a:schemeClr val="bg1">
                    <a:lumMod val="75000"/>
                  </a:schemeClr>
                </a:solidFill>
              </a:rPr>
              <a:t>. Isusove kušnje u pustinji</a:t>
            </a:r>
          </a:p>
        </p:txBody>
      </p:sp>
    </p:spTree>
    <p:extLst>
      <p:ext uri="{BB962C8B-B14F-4D97-AF65-F5344CB8AC3E}">
        <p14:creationId xmlns:p14="http://schemas.microsoft.com/office/powerpoint/2010/main" val="1895916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kstniOkvir 1"/>
          <p:cNvSpPr txBox="1">
            <a:spLocks noChangeArrowheads="1"/>
          </p:cNvSpPr>
          <p:nvPr/>
        </p:nvSpPr>
        <p:spPr bwMode="auto">
          <a:xfrm>
            <a:off x="260259" y="4478508"/>
            <a:ext cx="8860884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indent="357188" eaLnBrk="1" hangingPunct="1">
              <a:spcBef>
                <a:spcPct val="0"/>
              </a:spcBef>
              <a:buNone/>
            </a:pPr>
            <a:r>
              <a:rPr lang="hr-HR" altLang="sr-Latn-RS" sz="2800" dirty="0">
                <a:solidFill>
                  <a:srgbClr val="C00000"/>
                </a:solidFill>
                <a:latin typeface="Calibri" pitchFamily="34" charset="0"/>
                <a:cs typeface="Arial" charset="0"/>
              </a:rPr>
              <a:t>U Mt 4 čitamo o Isusovim kušnjama u pustinji…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800" dirty="0">
                <a:solidFill>
                  <a:srgbClr val="C00000"/>
                </a:solidFill>
                <a:latin typeface="Calibri" pitchFamily="34" charset="0"/>
                <a:cs typeface="Arial" charset="0"/>
              </a:rPr>
              <a:t>1. Isus je kao Bog za svog zemaljskog života mogao uživati u obilju, a ne mučiti se npr. glađu u pustinji. No Isus nam pokazuje kako je čovjeku važnije tražiti Božju Riječ nego misliti samo na zadovoljenje zemaljskih želja i potreba.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93424" y="3825339"/>
            <a:ext cx="878305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4000" dirty="0">
                <a:solidFill>
                  <a:srgbClr val="C00000"/>
                </a:solidFill>
                <a:latin typeface="+mn-lt"/>
                <a:cs typeface="+mn-cs"/>
              </a:rPr>
              <a:t>Bog je jedini ideal</a:t>
            </a:r>
          </a:p>
        </p:txBody>
      </p:sp>
      <p:sp>
        <p:nvSpPr>
          <p:cNvPr id="2" name="Pravokutnik 1"/>
          <p:cNvSpPr/>
          <p:nvPr/>
        </p:nvSpPr>
        <p:spPr>
          <a:xfrm>
            <a:off x="101687" y="116632"/>
            <a:ext cx="886088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hr-HR" altLang="sr-Latn-RS" sz="2800" b="1" dirty="0">
                <a:solidFill>
                  <a:srgbClr val="BFBFBF"/>
                </a:solidFill>
                <a:cs typeface="Times New Roman" pitchFamily="18" charset="0"/>
              </a:rPr>
              <a:t>Isusova kušnja u pustinji (Mt 4)</a:t>
            </a:r>
            <a:endParaRPr lang="hr-HR" altLang="sr-Latn-RS" sz="2800" dirty="0">
              <a:solidFill>
                <a:srgbClr val="BFBFBF"/>
              </a:solidFill>
              <a:cs typeface="Times New Roman" pitchFamily="18" charset="0"/>
            </a:endParaRPr>
          </a:p>
          <a:p>
            <a:pPr lvl="0" indent="357188" algn="just">
              <a:spcBef>
                <a:spcPct val="0"/>
              </a:spcBef>
            </a:pPr>
            <a:r>
              <a:rPr lang="hr-HR" altLang="sr-Latn-RS" sz="2800" dirty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Duh tada odvede Isusa u pustinju da ga đavao iskuša. I propostivši četrdeset dana i četrdeset noći, napokon ogladnje. Tada mu pristupi napasnik i reče: "Ako si Sin Božji, reci da ovo kamenje postane kruhom." A on odgovori: "Pisano je: </a:t>
            </a:r>
            <a:r>
              <a:rPr lang="hr-HR" altLang="sr-Latn-RS" sz="2800" i="1" dirty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Ne živi čovjek samo o kruhu, nego o svakoj riječi što izlazi iz Božjih usta."</a:t>
            </a:r>
            <a:endParaRPr lang="hr-HR" altLang="sr-Latn-RS" sz="2800" dirty="0">
              <a:solidFill>
                <a:schemeClr val="accent4">
                  <a:lumMod val="75000"/>
                </a:schemeClr>
              </a:solidFill>
              <a:cs typeface="Arial" charset="0"/>
            </a:endParaRPr>
          </a:p>
        </p:txBody>
      </p:sp>
      <p:sp>
        <p:nvSpPr>
          <p:cNvPr id="4" name="Pravokutnik 3"/>
          <p:cNvSpPr/>
          <p:nvPr/>
        </p:nvSpPr>
        <p:spPr>
          <a:xfrm>
            <a:off x="93424" y="3140968"/>
            <a:ext cx="88608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1938" lvl="0" indent="-261938">
              <a:buFont typeface="Arial" panose="020B0604020202020204" pitchFamily="34" charset="0"/>
              <a:buChar char="•"/>
            </a:pPr>
            <a:r>
              <a:rPr lang="hr-HR" sz="2800" i="1" dirty="0">
                <a:solidFill>
                  <a:schemeClr val="accent3">
                    <a:lumMod val="75000"/>
                  </a:schemeClr>
                </a:solidFill>
              </a:rPr>
              <a:t>Što treba čovjek: živjeti samo za zemaljski kruh ili ipak za nešto više?</a:t>
            </a: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8439" y="3825339"/>
            <a:ext cx="1064132" cy="958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78097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9868" y="3789040"/>
            <a:ext cx="1064132" cy="958031"/>
          </a:xfrm>
          <a:prstGeom prst="rect">
            <a:avLst/>
          </a:prstGeom>
        </p:spPr>
      </p:pic>
      <p:sp>
        <p:nvSpPr>
          <p:cNvPr id="27650" name="Rectangle 1"/>
          <p:cNvSpPr>
            <a:spLocks noChangeArrowheads="1"/>
          </p:cNvSpPr>
          <p:nvPr/>
        </p:nvSpPr>
        <p:spPr bwMode="auto">
          <a:xfrm>
            <a:off x="99931" y="116632"/>
            <a:ext cx="89281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357188" algn="just">
              <a:spcBef>
                <a:spcPct val="0"/>
              </a:spcBef>
              <a:buFontTx/>
              <a:buNone/>
            </a:pPr>
            <a:r>
              <a:rPr lang="hr-HR" altLang="sr-Latn-RS" sz="2800" dirty="0">
                <a:solidFill>
                  <a:schemeClr val="accent4">
                    <a:lumMod val="75000"/>
                  </a:schemeClr>
                </a:solidFill>
                <a:latin typeface="+mn-lt"/>
                <a:cs typeface="Times New Roman" pitchFamily="18" charset="0"/>
              </a:rPr>
              <a:t>Đavao ga tada povede u Sveti grad, postavi ga na vrh Hrama i reče mu: "Ako si Sin Božji, baci se dolje! Ta pisano je: Anđelima će svojim zapovjediti za tebe i na rukama će te nositi da se gdje nogom ne spotakneš o kamen." </a:t>
            </a:r>
            <a:br>
              <a:rPr lang="hr-HR" altLang="sr-Latn-RS" sz="2800" dirty="0">
                <a:solidFill>
                  <a:schemeClr val="accent4">
                    <a:lumMod val="75000"/>
                  </a:schemeClr>
                </a:solidFill>
                <a:latin typeface="+mn-lt"/>
                <a:cs typeface="Times New Roman" pitchFamily="18" charset="0"/>
              </a:rPr>
            </a:br>
            <a:r>
              <a:rPr lang="hr-HR" altLang="sr-Latn-RS" sz="2800" dirty="0">
                <a:solidFill>
                  <a:schemeClr val="accent4">
                    <a:lumMod val="75000"/>
                  </a:schemeClr>
                </a:solidFill>
                <a:latin typeface="+mn-lt"/>
                <a:cs typeface="Times New Roman" pitchFamily="18" charset="0"/>
              </a:rPr>
              <a:t>Isus mu kaza: "Pisano je također: Ne iskušavaj Gospodina, Boga svojega!"</a:t>
            </a:r>
          </a:p>
        </p:txBody>
      </p:sp>
      <p:sp>
        <p:nvSpPr>
          <p:cNvPr id="2" name="Pravokutnik 1"/>
          <p:cNvSpPr/>
          <p:nvPr/>
        </p:nvSpPr>
        <p:spPr>
          <a:xfrm>
            <a:off x="115969" y="2659467"/>
            <a:ext cx="820044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>
              <a:buFont typeface="Arial" panose="020B0604020202020204" pitchFamily="34" charset="0"/>
              <a:buChar char="•"/>
            </a:pPr>
            <a:r>
              <a:rPr lang="hr-HR" sz="2800" i="1" dirty="0">
                <a:solidFill>
                  <a:schemeClr val="accent3">
                    <a:lumMod val="75000"/>
                  </a:schemeClr>
                </a:solidFill>
              </a:rPr>
              <a:t>Zašto Isus ne bi radio svakakva čuda i tako ljude „uvjerio” da je on Sin Božji?!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hr-HR" sz="2800" i="1" dirty="0">
                <a:solidFill>
                  <a:schemeClr val="accent3">
                    <a:lumMod val="75000"/>
                  </a:schemeClr>
                </a:solidFill>
              </a:rPr>
              <a:t>Je li Bog tu da ispunjava naše prohtjeve (želje) </a:t>
            </a:r>
            <a:br>
              <a:rPr lang="hr-HR" sz="2800" i="1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hr-HR" sz="2800" i="1" dirty="0">
                <a:solidFill>
                  <a:schemeClr val="accent3">
                    <a:lumMod val="75000"/>
                  </a:schemeClr>
                </a:solidFill>
              </a:rPr>
              <a:t>ili smo mi tu da ispunjavamo Božju volju? </a:t>
            </a:r>
          </a:p>
        </p:txBody>
      </p:sp>
      <p:sp>
        <p:nvSpPr>
          <p:cNvPr id="3" name="Pravokutnik 2"/>
          <p:cNvSpPr/>
          <p:nvPr/>
        </p:nvSpPr>
        <p:spPr>
          <a:xfrm>
            <a:off x="115970" y="4494599"/>
            <a:ext cx="884851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hr-HR" altLang="sr-Latn-RS" sz="2800" dirty="0">
                <a:solidFill>
                  <a:srgbClr val="C00000"/>
                </a:solidFill>
                <a:latin typeface="Calibri" pitchFamily="34" charset="0"/>
                <a:cs typeface="Arial" charset="0"/>
              </a:rPr>
              <a:t>2. Isus je mogao čudima sve ljude uvjeriti (natjerati) da povjeruju kako je on Bog kojega trebaju slušati. No Isus Bog ne želi nikoga „prisiliti” da vjeruje u Boga i da Boga voli. </a:t>
            </a:r>
          </a:p>
          <a:p>
            <a:pPr>
              <a:spcBef>
                <a:spcPct val="0"/>
              </a:spcBef>
            </a:pPr>
            <a:r>
              <a:rPr lang="hr-HR" altLang="sr-Latn-RS" sz="2800" dirty="0">
                <a:solidFill>
                  <a:srgbClr val="C00000"/>
                </a:solidFill>
                <a:latin typeface="Calibri" pitchFamily="34" charset="0"/>
                <a:cs typeface="Arial" charset="0"/>
              </a:rPr>
              <a:t>Niti mi smijemo Boga „prisiljavati” da nam (čudesno) ispunjava želje, jer nam je ionako sve u životu dao!</a:t>
            </a:r>
          </a:p>
        </p:txBody>
      </p:sp>
    </p:spTree>
    <p:extLst>
      <p:ext uri="{BB962C8B-B14F-4D97-AF65-F5344CB8AC3E}">
        <p14:creationId xmlns:p14="http://schemas.microsoft.com/office/powerpoint/2010/main" val="18414451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ChangeArrowheads="1"/>
          </p:cNvSpPr>
          <p:nvPr/>
        </p:nvSpPr>
        <p:spPr bwMode="auto">
          <a:xfrm>
            <a:off x="111322" y="188640"/>
            <a:ext cx="8853166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357188" algn="just">
              <a:spcBef>
                <a:spcPct val="0"/>
              </a:spcBef>
              <a:buNone/>
            </a:pPr>
            <a:r>
              <a:rPr lang="hr-HR" altLang="sr-Latn-RS" sz="2800" dirty="0">
                <a:solidFill>
                  <a:schemeClr val="accent4">
                    <a:lumMod val="75000"/>
                  </a:schemeClr>
                </a:solidFill>
                <a:latin typeface="+mn-lt"/>
                <a:cs typeface="Times New Roman" pitchFamily="18" charset="0"/>
              </a:rPr>
              <a:t>Đavao ga onda povede na goru vrlo visoku i pokaza mu sva kraljevstva svijeta i slavu njihovu pa mu reče: "Sve ću ti to dati ako mi se ničice pokloniš." Tada mu reče Isus: "Odlazi, Sotono! Ta pisano je: Gospodinu, Bogu svom se klanjaj i njemu jedinom služi!"</a:t>
            </a:r>
          </a:p>
          <a:p>
            <a:pPr indent="357188" algn="just">
              <a:spcBef>
                <a:spcPct val="0"/>
              </a:spcBef>
              <a:buNone/>
            </a:pPr>
            <a:r>
              <a:rPr lang="hr-HR" altLang="sr-Latn-RS" sz="2800" dirty="0">
                <a:solidFill>
                  <a:schemeClr val="accent4">
                    <a:lumMod val="75000"/>
                  </a:schemeClr>
                </a:solidFill>
                <a:latin typeface="+mn-lt"/>
                <a:cs typeface="Times New Roman" pitchFamily="18" charset="0"/>
              </a:rPr>
              <a:t>Tada ga pusti đavao. </a:t>
            </a:r>
          </a:p>
          <a:p>
            <a:pPr indent="357188" algn="just">
              <a:spcBef>
                <a:spcPct val="0"/>
              </a:spcBef>
              <a:buNone/>
            </a:pPr>
            <a:r>
              <a:rPr lang="hr-HR" altLang="sr-Latn-RS" sz="2800" dirty="0">
                <a:solidFill>
                  <a:schemeClr val="accent4">
                    <a:lumMod val="75000"/>
                  </a:schemeClr>
                </a:solidFill>
                <a:latin typeface="+mn-lt"/>
                <a:cs typeface="Times New Roman" pitchFamily="18" charset="0"/>
              </a:rPr>
              <a:t>I gle, anđeli pristupili i služili mu.</a:t>
            </a:r>
          </a:p>
        </p:txBody>
      </p:sp>
      <p:sp>
        <p:nvSpPr>
          <p:cNvPr id="2" name="Pravokutnik 1"/>
          <p:cNvSpPr/>
          <p:nvPr/>
        </p:nvSpPr>
        <p:spPr>
          <a:xfrm>
            <a:off x="251520" y="3554073"/>
            <a:ext cx="878790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>
              <a:buFont typeface="Arial" panose="020B0604020202020204" pitchFamily="34" charset="0"/>
              <a:buChar char="•"/>
            </a:pPr>
            <a:r>
              <a:rPr lang="hr-HR" sz="2800" i="1" dirty="0">
                <a:solidFill>
                  <a:schemeClr val="accent3">
                    <a:lumMod val="75000"/>
                  </a:schemeClr>
                </a:solidFill>
              </a:rPr>
              <a:t>Što je važnije: zemaljska slava i moć bez Boga </a:t>
            </a:r>
            <a:br>
              <a:rPr lang="hr-HR" sz="2800" i="1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hr-HR" sz="2800" i="1" dirty="0">
                <a:solidFill>
                  <a:schemeClr val="accent3">
                    <a:lumMod val="75000"/>
                  </a:schemeClr>
                </a:solidFill>
              </a:rPr>
              <a:t>ili služenje Bogu koje nas može dovesti u Božju milost?</a:t>
            </a:r>
          </a:p>
        </p:txBody>
      </p:sp>
      <p:sp>
        <p:nvSpPr>
          <p:cNvPr id="3" name="Pravokutnik 2"/>
          <p:cNvSpPr/>
          <p:nvPr/>
        </p:nvSpPr>
        <p:spPr>
          <a:xfrm>
            <a:off x="251520" y="4795610"/>
            <a:ext cx="87129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hr-HR" altLang="sr-Latn-RS" sz="2800" dirty="0">
                <a:solidFill>
                  <a:srgbClr val="C00000"/>
                </a:solidFill>
                <a:latin typeface="Calibri" pitchFamily="34" charset="0"/>
                <a:cs typeface="Arial" charset="0"/>
              </a:rPr>
              <a:t>3. Isus je mogao svojim moćima uništiti sve zločeste (protivnike), no odabrao je put ljubavi kao jedini način koji nas približava Bogu.</a:t>
            </a: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794051"/>
            <a:ext cx="1064132" cy="958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2279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A52F647B-062E-7E36-78B8-309DC77A03E1}"/>
              </a:ext>
            </a:extLst>
          </p:cNvPr>
          <p:cNvSpPr txBox="1"/>
          <p:nvPr/>
        </p:nvSpPr>
        <p:spPr>
          <a:xfrm>
            <a:off x="5021901" y="216337"/>
            <a:ext cx="413668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4000" dirty="0">
                <a:solidFill>
                  <a:srgbClr val="C00000"/>
                </a:solidFill>
                <a:latin typeface="+mn-lt"/>
                <a:cs typeface="+mn-cs"/>
              </a:rPr>
              <a:t>Bog je jedini ideal</a:t>
            </a:r>
          </a:p>
        </p:txBody>
      </p:sp>
      <p:graphicFrame>
        <p:nvGraphicFramePr>
          <p:cNvPr id="7" name="Tablica 6">
            <a:extLst>
              <a:ext uri="{FF2B5EF4-FFF2-40B4-BE49-F238E27FC236}">
                <a16:creationId xmlns:a16="http://schemas.microsoft.com/office/drawing/2014/main" id="{5610C35B-9F47-1FEA-4449-CD6618ABC6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548121"/>
              </p:ext>
            </p:extLst>
          </p:nvPr>
        </p:nvGraphicFramePr>
        <p:xfrm>
          <a:off x="64809" y="1052736"/>
          <a:ext cx="9014382" cy="5708002"/>
        </p:xfrm>
        <a:graphic>
          <a:graphicData uri="http://schemas.openxmlformats.org/drawingml/2006/table">
            <a:tbl>
              <a:tblPr/>
              <a:tblGrid>
                <a:gridCol w="5341273">
                  <a:extLst>
                    <a:ext uri="{9D8B030D-6E8A-4147-A177-3AD203B41FA5}">
                      <a16:colId xmlns:a16="http://schemas.microsoft.com/office/drawing/2014/main" val="3665267317"/>
                    </a:ext>
                  </a:extLst>
                </a:gridCol>
                <a:gridCol w="356661">
                  <a:extLst>
                    <a:ext uri="{9D8B030D-6E8A-4147-A177-3AD203B41FA5}">
                      <a16:colId xmlns:a16="http://schemas.microsoft.com/office/drawing/2014/main" val="2162419112"/>
                    </a:ext>
                  </a:extLst>
                </a:gridCol>
                <a:gridCol w="1640643">
                  <a:extLst>
                    <a:ext uri="{9D8B030D-6E8A-4147-A177-3AD203B41FA5}">
                      <a16:colId xmlns:a16="http://schemas.microsoft.com/office/drawing/2014/main" val="2931055873"/>
                    </a:ext>
                  </a:extLst>
                </a:gridCol>
                <a:gridCol w="1675805">
                  <a:extLst>
                    <a:ext uri="{9D8B030D-6E8A-4147-A177-3AD203B41FA5}">
                      <a16:colId xmlns:a16="http://schemas.microsoft.com/office/drawing/2014/main" val="1421265780"/>
                    </a:ext>
                  </a:extLst>
                </a:gridCol>
              </a:tblGrid>
              <a:tr h="565348">
                <a:tc>
                  <a:txBody>
                    <a:bodyPr/>
                    <a:lstStyle/>
                    <a:p>
                      <a:pPr algn="ctr" fontAlgn="t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 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hr-HR" sz="18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r-HR" sz="19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Isusove kušnje u pustinji: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r-HR" sz="19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Isus radije: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3714897"/>
                  </a:ext>
                </a:extLst>
              </a:tr>
              <a:tr h="1593254">
                <a:tc>
                  <a:txBody>
                    <a:bodyPr/>
                    <a:lstStyle/>
                    <a:p>
                      <a:pPr algn="l" fontAlgn="t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Duh tada odvede Isusa u pustinju da ga đavao iskuša. I </a:t>
                      </a:r>
                      <a:r>
                        <a:rPr lang="hr-H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propostivši</a:t>
                      </a:r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četrdeset dana i četrdeset noći, napokon ogladnje. Tada mu pristupi napasnik i reče: "Ako si Sin Božji, reci da ovo kamenje postane kruhom." A on odgovori: "Pisano je: Ne živi čovjek samo o kruhu, nego o svakoj riječi što izlazi iz Božjih usta."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r-HR" sz="1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n-NO" sz="19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da si Isus od kamenja napravi kruhove i ne bude gladan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r-HR" sz="19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traži Božju volju nego ispunjenje zemaljskih prohtjeva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9701607"/>
                  </a:ext>
                </a:extLst>
              </a:tr>
              <a:tr h="1769104">
                <a:tc>
                  <a:txBody>
                    <a:bodyPr/>
                    <a:lstStyle/>
                    <a:p>
                      <a:pPr algn="l" fontAlgn="t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Đavao ga tada povede u Sveti grad, postavi ga na vrh Hrama i reče mu: "Ako si Sin Božji, baci se dolje! Ta pisano je: Anđelima će svojim zapovjediti za tebe i na rukama će te nositi da se gdje nogom ne spotakneš o kamen." Isus mu kaza: "Pisano je također: Ne iskušavaj Gospodina, Boga svojega!"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r-HR" sz="1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r-HR" sz="19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da skoči sa Hrama i da ga anđeli čudesno prizemlje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r-HR" sz="19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istinom planira osvajati ljude a ne da ih "kupuje" čudima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5228511"/>
                  </a:ext>
                </a:extLst>
              </a:tr>
              <a:tr h="1698618">
                <a:tc>
                  <a:txBody>
                    <a:bodyPr/>
                    <a:lstStyle/>
                    <a:p>
                      <a:pPr algn="l" fontAlgn="t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Đavao ga onda povede na goru vrlo visoku i pokaza mu sva kraljevstva svijeta i slavu njihovu pa mu reče: "Sve ću ti to dati ako mi se ničice pokloniš." Tada mu reče Isus: "Odlazi, Sotono! Ta pisano je: Gospodinu, Bogu svom se klanjaj i njemu jedinom služi!"</a:t>
                      </a:r>
                      <a:b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Tada ga pusti đavao. I gle, anđeli pristupili i služili mu.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r-HR" sz="18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r-HR" sz="19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da se pokloni đavlu i nasilnim metodama za "osvajanje" svijeta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r-HR" sz="19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jedino se klanja Bogu i Njegovim metodama ljubavi i praštanja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0381472"/>
                  </a:ext>
                </a:extLst>
              </a:tr>
            </a:tbl>
          </a:graphicData>
        </a:graphic>
      </p:graphicFrame>
      <p:sp>
        <p:nvSpPr>
          <p:cNvPr id="8" name="Pravokutnik 7">
            <a:extLst>
              <a:ext uri="{FF2B5EF4-FFF2-40B4-BE49-F238E27FC236}">
                <a16:creationId xmlns:a16="http://schemas.microsoft.com/office/drawing/2014/main" id="{F1C97F4C-F30D-11D9-7E58-47B1644674AB}"/>
              </a:ext>
            </a:extLst>
          </p:cNvPr>
          <p:cNvSpPr/>
          <p:nvPr/>
        </p:nvSpPr>
        <p:spPr>
          <a:xfrm>
            <a:off x="5796136" y="1700808"/>
            <a:ext cx="1584176" cy="1512168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Pravokutnik 8">
            <a:extLst>
              <a:ext uri="{FF2B5EF4-FFF2-40B4-BE49-F238E27FC236}">
                <a16:creationId xmlns:a16="http://schemas.microsoft.com/office/drawing/2014/main" id="{675CDFCA-B487-9991-D9FB-B92454613518}"/>
              </a:ext>
            </a:extLst>
          </p:cNvPr>
          <p:cNvSpPr/>
          <p:nvPr/>
        </p:nvSpPr>
        <p:spPr>
          <a:xfrm>
            <a:off x="7450695" y="1700808"/>
            <a:ext cx="1584176" cy="1512168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Pravokutnik 9">
            <a:extLst>
              <a:ext uri="{FF2B5EF4-FFF2-40B4-BE49-F238E27FC236}">
                <a16:creationId xmlns:a16="http://schemas.microsoft.com/office/drawing/2014/main" id="{AA2FC97E-A449-D8AA-CE1D-7CE3E51FD4FA}"/>
              </a:ext>
            </a:extLst>
          </p:cNvPr>
          <p:cNvSpPr/>
          <p:nvPr/>
        </p:nvSpPr>
        <p:spPr>
          <a:xfrm>
            <a:off x="5796136" y="3341488"/>
            <a:ext cx="1584176" cy="1671687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Pravokutnik 10">
            <a:extLst>
              <a:ext uri="{FF2B5EF4-FFF2-40B4-BE49-F238E27FC236}">
                <a16:creationId xmlns:a16="http://schemas.microsoft.com/office/drawing/2014/main" id="{AC232620-B95B-550A-05A9-6DBC2098B070}"/>
              </a:ext>
            </a:extLst>
          </p:cNvPr>
          <p:cNvSpPr/>
          <p:nvPr/>
        </p:nvSpPr>
        <p:spPr>
          <a:xfrm>
            <a:off x="7450695" y="3341489"/>
            <a:ext cx="1584176" cy="1671686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Pravokutnik 11">
            <a:extLst>
              <a:ext uri="{FF2B5EF4-FFF2-40B4-BE49-F238E27FC236}">
                <a16:creationId xmlns:a16="http://schemas.microsoft.com/office/drawing/2014/main" id="{89D4FA42-2D7D-F727-E89A-90992AF9674B}"/>
              </a:ext>
            </a:extLst>
          </p:cNvPr>
          <p:cNvSpPr/>
          <p:nvPr/>
        </p:nvSpPr>
        <p:spPr>
          <a:xfrm>
            <a:off x="5796136" y="5095309"/>
            <a:ext cx="1584176" cy="1652317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Pravokutnik 12">
            <a:extLst>
              <a:ext uri="{FF2B5EF4-FFF2-40B4-BE49-F238E27FC236}">
                <a16:creationId xmlns:a16="http://schemas.microsoft.com/office/drawing/2014/main" id="{44121BB7-4021-371E-0EA3-D2E2B4FEB0EF}"/>
              </a:ext>
            </a:extLst>
          </p:cNvPr>
          <p:cNvSpPr/>
          <p:nvPr/>
        </p:nvSpPr>
        <p:spPr>
          <a:xfrm>
            <a:off x="7460695" y="5089052"/>
            <a:ext cx="1584176" cy="1652316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18931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>
            <a:extLst>
              <a:ext uri="{FF2B5EF4-FFF2-40B4-BE49-F238E27FC236}">
                <a16:creationId xmlns:a16="http://schemas.microsoft.com/office/drawing/2014/main" id="{832165AF-6EBE-932E-49AE-C40DC4A455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191652"/>
            <a:ext cx="792088" cy="713112"/>
          </a:xfrm>
          <a:prstGeom prst="rect">
            <a:avLst/>
          </a:prstGeom>
        </p:spPr>
      </p:pic>
      <p:sp>
        <p:nvSpPr>
          <p:cNvPr id="3" name="TekstniOkvir 2">
            <a:extLst>
              <a:ext uri="{FF2B5EF4-FFF2-40B4-BE49-F238E27FC236}">
                <a16:creationId xmlns:a16="http://schemas.microsoft.com/office/drawing/2014/main" id="{A52F647B-062E-7E36-78B8-309DC77A03E1}"/>
              </a:ext>
            </a:extLst>
          </p:cNvPr>
          <p:cNvSpPr txBox="1"/>
          <p:nvPr/>
        </p:nvSpPr>
        <p:spPr>
          <a:xfrm>
            <a:off x="0" y="216337"/>
            <a:ext cx="915858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4000" dirty="0">
                <a:solidFill>
                  <a:srgbClr val="C00000"/>
                </a:solidFill>
                <a:latin typeface="+mn-lt"/>
                <a:cs typeface="+mn-cs"/>
              </a:rPr>
              <a:t>Bog je jedini ideal</a:t>
            </a:r>
          </a:p>
        </p:txBody>
      </p:sp>
      <p:graphicFrame>
        <p:nvGraphicFramePr>
          <p:cNvPr id="7" name="Tablica 6">
            <a:extLst>
              <a:ext uri="{FF2B5EF4-FFF2-40B4-BE49-F238E27FC236}">
                <a16:creationId xmlns:a16="http://schemas.microsoft.com/office/drawing/2014/main" id="{5610C35B-9F47-1FEA-4449-CD6618ABC6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287356"/>
              </p:ext>
            </p:extLst>
          </p:nvPr>
        </p:nvGraphicFramePr>
        <p:xfrm>
          <a:off x="64809" y="1052736"/>
          <a:ext cx="8971687" cy="5626324"/>
        </p:xfrm>
        <a:graphic>
          <a:graphicData uri="http://schemas.openxmlformats.org/drawingml/2006/table">
            <a:tbl>
              <a:tblPr/>
              <a:tblGrid>
                <a:gridCol w="871156">
                  <a:extLst>
                    <a:ext uri="{9D8B030D-6E8A-4147-A177-3AD203B41FA5}">
                      <a16:colId xmlns:a16="http://schemas.microsoft.com/office/drawing/2014/main" val="2162419112"/>
                    </a:ext>
                  </a:extLst>
                </a:gridCol>
                <a:gridCol w="4007323">
                  <a:extLst>
                    <a:ext uri="{9D8B030D-6E8A-4147-A177-3AD203B41FA5}">
                      <a16:colId xmlns:a16="http://schemas.microsoft.com/office/drawing/2014/main" val="2931055873"/>
                    </a:ext>
                  </a:extLst>
                </a:gridCol>
                <a:gridCol w="4093208">
                  <a:extLst>
                    <a:ext uri="{9D8B030D-6E8A-4147-A177-3AD203B41FA5}">
                      <a16:colId xmlns:a16="http://schemas.microsoft.com/office/drawing/2014/main" val="1421265780"/>
                    </a:ext>
                  </a:extLst>
                </a:gridCol>
              </a:tblGrid>
              <a:tr h="565348">
                <a:tc>
                  <a:txBody>
                    <a:bodyPr/>
                    <a:lstStyle/>
                    <a:p>
                      <a:pPr algn="ctr" fontAlgn="t"/>
                      <a:endParaRPr lang="hr-HR" sz="28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r-HR" sz="28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Isusove kušnje u pustinji: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r-HR" sz="28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Isus radije: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714897"/>
                  </a:ext>
                </a:extLst>
              </a:tr>
              <a:tr h="1593254">
                <a:tc>
                  <a:txBody>
                    <a:bodyPr/>
                    <a:lstStyle/>
                    <a:p>
                      <a:pPr algn="ctr" fontAlgn="t"/>
                      <a:r>
                        <a:rPr lang="hr-HR" sz="28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n-NO" sz="28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da si Isus od kamenja napravi kruhove i ne bude gladan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r-HR" sz="28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traži Božju volju nego ispunjenje zemaljskih prohtjeva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9701607"/>
                  </a:ext>
                </a:extLst>
              </a:tr>
              <a:tr h="1769104">
                <a:tc>
                  <a:txBody>
                    <a:bodyPr/>
                    <a:lstStyle/>
                    <a:p>
                      <a:pPr algn="ctr" fontAlgn="t"/>
                      <a:r>
                        <a:rPr lang="hr-HR" sz="2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r-HR" sz="28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da skoči sa Hrama i da ga anđeli čudesno prizemlje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r-HR" sz="28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istinom planira osvajati ljude a ne da ih "kupuje" čudima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5228511"/>
                  </a:ext>
                </a:extLst>
              </a:tr>
              <a:tr h="1698618">
                <a:tc>
                  <a:txBody>
                    <a:bodyPr/>
                    <a:lstStyle/>
                    <a:p>
                      <a:pPr algn="ctr" fontAlgn="t"/>
                      <a:r>
                        <a:rPr lang="hr-HR" sz="28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r-HR" sz="28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da se pokloni đavlu i nasilnim metodama za "osvajanje" svijeta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r-HR" sz="28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jedino se klanja Bogu i Njegovim metodama ljubavi i praštanja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0381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6048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251520" y="404664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800" i="1" dirty="0">
                <a:solidFill>
                  <a:schemeClr val="accent3">
                    <a:lumMod val="75000"/>
                  </a:schemeClr>
                </a:solidFill>
              </a:rPr>
              <a:t>Je li Isus ovime pokazao put, ideal ljudskom rodu?</a:t>
            </a:r>
          </a:p>
        </p:txBody>
      </p:sp>
      <p:sp>
        <p:nvSpPr>
          <p:cNvPr id="3" name="Pravokutnik 2"/>
          <p:cNvSpPr/>
          <p:nvPr/>
        </p:nvSpPr>
        <p:spPr>
          <a:xfrm>
            <a:off x="251520" y="1052736"/>
            <a:ext cx="81929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hr-HR" altLang="sr-Latn-RS" sz="2800" dirty="0">
                <a:solidFill>
                  <a:srgbClr val="C00000"/>
                </a:solidFill>
                <a:latin typeface="Calibri" pitchFamily="34" charset="0"/>
                <a:cs typeface="Arial" charset="0"/>
              </a:rPr>
              <a:t>I mi moramo postati Božji prijatelji puni ljubavi prema Bogu i bližnjima!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1844824"/>
            <a:ext cx="1064132" cy="958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8611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890</Words>
  <Application>Microsoft Office PowerPoint</Application>
  <PresentationFormat>Prikaz na zaslonu (4:3)</PresentationFormat>
  <Paragraphs>54</Paragraphs>
  <Slides>8</Slides>
  <Notes>1</Notes>
  <HiddenSlides>3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Tema sustava Office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HublinK</dc:creator>
  <cp:lastModifiedBy>Krešimir Hublin</cp:lastModifiedBy>
  <cp:revision>27</cp:revision>
  <dcterms:created xsi:type="dcterms:W3CDTF">2015-09-21T14:48:40Z</dcterms:created>
  <dcterms:modified xsi:type="dcterms:W3CDTF">2024-02-23T19:09:08Z</dcterms:modified>
</cp:coreProperties>
</file>