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6"/>
  </p:notesMasterIdLst>
  <p:sldIdLst>
    <p:sldId id="266" r:id="rId4"/>
    <p:sldId id="260" r:id="rId5"/>
    <p:sldId id="262" r:id="rId6"/>
    <p:sldId id="263" r:id="rId7"/>
    <p:sldId id="264" r:id="rId8"/>
    <p:sldId id="276" r:id="rId9"/>
    <p:sldId id="275" r:id="rId10"/>
    <p:sldId id="277" r:id="rId11"/>
    <p:sldId id="265" r:id="rId12"/>
    <p:sldId id="274" r:id="rId13"/>
    <p:sldId id="261" r:id="rId14"/>
    <p:sldId id="256" r:id="rId15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50E"/>
    <a:srgbClr val="D42CA0"/>
    <a:srgbClr val="F4E44E"/>
    <a:srgbClr val="C75151"/>
    <a:srgbClr val="2351B7"/>
    <a:srgbClr val="800080"/>
    <a:srgbClr val="663300"/>
    <a:srgbClr val="AD23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28E5ACE8-E515-4A68-B4F6-F93F70FD1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EC3B431-CA9E-4EAD-9E8A-F1677BCE0E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838E4E-36C4-48BE-8DFA-E1005B96107A}" type="datetimeFigureOut">
              <a:rPr lang="hr-HR"/>
              <a:pPr>
                <a:defRPr/>
              </a:pPr>
              <a:t>24.2.2024.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80576913-733A-473C-AA51-EFFAD99F2E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E961EDB8-921C-48DB-B493-1ECED906C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6E6B8B1-1CF6-41FF-8AB2-5664590AAE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4FC2A0-D0A7-4C63-8740-17ABC08FC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75C45F-0D63-461F-8E4F-79B14A4B7A9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 sljedeću godinu – dopunjeno 1. </a:t>
            </a:r>
            <a:r>
              <a:rPr lang="hr-HR"/>
              <a:t>prailo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75C45F-0D63-461F-8E4F-79B14A4B7A9A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1661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like slajda 1">
            <a:extLst>
              <a:ext uri="{FF2B5EF4-FFF2-40B4-BE49-F238E27FC236}">
                <a16:creationId xmlns:a16="http://schemas.microsoft.com/office/drawing/2014/main" id="{551DC2B7-805A-45E7-ADF0-1C81F3AFF5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zervirano mjesto bilježaka 2">
            <a:extLst>
              <a:ext uri="{FF2B5EF4-FFF2-40B4-BE49-F238E27FC236}">
                <a16:creationId xmlns:a16="http://schemas.microsoft.com/office/drawing/2014/main" id="{1C417749-5DEF-4209-A3B1-6D32C6CF68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DZ+?</a:t>
            </a:r>
          </a:p>
        </p:txBody>
      </p:sp>
      <p:sp>
        <p:nvSpPr>
          <p:cNvPr id="11268" name="Rezervirano mjesto broja slajda 3">
            <a:extLst>
              <a:ext uri="{FF2B5EF4-FFF2-40B4-BE49-F238E27FC236}">
                <a16:creationId xmlns:a16="http://schemas.microsoft.com/office/drawing/2014/main" id="{10F90BE3-E2EE-448B-91B8-EDA5B9269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996C7-496C-4445-8965-8979B2D0B7E1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like slajda 1">
            <a:extLst>
              <a:ext uri="{FF2B5EF4-FFF2-40B4-BE49-F238E27FC236}">
                <a16:creationId xmlns:a16="http://schemas.microsoft.com/office/drawing/2014/main" id="{012756C5-0D9E-451A-8A44-1EA56D5379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zervirano mjesto bilježaka 2">
            <a:extLst>
              <a:ext uri="{FF2B5EF4-FFF2-40B4-BE49-F238E27FC236}">
                <a16:creationId xmlns:a16="http://schemas.microsoft.com/office/drawing/2014/main" id="{9209E75B-D47E-41C1-8F89-AAF77A43F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/>
              <a:t>ZA PONAVLJANJE - Isto </a:t>
            </a:r>
            <a:r>
              <a:rPr lang="hr-HR" altLang="en-US" dirty="0"/>
              <a:t>prepisati?!!!!</a:t>
            </a:r>
          </a:p>
        </p:txBody>
      </p:sp>
      <p:sp>
        <p:nvSpPr>
          <p:cNvPr id="17412" name="Rezervirano mjesto broja slajda 3">
            <a:extLst>
              <a:ext uri="{FF2B5EF4-FFF2-40B4-BE49-F238E27FC236}">
                <a16:creationId xmlns:a16="http://schemas.microsoft.com/office/drawing/2014/main" id="{36AAFF79-9D17-4442-8F72-E4C6BC008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45E5B1-D511-4470-98D5-B88C0ECEAFA3}" type="slidenum">
              <a:rPr lang="hr-H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r-H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BBC660-CB48-4B60-B44B-5C684E4AE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1B0DB-A09A-4F02-B7F5-1DD8771F6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7D835-F6CA-42B4-BCE2-B2E0C7DA7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C517-8E02-4B6E-B831-3427FFC9DA4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79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E5F276-3ABE-4961-968E-642EE36D6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015646-7B06-4F46-BBB9-B6DB1C39A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2F1628-834D-422D-BE13-2A10331DE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D429-192C-4526-B4ED-A2A3A402B33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6942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325869-0DD1-49D4-AC22-D9492AB69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1814A-BB29-4770-B1DD-84FB8FA83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36651-A175-4B5E-BC30-1F6BDF32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6BB38-75FD-4F35-A8AE-B2838E01E27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8418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87E57-2403-45D1-B034-EC1AF452F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D59F10-9A8E-4157-9C83-E6009EC09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A33D8-F1E8-44E3-B22D-DB4121EFA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B75B-35A9-4BA6-AB7B-1F6379016D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44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71DA2E-4F14-45AD-B582-346E9B630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2C4F66-1ABB-4B71-AEF1-D939DB126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D149F-FD71-4695-97CA-D508A2A43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0D9D-CA2E-42AF-A61C-C251C6C50A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3001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2EC38-D143-4CE5-8C3C-938C6E422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81479-5431-43EE-AC35-C27665C48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0DF12-413D-4B0F-8D4E-1B112594B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1BD7-F67E-47FE-8849-525EC9790C3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066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1FD27-31A1-494D-8048-31A468E72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A732-8C88-42FE-83B9-16AFE841F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CD1C9-8EC6-4324-9C2C-B51F23154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EA8A-E4C4-40B5-8E22-9989AA8CF0F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920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033D71-D14B-44EF-AA7B-FE2BAF666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320782-6C60-47DF-99C3-D899A1A54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CD6F85-E613-46EB-9163-AC3BF15D5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E6C8-9E0D-4754-8161-FE6367D0FAA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928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E19B45-7935-4C69-A4E7-92F0F6B54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8B5C52-8B9F-49D7-8212-98579BE2C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6EE4BF-EC90-4CE5-ABBA-F6E13C5C6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76AD-BD1B-462D-B8D1-F5BA71AF3C7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134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97C001-67C9-4D47-AA63-50AF935F7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76C895-8AD8-4DA7-852C-A133A4690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9B1117-4471-4FD7-8042-93190C8A2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1475-2AC6-44C5-A35F-8F881BE1B5D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340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1751D-10D4-41E1-B3FB-5D8DBAD35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D0A45-D0B7-4768-ACD8-D87949A67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FEF52-99BB-44BF-8769-43A2527E5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8F9B-9F3D-455F-A4C7-5DBDA563934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733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30C302-8012-442F-86F8-BBE258CCC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FA1B8B-5A87-4181-A621-4884C3A5F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CC0A7F-6952-4CA8-9AEF-DF9ACE6CD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36FB-ACE4-4DDA-893E-EC3ECCB9C6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56213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D68CF-661C-4548-BF32-970FC0B9E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AF9E7-9227-4C55-AA42-89E28F552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66EF9-E4E4-483F-9F0B-EC0413CB4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A3D07-9B59-4683-A584-7848BC90A7F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0242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7FB72-2F61-4409-A41E-A86AD5ABD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4FD91D-0B56-4CA3-AEB2-07DF0E5D3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7E80BF-CA5E-4720-931A-1F042813E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BD5F-3871-47A3-A9D5-6FDD4C02FD5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647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590CBD-21AE-4DCC-B8C5-80A8FF62C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66E50-DCF3-4720-AF1F-DB887B9C0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EC10D6-57D7-465A-A8EF-AA6B01FDE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6785B-04F1-4465-97ED-053AA71A384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861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174C92-A046-41B3-A721-005A526AC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189F3-66A9-4C33-B63C-C72448E29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17265-40D0-48B0-8F53-CDB4FB363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68FB5-6970-4C7D-BADD-E04F114DFBD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78045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05999-4BD3-403E-B85D-C332892BB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A40DE2-170F-4C28-A334-75FC97835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57C0FC-AF20-49FD-992C-0D1D84583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25D10-AF10-46AE-86EE-7DBB1A6A396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5231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945A33-AFDB-4B68-B0AB-993402FEE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7A4DE6-545A-4732-AC2D-D3C95C6E1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43F1F-AAAC-4143-93C8-DF349EC4A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A1010-E85F-45B1-9A77-64FB811041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694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C7487-A388-4432-89DB-617E3A79C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4F935-21DA-4C8F-B36D-E0642DE43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DA65F-122D-4480-83CC-B2C308AF4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1CABC-116A-4BE5-BFCA-F811B19501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6385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202934-1572-47C8-8FCB-52B650DF8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0C7C45-87D9-4503-B6F4-921D7475E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667A07-03C5-46DA-B302-7E468DB26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524F9-1738-4F35-9AD2-17B56B4974D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9719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5D4133-0194-4774-85C1-F0F777365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5043BC-08E4-4FEF-AF37-2713B5D3F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DC5424-2BF7-4CB4-922C-1F7B59445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FEDD4-C966-4263-8D82-A3EFBC2CC3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9871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280081-D6F6-42C4-8B62-363E6788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92378B-FEC4-4998-A095-9FCFBACBE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F3A279-0018-4804-A914-B69329441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FCFE0-20CA-4B66-87BF-120A6CD6C8A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496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7081E9-6549-4D89-A457-5D8A41117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35AE5-8F70-49F7-851E-122167C82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35C20B-64C0-4095-BCF2-0C6D4401F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B15A-4759-4A60-8BE2-4070181310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01280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5D2B8-3C34-4BE8-80DF-43BEED98B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91916-548A-423A-A882-8B54981EC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8FB1C-7C0C-4DA1-BC7C-5C94C664E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A947E-2751-409B-A6D3-B352E6EACED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46839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C51D4-10AA-4F70-8AB2-72C76E2E6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EF978D-3214-4C27-8116-C01B8EA0B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01F16-9EB1-49E6-925B-994FDCD6A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85FC5-91AB-4C89-88E5-A5076F3B5F3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9392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805CCE-9A3B-4110-AAAA-2B6C388EC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D470B-2327-467D-8873-1BE4C9090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303AAC-11B2-4C11-9085-34151B898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42F38-9CCE-4291-A1BA-D3DF33DD17D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9934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6ABC8-1320-4247-B104-E1ED21F05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1AE52-5352-4C8A-B854-3EED4DF0A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9C43D-CA79-4B22-91FC-FF8895E12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ACE4-0517-4963-BA3C-C9A0D18B768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866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C2D80-489A-4BA4-B3A8-E7E287E99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F7167-6673-480B-9C25-4B2CE53B6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953F1-16F5-4395-8986-B9E7F4450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D7EC-B463-4A17-B12A-22506F200D3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462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1A4763-2754-48AB-99FD-303885588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2B5B37-1454-457A-9973-29A768D35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EC2E45-EA4B-43B5-AE08-076113046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8C74-75E9-458A-BB4E-342ED11F393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183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E2F58-DBAC-4FC9-811A-AF89839E2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7E274D-37DD-41AD-A001-715C75466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6AD162-DAA9-43DE-85A6-15C781528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790D-5862-4E20-AD2A-1FF2255DC17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3173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8C354D-E03B-4072-95D6-74BC6B89E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F0E396-B345-407B-AC04-BBB49C125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7AB54C-DF9A-4E3A-90D9-D8C38EE98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8424F-EB73-4314-97AD-64CCF1664FF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073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185D-970E-4C1D-8E9E-DD40596B2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24D57-D90B-4373-B5F0-05CCC824C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0E44D-1E77-4AF6-A786-592FB5B3E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697F-E7DB-4134-ABFC-791FEB6A6A6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1444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BC6DF-5DA0-4AB5-8CF5-227E95457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58A27-A251-49B0-8891-401C01B08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2280D-8388-4546-AB26-9C33CE310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A9F4-EAF5-4EC9-B598-F24A4826D6E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2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203387-694E-4F33-9FCF-63C3B7869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FA88E2-02FE-4AAF-BB18-ADC0CDCFC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D9B0EA-12F1-4481-A6D7-8E88E9CDC7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59DF65-C50F-45D2-B548-71C1AD66F0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9FB564-C589-4F30-8FE9-F9A6A425DE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D400825-22F3-454C-834A-3AEF8C73FDC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903BF8-8F18-400C-AFF9-0122C1903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C186D2-9C1C-4623-9D55-EEDB66BD0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8347BC-D2F3-4E29-B2D2-94008507E2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302257-6E04-4F10-A9E9-29F13CA7E2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8BC574-B0FA-404D-99C9-547671C293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9BC499E-D1CA-48C8-B522-99D34587195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69EBAC-3911-414A-A103-F5EF8787A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7CC80E9-0FA4-4D4E-959E-B0A5F4F26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45092B-9112-4E3F-9BB8-04A703E26D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EAEDB7-BD94-4216-B11C-F8D331DDD7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618C49-F4BF-4E07-8DAD-F7BDFFE2E0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EE441D2-3A05-454E-A422-06E04C39057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250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youtube.com/watch?v=DHusaIFym2c" TargetMode="Externa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C:\Users\Korisnik\SKOLA\7%20raz\7_11%20ljubav\O%20ljubavi%20ja%20pjevam.mp3" TargetMode="External"/><Relationship Id="rId1" Type="http://schemas.microsoft.com/office/2007/relationships/media" Target="file:///C:\Users\Korisnik\SKOLA\7%20raz\7_11%20ljubav\O%20ljubavi%20ja%20pjeva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png"/><Relationship Id="rId2" Type="http://schemas.openxmlformats.org/officeDocument/2006/relationships/audio" Target="file:///C:\Users\Korisnik\SKOLA\7%20raz\7_11%20ljubav\O%20ljubavi%20ja%20pjevam.mp3" TargetMode="External"/><Relationship Id="rId1" Type="http://schemas.microsoft.com/office/2007/relationships/media" Target="file:///C:\Users\Korisnik\SKOLA\7%20raz\7_11%20ljubav\O%20ljubavi%20ja%20pjevam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27FB0389-F283-4449-8BD1-4C30C7C5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0042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97EA015-E395-4E8A-B5F8-3F1EC88C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4709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800" dirty="0">
                <a:solidFill>
                  <a:schemeClr val="bg1">
                    <a:lumMod val="65000"/>
                  </a:schemeClr>
                </a:solidFill>
              </a:rPr>
              <a:t>Pročitaj(</a:t>
            </a:r>
            <a:r>
              <a:rPr lang="hr-HR" altLang="sr-Latn-RS" sz="2800" dirty="0" err="1">
                <a:solidFill>
                  <a:schemeClr val="bg1">
                    <a:lumMod val="65000"/>
                  </a:schemeClr>
                </a:solidFill>
              </a:rPr>
              <a:t>mo</a:t>
            </a:r>
            <a:r>
              <a:rPr lang="hr-HR" altLang="sr-Latn-RS" sz="2800" dirty="0">
                <a:solidFill>
                  <a:schemeClr val="bg1">
                    <a:lumMod val="65000"/>
                  </a:schemeClr>
                </a:solidFill>
              </a:rPr>
              <a:t>): </a:t>
            </a:r>
            <a:br>
              <a:rPr lang="hr-HR" altLang="sr-Latn-RS" sz="3600" dirty="0">
                <a:solidFill>
                  <a:srgbClr val="663300"/>
                </a:solidFill>
              </a:rPr>
            </a:br>
            <a:r>
              <a:rPr lang="hr-HR" altLang="sr-Latn-RS" sz="3600" dirty="0">
                <a:solidFill>
                  <a:srgbClr val="663300"/>
                </a:solidFill>
              </a:rPr>
              <a:t>U 23-24 (Ljubav koja ne prestaje)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niOkvir 1">
            <a:extLst>
              <a:ext uri="{FF2B5EF4-FFF2-40B4-BE49-F238E27FC236}">
                <a16:creationId xmlns:a16="http://schemas.microsoft.com/office/drawing/2014/main" id="{A3A560E8-0034-4DED-9F56-2B291274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2725"/>
            <a:ext cx="701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rgbClr val="7F7F7F"/>
                </a:solidFill>
                <a:latin typeface="Arial" panose="020B0604020202020204" pitchFamily="34" charset="0"/>
              </a:rPr>
              <a:t>A vjera i nada su tu zbog ljubavi! Jer po ljubavi ćemo doći do Boga!</a:t>
            </a:r>
          </a:p>
        </p:txBody>
      </p:sp>
      <p:sp>
        <p:nvSpPr>
          <p:cNvPr id="18435" name="Pravokutnik 2">
            <a:extLst>
              <a:ext uri="{FF2B5EF4-FFF2-40B4-BE49-F238E27FC236}">
                <a16:creationId xmlns:a16="http://schemas.microsoft.com/office/drawing/2014/main" id="{3849EEB3-3FD1-49CE-BEE9-5DA2D277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33425"/>
            <a:ext cx="85201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b="1">
                <a:solidFill>
                  <a:srgbClr val="E2AC76"/>
                </a:solidFill>
                <a:latin typeface="Arial" panose="020B0604020202020204" pitchFamily="34" charset="0"/>
              </a:rPr>
              <a:t>Prva poslanica Korinćanima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 b="1">
                <a:solidFill>
                  <a:srgbClr val="E2AC76"/>
                </a:solidFill>
                <a:latin typeface="Arial" panose="020B0604020202020204" pitchFamily="34" charset="0"/>
              </a:rPr>
              <a:t>13 </a:t>
            </a:r>
            <a:r>
              <a:rPr lang="vi-VN" altLang="sr-Latn-RS">
                <a:solidFill>
                  <a:srgbClr val="000000"/>
                </a:solidFill>
                <a:latin typeface="Arial" panose="020B0604020202020204" pitchFamily="34" charset="0"/>
              </a:rPr>
              <a:t>Kad bih sve jezike ljudske govorio i anđeoske, a ljubavi ne bih imao, bio bih mjed što ječi ili cimbal što zveči. Kad bih imao dar prorokovanja i znao sva otajstva i sve spoznanje; i kad bih imao svu vjeru da bih i gore premještao, a ljubavi ne bih imao - ništa sam! I kad bih razdao sav svoj imutak i kad bih predao tijelo svoje da se sažeže, a ljubavi ne bih imao - ništa mi ne bi koristilo. …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sr-Latn-RS">
                <a:solidFill>
                  <a:srgbClr val="000000"/>
                </a:solidFill>
                <a:latin typeface="Arial" panose="020B0604020202020204" pitchFamily="34" charset="0"/>
              </a:rPr>
              <a:t>A sada: ostaju vjera, ufanje i ljubav - to troje - ali najveća je među njima </a:t>
            </a:r>
            <a:r>
              <a:rPr lang="vi-VN" altLang="sr-Latn-RS" u="sng">
                <a:solidFill>
                  <a:srgbClr val="000000"/>
                </a:solidFill>
                <a:latin typeface="Arial" panose="020B0604020202020204" pitchFamily="34" charset="0"/>
              </a:rPr>
              <a:t>ljubav</a:t>
            </a:r>
            <a:r>
              <a:rPr lang="vi-VN" altLang="sr-Latn-RS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6D42FF08-869A-43D3-B7DA-1A235560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52593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ravokutnik 1">
            <a:extLst>
              <a:ext uri="{FF2B5EF4-FFF2-40B4-BE49-F238E27FC236}">
                <a16:creationId xmlns:a16="http://schemas.microsoft.com/office/drawing/2014/main" id="{6EDE1F5C-CEB6-4206-A966-684EEEE15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50" y="1291904"/>
            <a:ext cx="806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dirty="0"/>
              <a:t>Ljubav je velikodušna, dobrostiva je ljubav, </a:t>
            </a:r>
            <a:br>
              <a:rPr lang="hr-HR" altLang="sr-Latn-RS" dirty="0"/>
            </a:br>
            <a:r>
              <a:rPr lang="hr-HR" altLang="sr-Latn-RS" dirty="0"/>
              <a:t>ne zavidi, ljubav se ne hvasta, </a:t>
            </a:r>
            <a:br>
              <a:rPr lang="hr-HR" altLang="sr-Latn-RS" dirty="0"/>
            </a:br>
            <a:r>
              <a:rPr lang="hr-HR" altLang="sr-Latn-RS" dirty="0"/>
              <a:t>ne nadima se; nije nepristojna, </a:t>
            </a:r>
            <a:br>
              <a:rPr lang="hr-HR" altLang="sr-Latn-RS" dirty="0"/>
            </a:br>
            <a:r>
              <a:rPr lang="hr-HR" altLang="sr-Latn-RS" dirty="0"/>
              <a:t>ne traži svoje, nije razdražljiva, </a:t>
            </a:r>
            <a:br>
              <a:rPr lang="hr-HR" altLang="sr-Latn-RS" dirty="0"/>
            </a:br>
            <a:r>
              <a:rPr lang="hr-HR" altLang="sr-Latn-RS" dirty="0"/>
              <a:t>ne pamti zlo; ne raduje se nepravdi, </a:t>
            </a:r>
            <a:br>
              <a:rPr lang="hr-HR" altLang="sr-Latn-RS" dirty="0"/>
            </a:br>
            <a:r>
              <a:rPr lang="hr-HR" altLang="sr-Latn-RS" dirty="0"/>
              <a:t>a raduje se istini; </a:t>
            </a:r>
            <a:br>
              <a:rPr lang="hr-HR" altLang="sr-Latn-RS" dirty="0"/>
            </a:br>
            <a:r>
              <a:rPr lang="hr-HR" altLang="sr-Latn-RS" dirty="0"/>
              <a:t>sve pokriva, sve vjeruje, </a:t>
            </a:r>
            <a:br>
              <a:rPr lang="hr-HR" altLang="sr-Latn-RS" dirty="0"/>
            </a:br>
            <a:r>
              <a:rPr lang="hr-HR" altLang="sr-Latn-RS" dirty="0"/>
              <a:t>svemu se nada, sve podnosi. </a:t>
            </a:r>
            <a:br>
              <a:rPr lang="hr-HR" altLang="sr-Latn-RS" dirty="0"/>
            </a:br>
            <a:r>
              <a:rPr lang="hr-HR" altLang="sr-Latn-RS" dirty="0"/>
              <a:t>Ljubav nikad ne prestaje. </a:t>
            </a:r>
          </a:p>
        </p:txBody>
      </p:sp>
      <p:sp>
        <p:nvSpPr>
          <p:cNvPr id="10244" name="TekstniOkvir 2">
            <a:extLst>
              <a:ext uri="{FF2B5EF4-FFF2-40B4-BE49-F238E27FC236}">
                <a16:creationId xmlns:a16="http://schemas.microsoft.com/office/drawing/2014/main" id="{C1289B0B-712E-444B-9E67-A51A27FA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9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dirty="0">
                <a:solidFill>
                  <a:schemeClr val="bg1"/>
                </a:solidFill>
              </a:rPr>
              <a:t>sv. Pavao u 1 Kor 13,4-8 daje "recept" za pravu ljubav:</a:t>
            </a:r>
          </a:p>
        </p:txBody>
      </p:sp>
      <p:sp>
        <p:nvSpPr>
          <p:cNvPr id="10246" name="TekstniOkvir 1">
            <a:hlinkClick r:id="rId5"/>
            <a:extLst>
              <a:ext uri="{FF2B5EF4-FFF2-40B4-BE49-F238E27FC236}">
                <a16:creationId xmlns:a16="http://schemas.microsoft.com/office/drawing/2014/main" id="{6E5322F7-9D4A-47C8-9604-E51C12AB1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854"/>
            <a:ext cx="9189244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dirty="0">
                <a:solidFill>
                  <a:schemeClr val="bg1"/>
                </a:solidFill>
              </a:rPr>
              <a:t>Ovaj tekst je opjevan u pjesmi: https://www.youtube.com/watch?v=DHusaIFym2c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6230E74-6E60-4477-BA26-24DFB3E7B94F}"/>
              </a:ext>
            </a:extLst>
          </p:cNvPr>
          <p:cNvSpPr txBox="1"/>
          <p:nvPr/>
        </p:nvSpPr>
        <p:spPr>
          <a:xfrm>
            <a:off x="3059832" y="460907"/>
            <a:ext cx="541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800" b="1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-18"/>
              </a:rPr>
              <a:t>Hvalospjev ljubavi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118EF5C-A781-DB57-40FB-F58C00EB18CB}"/>
              </a:ext>
            </a:extLst>
          </p:cNvPr>
          <p:cNvSpPr txBox="1"/>
          <p:nvPr/>
        </p:nvSpPr>
        <p:spPr>
          <a:xfrm>
            <a:off x="196750" y="415706"/>
            <a:ext cx="203611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DZ+: naučiti napamet (za ++):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>
            <a:extLst>
              <a:ext uri="{FF2B5EF4-FFF2-40B4-BE49-F238E27FC236}">
                <a16:creationId xmlns:a16="http://schemas.microsoft.com/office/drawing/2014/main" id="{F19E9408-26F5-49A6-BDDB-41AB245B0DD3}"/>
              </a:ext>
            </a:extLst>
          </p:cNvPr>
          <p:cNvSpPr/>
          <p:nvPr/>
        </p:nvSpPr>
        <p:spPr>
          <a:xfrm>
            <a:off x="-2361" y="4683919"/>
            <a:ext cx="9144000" cy="216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6387" name="AutoShape 8">
            <a:extLst>
              <a:ext uri="{FF2B5EF4-FFF2-40B4-BE49-F238E27FC236}">
                <a16:creationId xmlns:a16="http://schemas.microsoft.com/office/drawing/2014/main" id="{EB0C5B3F-EE42-4756-B46B-9F6AC993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32150"/>
            <a:ext cx="1069975" cy="10207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6388" name="AutoShape 10" descr="sidro">
            <a:extLst>
              <a:ext uri="{FF2B5EF4-FFF2-40B4-BE49-F238E27FC236}">
                <a16:creationId xmlns:a16="http://schemas.microsoft.com/office/drawing/2014/main" id="{F65BC56E-BECC-4B5C-BFE6-1E180FA13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27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16389" name="AutoShape 12" descr="sidro">
            <a:extLst>
              <a:ext uri="{FF2B5EF4-FFF2-40B4-BE49-F238E27FC236}">
                <a16:creationId xmlns:a16="http://schemas.microsoft.com/office/drawing/2014/main" id="{F4485C27-8E3F-43DC-BF33-2E47435E7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27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pic>
        <p:nvPicPr>
          <p:cNvPr id="16390" name="Picture 13" descr="sidro">
            <a:extLst>
              <a:ext uri="{FF2B5EF4-FFF2-40B4-BE49-F238E27FC236}">
                <a16:creationId xmlns:a16="http://schemas.microsoft.com/office/drawing/2014/main" id="{73591468-701A-4387-BEB3-FF809024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795">
            <a:off x="201613" y="2109788"/>
            <a:ext cx="8255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>
            <a:extLst>
              <a:ext uri="{FF2B5EF4-FFF2-40B4-BE49-F238E27FC236}">
                <a16:creationId xmlns:a16="http://schemas.microsoft.com/office/drawing/2014/main" id="{FFA6B689-C084-4119-A48C-944AD7020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2888"/>
            <a:ext cx="8661400" cy="584200"/>
          </a:xfrm>
          <a:prstGeom prst="rect">
            <a:avLst/>
          </a:prstGeom>
          <a:solidFill>
            <a:srgbClr val="EFA5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</a:rPr>
              <a:t>„</a:t>
            </a:r>
            <a:r>
              <a:rPr lang="hr-HR" altLang="sr-Latn-RS" b="1">
                <a:solidFill>
                  <a:srgbClr val="000000"/>
                </a:solidFill>
              </a:rPr>
              <a:t>BOG________E</a:t>
            </a:r>
            <a:r>
              <a:rPr lang="hr-HR" altLang="sr-Latn-RS">
                <a:solidFill>
                  <a:srgbClr val="000000"/>
                </a:solidFill>
              </a:rPr>
              <a:t>” </a:t>
            </a:r>
            <a:r>
              <a:rPr lang="hr-HR" altLang="sr-Latn-RS" b="1">
                <a:solidFill>
                  <a:srgbClr val="000000"/>
                </a:solidFill>
              </a:rPr>
              <a:t>KREPOSTI</a:t>
            </a:r>
            <a:r>
              <a:rPr lang="hr-HR" altLang="sr-Latn-RS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6392" name="TekstniOkvir 1">
            <a:extLst>
              <a:ext uri="{FF2B5EF4-FFF2-40B4-BE49-F238E27FC236}">
                <a16:creationId xmlns:a16="http://schemas.microsoft.com/office/drawing/2014/main" id="{6612B620-04CF-43EC-8236-E06BB4FB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896938"/>
            <a:ext cx="6923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____</a:t>
            </a:r>
            <a:r>
              <a:rPr lang="hr-HR" altLang="sr-Latn-RS">
                <a:solidFill>
                  <a:srgbClr val="000000"/>
                </a:solidFill>
              </a:rPr>
              <a:t> mi je dao razlog da </a:t>
            </a:r>
            <a:r>
              <a:rPr lang="hr-HR" altLang="sr-Latn-RS">
                <a:solidFill>
                  <a:srgbClr val="C00000"/>
                </a:solidFill>
              </a:rPr>
              <a:t>________ </a:t>
            </a:r>
            <a:r>
              <a:rPr lang="hr-HR" altLang="sr-Latn-RS">
                <a:solidFill>
                  <a:srgbClr val="000000"/>
                </a:solidFill>
              </a:rPr>
              <a:t>u dobroga </a:t>
            </a:r>
            <a:r>
              <a:rPr lang="hr-HR" altLang="sr-Latn-RS">
                <a:solidFill>
                  <a:srgbClr val="C00000"/>
                </a:solidFill>
              </a:rPr>
              <a:t>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</a:rPr>
              <a:t>i to mi daje </a:t>
            </a:r>
            <a:r>
              <a:rPr lang="hr-HR" altLang="sr-Latn-RS">
                <a:solidFill>
                  <a:srgbClr val="C00000"/>
                </a:solidFill>
              </a:rPr>
              <a:t>_____ </a:t>
            </a:r>
            <a:r>
              <a:rPr lang="hr-HR" altLang="sr-Latn-RS">
                <a:solidFill>
                  <a:srgbClr val="000000"/>
                </a:solidFill>
              </a:rPr>
              <a:t>da će me Bog </a:t>
            </a:r>
            <a:r>
              <a:rPr lang="hr-HR" altLang="sr-Latn-RS">
                <a:solidFill>
                  <a:srgbClr val="C00000"/>
                </a:solidFill>
              </a:rPr>
              <a:t>_________</a:t>
            </a:r>
            <a:r>
              <a:rPr lang="hr-HR" altLang="sr-Latn-RS">
                <a:solidFill>
                  <a:srgbClr val="000000"/>
                </a:solidFill>
              </a:rPr>
              <a:t> i uzeti k sebi u </a:t>
            </a:r>
            <a:r>
              <a:rPr lang="hr-HR" altLang="sr-Latn-RS">
                <a:solidFill>
                  <a:srgbClr val="C00000"/>
                </a:solidFill>
              </a:rPr>
              <a:t>____</a:t>
            </a:r>
            <a:r>
              <a:rPr lang="hr-HR" altLang="sr-Latn-RS">
                <a:solidFill>
                  <a:srgbClr val="00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</a:rPr>
              <a:t>Zato ja </a:t>
            </a:r>
            <a:r>
              <a:rPr lang="hr-HR" altLang="sr-Latn-RS">
                <a:solidFill>
                  <a:srgbClr val="C00000"/>
                </a:solidFill>
              </a:rPr>
              <a:t>______</a:t>
            </a:r>
            <a:r>
              <a:rPr lang="hr-HR" altLang="sr-Latn-RS">
                <a:solidFill>
                  <a:srgbClr val="000000"/>
                </a:solidFill>
              </a:rPr>
              <a:t> Boga i </a:t>
            </a:r>
            <a:r>
              <a:rPr lang="hr-HR" altLang="sr-Latn-RS">
                <a:solidFill>
                  <a:srgbClr val="C00000"/>
                </a:solidFill>
              </a:rPr>
              <a:t>_______</a:t>
            </a:r>
            <a:r>
              <a:rPr lang="hr-HR" altLang="sr-Latn-RS">
                <a:solidFill>
                  <a:srgbClr val="000000"/>
                </a:solidFill>
              </a:rPr>
              <a:t> te ću svojim </a:t>
            </a:r>
            <a:r>
              <a:rPr lang="hr-HR" altLang="sr-Latn-RS">
                <a:solidFill>
                  <a:srgbClr val="C00000"/>
                </a:solidFill>
              </a:rPr>
              <a:t>______ </a:t>
            </a:r>
            <a:r>
              <a:rPr lang="hr-HR" altLang="sr-Latn-RS">
                <a:solidFill>
                  <a:srgbClr val="000000"/>
                </a:solidFill>
              </a:rPr>
              <a:t>djelima </a:t>
            </a:r>
            <a:r>
              <a:rPr lang="hr-HR" altLang="sr-Latn-RS">
                <a:solidFill>
                  <a:srgbClr val="C00000"/>
                </a:solidFill>
              </a:rPr>
              <a:t>________ </a:t>
            </a:r>
            <a:r>
              <a:rPr lang="hr-HR" altLang="sr-Latn-RS">
                <a:solidFill>
                  <a:srgbClr val="000000"/>
                </a:solidFill>
              </a:rPr>
              <a:t>Bogu da sam uz Njega.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234503E-8646-4AF5-9937-A8E721C68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5681663"/>
            <a:ext cx="173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vjerujem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BE8EBB8-1D58-4EFE-A495-14CEFC27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5127625"/>
            <a:ext cx="1095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nadu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B9B6AC8-058D-4508-980D-FFC55B64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0" y="5387975"/>
            <a:ext cx="1255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ljubim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A66BF5F0-653B-40A1-AFA2-BE7EAFBA8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6067425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nebo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6E3ADC4B-B2C1-490D-879B-C48117BC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80013"/>
            <a:ext cx="1347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bližnje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B77F36CE-089D-4E6B-92AE-CD07D984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5681663"/>
            <a:ext cx="170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dokazati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38DC976F-CE5F-42F0-BAFB-A06434EF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05790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Isus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BB72A705-0350-4B96-BB32-708F1D44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5980113"/>
            <a:ext cx="1141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Boga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780BE882-6CCD-4C34-9CCB-E58C7255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6057900"/>
            <a:ext cx="1550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uskrisiti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B87F22D2-EBAD-40FC-BC5B-80B78696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5156200"/>
            <a:ext cx="143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C00000"/>
                </a:solidFill>
              </a:rPr>
              <a:t>dobrim</a:t>
            </a:r>
            <a:endParaRPr lang="hr-HR" altLang="en-US" sz="1800">
              <a:solidFill>
                <a:srgbClr val="C00000"/>
              </a:solidFill>
            </a:endParaRP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9A51E969-2CFD-4509-8590-3B8781B4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4710113"/>
            <a:ext cx="853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i="1">
                <a:solidFill>
                  <a:srgbClr val="000000"/>
                </a:solidFill>
              </a:rPr>
              <a:t>Ove riječi stavi na gornje crte i prepiši u bilježnicu:</a:t>
            </a:r>
          </a:p>
        </p:txBody>
      </p:sp>
      <p:pic>
        <p:nvPicPr>
          <p:cNvPr id="16404" name="Picture 21">
            <a:extLst>
              <a:ext uri="{FF2B5EF4-FFF2-40B4-BE49-F238E27FC236}">
                <a16:creationId xmlns:a16="http://schemas.microsoft.com/office/drawing/2014/main" id="{6A4AAD00-772B-4AAA-9C72-9156642E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/>
          <a:stretch>
            <a:fillRect/>
          </a:stretch>
        </p:blipFill>
        <p:spPr bwMode="auto">
          <a:xfrm>
            <a:off x="217488" y="909638"/>
            <a:ext cx="7953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A7E7A379-ADE8-468C-A025-64481BA0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42888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>
                <a:solidFill>
                  <a:srgbClr val="000000"/>
                </a:solidFill>
              </a:rPr>
              <a:t>OSLOVN</a:t>
            </a:r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18453" name="TekstniOkvir 1">
            <a:extLst>
              <a:ext uri="{FF2B5EF4-FFF2-40B4-BE49-F238E27FC236}">
                <a16:creationId xmlns:a16="http://schemas.microsoft.com/office/drawing/2014/main" id="{244AD54A-0B72-4649-B36B-938AE32D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5413" y="1331913"/>
            <a:ext cx="1752601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</a:rPr>
              <a:t>Vjera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</a:rPr>
              <a:t>Ufanje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</a:rPr>
              <a:t>Ljubav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439D776-7F10-4AC5-9DCD-0EE58E29D3FE}"/>
              </a:ext>
            </a:extLst>
          </p:cNvPr>
          <p:cNvSpPr txBox="1"/>
          <p:nvPr/>
        </p:nvSpPr>
        <p:spPr>
          <a:xfrm rot="1099524">
            <a:off x="6865889" y="395623"/>
            <a:ext cx="2099489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PONOVIMO!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36875 -0.758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63334 -0.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45833 -0.6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0001 -0.47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41666 -0.536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525 -0.538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47084 -0.372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2083 -0.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5416 -0.2666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3542 -0.34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559 4.44444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3" grpId="0"/>
      <p:bldP spid="25" grpId="0"/>
      <p:bldP spid="4" grpId="0"/>
      <p:bldP spid="184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7A9314E8-D355-4FED-88D5-58C62639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0042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E77FBE7-6417-4524-B71F-8362FB99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5625"/>
            <a:ext cx="871378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r-HR" altLang="sr-Latn-RS" sz="3600" dirty="0">
                <a:solidFill>
                  <a:srgbClr val="262673"/>
                </a:solidFill>
              </a:rPr>
              <a:t>Što je (prava, istinska) ljubav?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r-HR" altLang="sr-Latn-RS" sz="3600" dirty="0">
                <a:solidFill>
                  <a:srgbClr val="800080"/>
                </a:solidFill>
              </a:rPr>
              <a:t>Zašto bi itko htio ikome činiti samo dobro, tj. voljeti ga? Zašto se ljudi vole?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r-HR" altLang="sr-Latn-RS" sz="3600" dirty="0">
                <a:solidFill>
                  <a:srgbClr val="1E4649"/>
                </a:solidFill>
              </a:rPr>
              <a:t>Zašto ljudi vole Boga? Da li Bog voli nas?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r-HR" altLang="sr-Latn-RS" sz="3600" dirty="0">
                <a:solidFill>
                  <a:srgbClr val="595959"/>
                </a:solidFill>
              </a:rPr>
              <a:t>Postoje li kriva </a:t>
            </a:r>
            <a:br>
              <a:rPr lang="hr-HR" altLang="sr-Latn-RS" sz="3600" dirty="0">
                <a:solidFill>
                  <a:srgbClr val="595959"/>
                </a:solidFill>
              </a:rPr>
            </a:br>
            <a:r>
              <a:rPr lang="hr-HR" altLang="sr-Latn-RS" sz="3600" dirty="0">
                <a:solidFill>
                  <a:srgbClr val="595959"/>
                </a:solidFill>
              </a:rPr>
              <a:t>shvaćanja ljubavi?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r-HR" altLang="sr-Latn-RS" sz="3600" dirty="0">
                <a:solidFill>
                  <a:srgbClr val="663300"/>
                </a:solidFill>
              </a:rPr>
              <a:t>Postoje li kakvi propisi </a:t>
            </a:r>
            <a:br>
              <a:rPr lang="hr-HR" altLang="sr-Latn-RS" sz="3600" dirty="0">
                <a:solidFill>
                  <a:srgbClr val="663300"/>
                </a:solidFill>
              </a:rPr>
            </a:br>
            <a:r>
              <a:rPr lang="hr-HR" altLang="sr-Latn-RS" sz="3600" dirty="0">
                <a:solidFill>
                  <a:srgbClr val="663300"/>
                </a:solidFill>
              </a:rPr>
              <a:t>za ljubav? Postoje li </a:t>
            </a:r>
            <a:br>
              <a:rPr lang="hr-HR" altLang="sr-Latn-RS" sz="3600" dirty="0">
                <a:solidFill>
                  <a:srgbClr val="663300"/>
                </a:solidFill>
              </a:rPr>
            </a:br>
            <a:r>
              <a:rPr lang="hr-HR" altLang="sr-Latn-RS" sz="3600" dirty="0">
                <a:solidFill>
                  <a:srgbClr val="663300"/>
                </a:solidFill>
              </a:rPr>
              <a:t>"granice" u ljubavi?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4E1D5E1-B7A3-4779-91A1-4CFA968F4D03}"/>
              </a:ext>
            </a:extLst>
          </p:cNvPr>
          <p:cNvSpPr txBox="1"/>
          <p:nvPr/>
        </p:nvSpPr>
        <p:spPr>
          <a:xfrm>
            <a:off x="3038475" y="115888"/>
            <a:ext cx="3311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chemeClr val="bg1">
                    <a:lumMod val="65000"/>
                  </a:schemeClr>
                </a:solidFill>
              </a:rPr>
              <a:t>RAZMISLI…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849F7C18-DFD3-484D-981B-BC45592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0042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DA7585D-08D2-4FC2-909F-2CF57D06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844675"/>
            <a:ext cx="871378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800" dirty="0">
                <a:solidFill>
                  <a:schemeClr val="bg1">
                    <a:lumMod val="65000"/>
                  </a:schemeClr>
                </a:solidFill>
              </a:rPr>
              <a:t>Poslušaj jednu staru poznatu pjesmu o ljubavi…</a:t>
            </a:r>
          </a:p>
        </p:txBody>
      </p:sp>
      <p:pic>
        <p:nvPicPr>
          <p:cNvPr id="4" name="Ljubav je zakon">
            <a:hlinkClick r:id="" action="ppaction://media"/>
            <a:extLst>
              <a:ext uri="{FF2B5EF4-FFF2-40B4-BE49-F238E27FC236}">
                <a16:creationId xmlns:a16="http://schemas.microsoft.com/office/drawing/2014/main" id="{C4E579B3-28B1-425A-ADCE-DC98B0BC48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9" y="2632174"/>
            <a:ext cx="487362" cy="48736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A54FBCD3-34C9-4A43-B016-53439C66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0042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Pravokutnik 1">
            <a:extLst>
              <a:ext uri="{FF2B5EF4-FFF2-40B4-BE49-F238E27FC236}">
                <a16:creationId xmlns:a16="http://schemas.microsoft.com/office/drawing/2014/main" id="{C1BE416B-2987-4E3E-9B5C-EC0B084F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30963"/>
            <a:ext cx="920750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chemeClr val="bg1"/>
                </a:solidFill>
              </a:rPr>
              <a:t>Tko ovo ne zna, neka si prepiše u bilježnicu i nauči!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DB379B2-531D-49EF-8414-E2879AC3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268760"/>
            <a:ext cx="8569325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Isusove „</a:t>
            </a:r>
            <a:r>
              <a:rPr lang="hr-HR" altLang="sr-Latn-RS" sz="3600" b="1" dirty="0">
                <a:solidFill>
                  <a:schemeClr val="accent6">
                    <a:lumMod val="75000"/>
                  </a:schemeClr>
                </a:solidFill>
              </a:rPr>
              <a:t>Dvije zapovijedi ljubavi</a:t>
            </a:r>
            <a:r>
              <a:rPr lang="hr-HR" altLang="sr-Latn-R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”:</a:t>
            </a:r>
            <a:br>
              <a:rPr lang="hr-HR" altLang="sr-Latn-R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hr-HR" altLang="sr-Latn-R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hr-HR" altLang="sr-Latn-RS" sz="3600" dirty="0">
                <a:solidFill>
                  <a:srgbClr val="000000"/>
                </a:solidFill>
              </a:rPr>
              <a:t> Ljubi Gospodina Boga svoga svim srcem svojim, svom dušom svojom i svim umom svojim.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hr-HR" altLang="sr-Latn-RS" sz="3600" dirty="0">
                <a:solidFill>
                  <a:srgbClr val="000000"/>
                </a:solidFill>
              </a:rPr>
              <a:t> Ljubi bližnjega </a:t>
            </a:r>
            <a:br>
              <a:rPr lang="hr-HR" altLang="sr-Latn-RS" sz="3600" dirty="0">
                <a:solidFill>
                  <a:srgbClr val="000000"/>
                </a:solidFill>
              </a:rPr>
            </a:br>
            <a:r>
              <a:rPr lang="hr-HR" altLang="sr-Latn-RS" sz="3600" dirty="0">
                <a:solidFill>
                  <a:srgbClr val="000000"/>
                </a:solidFill>
              </a:rPr>
              <a:t>svoga kao </a:t>
            </a:r>
            <a:br>
              <a:rPr lang="hr-HR" altLang="sr-Latn-RS" sz="3600" dirty="0">
                <a:solidFill>
                  <a:srgbClr val="000000"/>
                </a:solidFill>
              </a:rPr>
            </a:br>
            <a:r>
              <a:rPr lang="hr-HR" altLang="sr-Latn-RS" sz="3600" dirty="0">
                <a:solidFill>
                  <a:srgbClr val="000000"/>
                </a:solidFill>
              </a:rPr>
              <a:t>samoga sebe.</a:t>
            </a:r>
          </a:p>
        </p:txBody>
      </p:sp>
      <p:sp>
        <p:nvSpPr>
          <p:cNvPr id="7173" name="Pravokutnik 2">
            <a:extLst>
              <a:ext uri="{FF2B5EF4-FFF2-40B4-BE49-F238E27FC236}">
                <a16:creationId xmlns:a16="http://schemas.microsoft.com/office/drawing/2014/main" id="{D10D25B8-D593-427E-A466-C2FC39E26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79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4000" b="1" dirty="0">
                <a:solidFill>
                  <a:srgbClr val="C00000"/>
                </a:solidFill>
              </a:rPr>
              <a:t>Ljubav prema Bogu i bližnjima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96DE650-AC37-4DFF-5DC8-A1CDC979A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9" y="5629276"/>
            <a:ext cx="55721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A53C2765-65F5-4089-95AF-4A7F2296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0042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>
            <a:extLst>
              <a:ext uri="{FF2B5EF4-FFF2-40B4-BE49-F238E27FC236}">
                <a16:creationId xmlns:a16="http://schemas.microsoft.com/office/drawing/2014/main" id="{A5135616-C92E-413B-8B91-BF059B26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24" y="1412776"/>
            <a:ext cx="44021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2913" indent="-442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0850" indent="-450850" eaLnBrk="1" hangingPunct="1">
              <a:spcBef>
                <a:spcPct val="0"/>
              </a:spcBef>
              <a:buFontTx/>
              <a:buNone/>
              <a:tabLst>
                <a:tab pos="450850" algn="l"/>
              </a:tabLst>
            </a:pPr>
            <a:r>
              <a:rPr lang="hr-HR" altLang="sr-Latn-RS" dirty="0">
                <a:solidFill>
                  <a:srgbClr val="FF0000"/>
                </a:solidFill>
              </a:rPr>
              <a:t>1.	</a:t>
            </a:r>
            <a:r>
              <a:rPr lang="hr-HR" altLang="sr-Latn-RS" dirty="0">
                <a:solidFill>
                  <a:srgbClr val="000000"/>
                </a:solidFill>
              </a:rPr>
              <a:t>Zašto je dobro, pošteno i važno voljeti Boga najviše na svijetu?</a:t>
            </a:r>
          </a:p>
          <a:p>
            <a:pPr marL="450850" indent="-450850" eaLnBrk="1" hangingPunct="1">
              <a:spcBef>
                <a:spcPct val="0"/>
              </a:spcBef>
              <a:buFontTx/>
              <a:buNone/>
            </a:pPr>
            <a:r>
              <a:rPr lang="hr-HR" altLang="sr-Latn-RS" dirty="0">
                <a:solidFill>
                  <a:srgbClr val="FF0000"/>
                </a:solidFill>
              </a:rPr>
              <a:t>2. </a:t>
            </a:r>
            <a:r>
              <a:rPr lang="hr-HR" altLang="sr-Latn-RS" dirty="0">
                <a:solidFill>
                  <a:srgbClr val="000000"/>
                </a:solidFill>
              </a:rPr>
              <a:t>Zašto je dobro i važno voljeti ljude oko sebe? Zašto bi to Bog od nas tražio?</a:t>
            </a:r>
          </a:p>
        </p:txBody>
      </p:sp>
      <p:sp>
        <p:nvSpPr>
          <p:cNvPr id="8197" name="Pravokutnik 2">
            <a:extLst>
              <a:ext uri="{FF2B5EF4-FFF2-40B4-BE49-F238E27FC236}">
                <a16:creationId xmlns:a16="http://schemas.microsoft.com/office/drawing/2014/main" id="{CFF67059-D63B-43A7-9D17-0DDE8685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912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4000" b="1" dirty="0">
                <a:solidFill>
                  <a:srgbClr val="C75151"/>
                </a:solidFill>
              </a:rPr>
              <a:t>Ljubav prema Bogu i bližnjima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05D59FA-D8F1-71FC-E41C-0D703D69467A}"/>
              </a:ext>
            </a:extLst>
          </p:cNvPr>
          <p:cNvSpPr txBox="1"/>
          <p:nvPr/>
        </p:nvSpPr>
        <p:spPr>
          <a:xfrm>
            <a:off x="5190073" y="1412776"/>
            <a:ext cx="345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D42CA0"/>
                </a:solidFill>
              </a:rPr>
              <a:t>Ako je Bog na prvom mjestu, sve je onda na svome mjestu.</a:t>
            </a:r>
          </a:p>
          <a:p>
            <a:r>
              <a:rPr lang="hr-HR" sz="2000" i="1" dirty="0">
                <a:solidFill>
                  <a:srgbClr val="D42CA0"/>
                </a:solidFill>
              </a:rPr>
              <a:t>Ako Bog nije na prvom mjestu, onda ništa nije na svom mjestu.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487D7225-E667-4395-9089-EB682292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0042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CE56514-A09C-4B51-B3CF-3238F5F8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852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Isus nas uči da su Dvije zapovijedi ljubavi</a:t>
            </a: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najvažniji zakon u životu.</a:t>
            </a:r>
          </a:p>
          <a:p>
            <a:pPr marL="442913" marR="0" lvl="0" indent="-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Zbog svega što je Bog učinio za nas, mi želimo i moramo Boga voljeti i poštovati!</a:t>
            </a:r>
          </a:p>
          <a:p>
            <a:pPr marL="442913" marR="0" lvl="0" indent="-442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Zbog ljubavi prema Bogu mi ćemo voljeti i naše bližnje, </a:t>
            </a:r>
            <a:b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ljude koji su isto </a:t>
            </a:r>
            <a:b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Božja djeca i činit </a:t>
            </a:r>
            <a:b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ćemo im samo </a:t>
            </a:r>
            <a:b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dobra djela.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18E97B-6E71-4620-810A-428FAD55B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5200650"/>
            <a:ext cx="889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ravokutnik 2">
            <a:extLst>
              <a:ext uri="{FF2B5EF4-FFF2-40B4-BE49-F238E27FC236}">
                <a16:creationId xmlns:a16="http://schemas.microsoft.com/office/drawing/2014/main" id="{786F94A4-BFCA-455E-9EB0-475B16BF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912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000" b="1" i="0" u="none" strike="noStrike" kern="1200" cap="none" spc="0" normalizeH="0" baseline="0" noProof="0" dirty="0">
                <a:ln>
                  <a:noFill/>
                </a:ln>
                <a:solidFill>
                  <a:srgbClr val="C7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Ljubav prema Bogu i bližnjima</a:t>
            </a:r>
          </a:p>
        </p:txBody>
      </p:sp>
      <p:pic>
        <p:nvPicPr>
          <p:cNvPr id="4" name="O ljubavi ja pjevam.mp3">
            <a:hlinkClick r:id="" action="ppaction://media"/>
            <a:extLst>
              <a:ext uri="{FF2B5EF4-FFF2-40B4-BE49-F238E27FC236}">
                <a16:creationId xmlns:a16="http://schemas.microsoft.com/office/drawing/2014/main" id="{17E78621-ADCF-44FF-8E57-DBB1D5004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2" y="553640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132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5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koraorganics.com/blog/wp-content/uploads/2011/02/LOVE16.jpg">
            <a:extLst>
              <a:ext uri="{FF2B5EF4-FFF2-40B4-BE49-F238E27FC236}">
                <a16:creationId xmlns:a16="http://schemas.microsoft.com/office/drawing/2014/main" id="{487D7225-E667-4395-9089-EB682292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00425"/>
            <a:ext cx="44799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CE56514-A09C-4B51-B3CF-3238F5F8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1" y="708289"/>
            <a:ext cx="878522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Isus nas uči da su Dvije zapovijedi ljubavi</a:t>
            </a: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najvažniji zakon u životu.</a:t>
            </a:r>
          </a:p>
          <a:p>
            <a:pPr marL="442913" marR="0" lvl="0" indent="-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Iz zahvalnosti Bogu za sve što je dobra učinio za nas, ali i zbog Božje uzvišenosti mi želimo Boga voljeti i poštovati!</a:t>
            </a:r>
          </a:p>
          <a:p>
            <a:pPr marL="442913" marR="0" lvl="0" indent="-442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Zbog ljubavi prema </a:t>
            </a:r>
            <a:b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Bogu mi ćemo voljeti </a:t>
            </a:r>
            <a:b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naše bližnje, ljude koji </a:t>
            </a:r>
            <a:b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 isto Božja djeca i </a:t>
            </a:r>
            <a:b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činit ćemo im samo </a:t>
            </a:r>
            <a:b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r-HR" alt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dobra djela.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18E97B-6E71-4620-810A-428FAD55B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848" y="9363"/>
            <a:ext cx="565239" cy="8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ravokutnik 2">
            <a:extLst>
              <a:ext uri="{FF2B5EF4-FFF2-40B4-BE49-F238E27FC236}">
                <a16:creationId xmlns:a16="http://schemas.microsoft.com/office/drawing/2014/main" id="{786F94A4-BFCA-455E-9EB0-475B16BF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912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000" b="1" i="0" u="none" strike="noStrike" kern="1200" cap="none" spc="0" normalizeH="0" baseline="0" noProof="0" dirty="0">
                <a:ln>
                  <a:noFill/>
                </a:ln>
                <a:solidFill>
                  <a:srgbClr val="C7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Ljubav prema Bogu i bližnjima</a:t>
            </a:r>
          </a:p>
        </p:txBody>
      </p:sp>
      <p:pic>
        <p:nvPicPr>
          <p:cNvPr id="4" name="O ljubavi ja pjevam.mp3">
            <a:hlinkClick r:id="" action="ppaction://media"/>
            <a:extLst>
              <a:ext uri="{FF2B5EF4-FFF2-40B4-BE49-F238E27FC236}">
                <a16:creationId xmlns:a16="http://schemas.microsoft.com/office/drawing/2014/main" id="{17E78621-ADCF-44FF-8E57-DBB1D5004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609329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5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F58956F-51AE-3A54-260A-A3B88E8A543E}"/>
              </a:ext>
            </a:extLst>
          </p:cNvPr>
          <p:cNvSpPr txBox="1"/>
          <p:nvPr/>
        </p:nvSpPr>
        <p:spPr>
          <a:xfrm>
            <a:off x="280263" y="1844824"/>
            <a:ext cx="35643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D8C50E"/>
                </a:solidFill>
                <a:latin typeface="Raleway" panose="020B0503030101060003" pitchFamily="34" charset="-18"/>
              </a:rPr>
              <a:t>Zlatno pravilo:</a:t>
            </a:r>
          </a:p>
          <a:p>
            <a:endParaRPr lang="hr-HR" u="sng" dirty="0"/>
          </a:p>
          <a:p>
            <a:r>
              <a:rPr lang="hr-HR" sz="2800" u="sng" dirty="0"/>
              <a:t>Sve što želite da drugi vama čine,    činite i vi njima.</a:t>
            </a:r>
          </a:p>
          <a:p>
            <a:endParaRPr lang="hr-HR" sz="2800" u="sng" dirty="0"/>
          </a:p>
          <a:p>
            <a:r>
              <a:rPr lang="hr-HR" sz="2800" dirty="0"/>
              <a:t>Sve što </a:t>
            </a:r>
            <a:r>
              <a:rPr lang="hr-HR" sz="2800" dirty="0">
                <a:solidFill>
                  <a:srgbClr val="FF0000"/>
                </a:solidFill>
              </a:rPr>
              <a:t>ne</a:t>
            </a:r>
            <a:r>
              <a:rPr lang="hr-HR" sz="2800" dirty="0"/>
              <a:t> želite da drugi vama čine, </a:t>
            </a:r>
            <a:r>
              <a:rPr lang="hr-HR" sz="2800" dirty="0">
                <a:solidFill>
                  <a:srgbClr val="FF0000"/>
                </a:solidFill>
              </a:rPr>
              <a:t>ne</a:t>
            </a:r>
            <a:r>
              <a:rPr lang="hr-HR" sz="2800" dirty="0"/>
              <a:t> činite vi njima.</a:t>
            </a:r>
          </a:p>
        </p:txBody>
      </p:sp>
      <p:pic>
        <p:nvPicPr>
          <p:cNvPr id="1026" name="Picture 2" descr="Karmelićani - Split - Zlatno pravilo: Što želite da ljudi (u)čine vama,  činite to i vi njima! Gospodine, što nam je činiti? - kao da se pitaju  učenici. Isus kao da veli:">
            <a:extLst>
              <a:ext uri="{FF2B5EF4-FFF2-40B4-BE49-F238E27FC236}">
                <a16:creationId xmlns:a16="http://schemas.microsoft.com/office/drawing/2014/main" id="{D2A7D6C1-4BC5-17DC-4A38-2D62FF78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75" y="260648"/>
            <a:ext cx="5159157" cy="66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820F1F6-9B51-C33A-624D-39E14A634538}"/>
              </a:ext>
            </a:extLst>
          </p:cNvPr>
          <p:cNvSpPr txBox="1"/>
          <p:nvPr/>
        </p:nvSpPr>
        <p:spPr>
          <a:xfrm>
            <a:off x="323528" y="40466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 kako to treba voljeti bližnje? Isus nam je dao jednostavno pravilo za to. Koje? </a:t>
            </a:r>
          </a:p>
        </p:txBody>
      </p:sp>
    </p:spTree>
    <p:extLst>
      <p:ext uri="{BB962C8B-B14F-4D97-AF65-F5344CB8AC3E}">
        <p14:creationId xmlns:p14="http://schemas.microsoft.com/office/powerpoint/2010/main" val="389369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BDF80D3-6633-4458-9BD0-CC13F972C36F}"/>
              </a:ext>
            </a:extLst>
          </p:cNvPr>
          <p:cNvSpPr/>
          <p:nvPr/>
        </p:nvSpPr>
        <p:spPr>
          <a:xfrm>
            <a:off x="198438" y="887413"/>
            <a:ext cx="8785225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4400" b="1" u="sng" cap="small" dirty="0">
                <a:solidFill>
                  <a:srgbClr val="000000"/>
                </a:solidFill>
                <a:latin typeface="Arial" charset="0"/>
              </a:rPr>
              <a:t>Ljubim Te, Bože</a:t>
            </a:r>
            <a:r>
              <a:rPr lang="hr-HR" sz="4400" b="1" cap="small" dirty="0">
                <a:solidFill>
                  <a:srgbClr val="000000"/>
                </a:solidFill>
                <a:latin typeface="Arial" charset="0"/>
              </a:rPr>
              <a:t> moj,</a:t>
            </a:r>
            <a:r>
              <a:rPr lang="hr-HR" sz="440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hr-HR" sz="4400" dirty="0">
                <a:solidFill>
                  <a:srgbClr val="000000"/>
                </a:solidFill>
                <a:latin typeface="Arial" charset="0"/>
              </a:rPr>
            </a:br>
            <a:r>
              <a:rPr lang="hr-HR" sz="4400" dirty="0">
                <a:solidFill>
                  <a:srgbClr val="000000"/>
                </a:solidFill>
                <a:latin typeface="Arial" charset="0"/>
              </a:rPr>
              <a:t>svim svojim srcem i dušom / više nego sve drugo na svijetu, / jer si dostojan svake ljubavi, / i radi Tebe ljubim svoga bližnjega kao sama sebe. / O Bože, užezi ognjem svoje ljubavi moje srce!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DE20C5C5-9F54-4B29-B327-80CDF65DEEFD}"/>
              </a:ext>
            </a:extLst>
          </p:cNvPr>
          <p:cNvSpPr/>
          <p:nvPr/>
        </p:nvSpPr>
        <p:spPr>
          <a:xfrm>
            <a:off x="107950" y="836613"/>
            <a:ext cx="8856663" cy="5113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9220" name="Pravokutnik 3">
            <a:extLst>
              <a:ext uri="{FF2B5EF4-FFF2-40B4-BE49-F238E27FC236}">
                <a16:creationId xmlns:a16="http://schemas.microsoft.com/office/drawing/2014/main" id="{5DD4A2A8-79F2-4BA3-83BD-76CA43BBF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3"/>
            <a:ext cx="9144000" cy="33972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dirty="0">
                <a:solidFill>
                  <a:schemeClr val="bg1"/>
                </a:solidFill>
              </a:rPr>
              <a:t>DZ+: naučiti napamet (za ++):</a:t>
            </a:r>
          </a:p>
        </p:txBody>
      </p:sp>
      <p:sp>
        <p:nvSpPr>
          <p:cNvPr id="9221" name="Pravokutnik 5">
            <a:extLst>
              <a:ext uri="{FF2B5EF4-FFF2-40B4-BE49-F238E27FC236}">
                <a16:creationId xmlns:a16="http://schemas.microsoft.com/office/drawing/2014/main" id="{531EB104-ACE3-477E-B343-454DC5F8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6524625"/>
            <a:ext cx="9139237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dirty="0">
                <a:solidFill>
                  <a:schemeClr val="bg1"/>
                </a:solidFill>
              </a:rPr>
              <a:t>(U24 ili u vjeronaučnom molitveniku molitva br. 49)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adani dizaj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808</Words>
  <Application>Microsoft Office PowerPoint</Application>
  <PresentationFormat>Prikaz na zaslonu (4:3)</PresentationFormat>
  <Paragraphs>72</Paragraphs>
  <Slides>12</Slides>
  <Notes>3</Notes>
  <HiddenSlides>1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Raleway</vt:lpstr>
      <vt:lpstr>Zadani dizajn</vt:lpstr>
      <vt:lpstr>1_Zadani dizajn</vt:lpstr>
      <vt:lpstr>2_Zadani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Hrvati_002</dc:creator>
  <cp:lastModifiedBy>Krešimir Hublin</cp:lastModifiedBy>
  <cp:revision>64</cp:revision>
  <dcterms:created xsi:type="dcterms:W3CDTF">2010-06-02T11:41:00Z</dcterms:created>
  <dcterms:modified xsi:type="dcterms:W3CDTF">2024-02-24T07:49:49Z</dcterms:modified>
</cp:coreProperties>
</file>