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62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74" r:id="rId14"/>
    <p:sldId id="279" r:id="rId15"/>
    <p:sldId id="268" r:id="rId16"/>
    <p:sldId id="269" r:id="rId17"/>
    <p:sldId id="270" r:id="rId18"/>
    <p:sldId id="276" r:id="rId19"/>
    <p:sldId id="271" r:id="rId20"/>
    <p:sldId id="272" r:id="rId21"/>
    <p:sldId id="277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8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EFF50-9F40-4DFD-BF61-D40E8BF19C83}" type="datetimeFigureOut">
              <a:rPr lang="hr-HR" smtClean="0"/>
              <a:t>21.3.2024.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6463B-7580-43ED-B483-A624D26644E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91798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6463B-7580-43ED-B483-A624D26644E6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3844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6463B-7580-43ED-B483-A624D26644E6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08401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6463B-7580-43ED-B483-A624D26644E6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14256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6463B-7580-43ED-B483-A624D26644E6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2953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6463B-7580-43ED-B483-A624D26644E6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4050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6463B-7580-43ED-B483-A624D26644E6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27565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6463B-7580-43ED-B483-A624D26644E6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90142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6463B-7580-43ED-B483-A624D26644E6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76247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31F32-E04E-47C9-9A88-F851875031D9}" type="datetimeFigureOut">
              <a:rPr lang="hr-HR" smtClean="0"/>
              <a:t>21.3.2024.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A2F97-5F90-45D8-98C2-23138BC8878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36453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31F32-E04E-47C9-9A88-F851875031D9}" type="datetimeFigureOut">
              <a:rPr lang="hr-HR" smtClean="0"/>
              <a:t>21.3.2024.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A2F97-5F90-45D8-98C2-23138BC8878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35393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31F32-E04E-47C9-9A88-F851875031D9}" type="datetimeFigureOut">
              <a:rPr lang="hr-HR" smtClean="0"/>
              <a:t>21.3.2024.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A2F97-5F90-45D8-98C2-23138BC88785}" type="slidenum">
              <a:rPr lang="hr-HR" smtClean="0"/>
              <a:t>‹#›</a:t>
            </a:fld>
            <a:endParaRPr lang="hr-H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7082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31F32-E04E-47C9-9A88-F851875031D9}" type="datetimeFigureOut">
              <a:rPr lang="hr-HR" smtClean="0"/>
              <a:t>21.3.2024.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A2F97-5F90-45D8-98C2-23138BC8878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409563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31F32-E04E-47C9-9A88-F851875031D9}" type="datetimeFigureOut">
              <a:rPr lang="hr-HR" smtClean="0"/>
              <a:t>21.3.2024.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A2F97-5F90-45D8-98C2-23138BC88785}" type="slidenum">
              <a:rPr lang="hr-HR" smtClean="0"/>
              <a:t>‹#›</a:t>
            </a:fld>
            <a:endParaRPr lang="hr-H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1142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31F32-E04E-47C9-9A88-F851875031D9}" type="datetimeFigureOut">
              <a:rPr lang="hr-HR" smtClean="0"/>
              <a:t>21.3.2024.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A2F97-5F90-45D8-98C2-23138BC8878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78928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31F32-E04E-47C9-9A88-F851875031D9}" type="datetimeFigureOut">
              <a:rPr lang="hr-HR" smtClean="0"/>
              <a:t>21.3.2024.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A2F97-5F90-45D8-98C2-23138BC8878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83406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31F32-E04E-47C9-9A88-F851875031D9}" type="datetimeFigureOut">
              <a:rPr lang="hr-HR" smtClean="0"/>
              <a:t>21.3.2024.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A2F97-5F90-45D8-98C2-23138BC8878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98197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31F32-E04E-47C9-9A88-F851875031D9}" type="datetimeFigureOut">
              <a:rPr lang="hr-HR" smtClean="0"/>
              <a:t>21.3.2024.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A2F97-5F90-45D8-98C2-23138BC8878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79078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31F32-E04E-47C9-9A88-F851875031D9}" type="datetimeFigureOut">
              <a:rPr lang="hr-HR" smtClean="0"/>
              <a:t>21.3.2024.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A2F97-5F90-45D8-98C2-23138BC8878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84628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31F32-E04E-47C9-9A88-F851875031D9}" type="datetimeFigureOut">
              <a:rPr lang="hr-HR" smtClean="0"/>
              <a:t>21.3.2024.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A2F97-5F90-45D8-98C2-23138BC8878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35557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31F32-E04E-47C9-9A88-F851875031D9}" type="datetimeFigureOut">
              <a:rPr lang="hr-HR" smtClean="0"/>
              <a:t>21.3.2024.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A2F97-5F90-45D8-98C2-23138BC8878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67324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31F32-E04E-47C9-9A88-F851875031D9}" type="datetimeFigureOut">
              <a:rPr lang="hr-HR" smtClean="0"/>
              <a:t>21.3.2024.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A2F97-5F90-45D8-98C2-23138BC8878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99868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31F32-E04E-47C9-9A88-F851875031D9}" type="datetimeFigureOut">
              <a:rPr lang="hr-HR" smtClean="0"/>
              <a:t>21.3.2024.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A2F97-5F90-45D8-98C2-23138BC8878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72292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31F32-E04E-47C9-9A88-F851875031D9}" type="datetimeFigureOut">
              <a:rPr lang="hr-HR" smtClean="0"/>
              <a:t>21.3.2024.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A2F97-5F90-45D8-98C2-23138BC8878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35171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31F32-E04E-47C9-9A88-F851875031D9}" type="datetimeFigureOut">
              <a:rPr lang="hr-HR" smtClean="0"/>
              <a:t>21.3.2024.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A2F97-5F90-45D8-98C2-23138BC8878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99583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531F32-E04E-47C9-9A88-F851875031D9}" type="datetimeFigureOut">
              <a:rPr lang="hr-HR" smtClean="0"/>
              <a:t>21.3.2024.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C3A2F97-5F90-45D8-98C2-23138BC8878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51102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carnet-my.sharepoint.com/personal/zeljka_orban_skole_hr/_layouts/15/stream.aspx?id=/personal/zeljka_orban_skole_hr/Documents/Radovi%20u%C4%8Denika%20-%20motivacija%20za%20%C4%8Ditanje%20Prijan%20Lovro/%C4%8Citanje%20-%20Prijan%20Lovro.mp4&amp;referrer=OneDriveForBusiness&amp;referrerScenario=OpenFile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padlet.com/zeljkaorban/zavr-na-aktivnost-i-vrednovanje-u-projektu-mo-reklama-hrvats-omeo1cvmivhjvtk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drive/u/0/my-drive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3548D27-ACB5-437F-B982-659B7EC5BD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1183342"/>
            <a:ext cx="7766936" cy="2417108"/>
          </a:xfrm>
        </p:spPr>
        <p:txBody>
          <a:bodyPr/>
          <a:lstStyle/>
          <a:p>
            <a:br>
              <a:rPr lang="hr-HR" dirty="0">
                <a:solidFill>
                  <a:schemeClr val="tx1"/>
                </a:solidFill>
              </a:rPr>
            </a:br>
            <a:br>
              <a:rPr lang="hr-HR" dirty="0">
                <a:solidFill>
                  <a:schemeClr val="tx1"/>
                </a:solidFill>
              </a:rPr>
            </a:br>
            <a:br>
              <a:rPr lang="hr-HR" dirty="0">
                <a:solidFill>
                  <a:schemeClr val="tx1"/>
                </a:solidFill>
              </a:rPr>
            </a:br>
            <a:r>
              <a:rPr lang="hr-HR" dirty="0">
                <a:solidFill>
                  <a:schemeClr val="tx1"/>
                </a:solidFill>
              </a:rPr>
              <a:t>Reklame svuda oko nas – problemi ili zablude?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A606D38-02BD-4B64-9AD9-B492A1062A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70674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1250D4B-D290-4EBC-8B71-7C422533A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tx1"/>
                </a:solidFill>
              </a:rPr>
              <a:t>ISTRAŽIVANJE I OBJAŠNJENJE PROBLEMA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406A0AD-7AEA-4319-BD91-F4531C94C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utjecaj oglašavanja (reklama) na mlade</a:t>
            </a:r>
          </a:p>
          <a:p>
            <a:r>
              <a:rPr lang="hr-HR" dirty="0"/>
              <a:t>anketa</a:t>
            </a:r>
          </a:p>
          <a:p>
            <a:r>
              <a:rPr lang="hr-HR" dirty="0"/>
              <a:t>Zakoni (Zakon o elektroničkim medijima, Zakon o zaštiti potrošača, Zakon o nedopuštenom oglašavanju)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pPr marL="0" indent="0" algn="ctr">
              <a:buNone/>
            </a:pPr>
            <a:r>
              <a:rPr lang="hr-HR" dirty="0"/>
              <a:t>MLADE JE POTREBNO EDUCIRATI O UTJECAJU REKLAMA </a:t>
            </a:r>
          </a:p>
        </p:txBody>
      </p:sp>
      <p:sp>
        <p:nvSpPr>
          <p:cNvPr id="4" name="Strelica: prema dolje 3">
            <a:extLst>
              <a:ext uri="{FF2B5EF4-FFF2-40B4-BE49-F238E27FC236}">
                <a16:creationId xmlns:a16="http://schemas.microsoft.com/office/drawing/2014/main" id="{191C305E-4DA6-4FF3-995A-0A6A0283A2F6}"/>
              </a:ext>
            </a:extLst>
          </p:cNvPr>
          <p:cNvSpPr/>
          <p:nvPr/>
        </p:nvSpPr>
        <p:spPr>
          <a:xfrm>
            <a:off x="3790950" y="3781425"/>
            <a:ext cx="457200" cy="8096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58577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424760C-8194-4157-9B62-3DBE86E98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ALTERNATIVNE POLITIKE</a:t>
            </a:r>
            <a:br>
              <a:rPr lang="hr-HR" dirty="0">
                <a:solidFill>
                  <a:schemeClr val="tx1"/>
                </a:solidFill>
              </a:rPr>
            </a:br>
            <a:r>
              <a:rPr lang="hr-HR" dirty="0">
                <a:solidFill>
                  <a:schemeClr val="tx1"/>
                </a:solidFill>
              </a:rPr>
              <a:t>Moguća rješenja problema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269DDDC-903E-492D-BCF1-DED174C479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1. izvannastavna aktivnost </a:t>
            </a:r>
            <a:r>
              <a:rPr lang="hr-HR" i="1" dirty="0"/>
              <a:t>Oglašavanje i mladi</a:t>
            </a:r>
          </a:p>
          <a:p>
            <a:endParaRPr lang="hr-HR" i="1" dirty="0"/>
          </a:p>
          <a:p>
            <a:r>
              <a:rPr lang="hr-HR" dirty="0"/>
              <a:t>2.</a:t>
            </a:r>
            <a:r>
              <a:rPr lang="hr-HR" i="1" dirty="0"/>
              <a:t> </a:t>
            </a:r>
            <a:r>
              <a:rPr lang="hr-HR" dirty="0"/>
              <a:t>edukacija vanjskih predavača Društva za komunikacijsku i medijsku kulturu (projekt </a:t>
            </a:r>
            <a:r>
              <a:rPr lang="hr-HR" i="1" dirty="0"/>
              <a:t>Djeca medija</a:t>
            </a:r>
            <a:r>
              <a:rPr lang="hr-HR" dirty="0"/>
              <a:t>)</a:t>
            </a:r>
          </a:p>
          <a:p>
            <a:endParaRPr lang="hr-HR" i="1" dirty="0"/>
          </a:p>
          <a:p>
            <a:r>
              <a:rPr lang="hr-HR" dirty="0"/>
              <a:t>3.</a:t>
            </a:r>
            <a:r>
              <a:rPr lang="hr-HR" i="1" dirty="0"/>
              <a:t> </a:t>
            </a:r>
            <a:r>
              <a:rPr lang="hr-HR" dirty="0" err="1"/>
              <a:t>međupredmetni</a:t>
            </a:r>
            <a:r>
              <a:rPr lang="hr-HR" dirty="0"/>
              <a:t> projekt </a:t>
            </a:r>
            <a:r>
              <a:rPr lang="hr-HR" i="1" dirty="0"/>
              <a:t>Moć reklama</a:t>
            </a:r>
          </a:p>
        </p:txBody>
      </p:sp>
    </p:spTree>
    <p:extLst>
      <p:ext uri="{BB962C8B-B14F-4D97-AF65-F5344CB8AC3E}">
        <p14:creationId xmlns:p14="http://schemas.microsoft.com/office/powerpoint/2010/main" val="2668284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1B4E67C-B8BF-4075-A313-E0B8D0434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PREDLAGANJE JAVNE POLITIKE</a:t>
            </a:r>
            <a:br>
              <a:rPr lang="hr-HR" dirty="0">
                <a:solidFill>
                  <a:schemeClr val="tx1"/>
                </a:solidFill>
              </a:rPr>
            </a:br>
            <a:r>
              <a:rPr lang="hr-HR" dirty="0">
                <a:solidFill>
                  <a:schemeClr val="tx1"/>
                </a:solidFill>
              </a:rPr>
              <a:t>Najbolji pristup rješenju problema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8378F5D-C09D-4B47-A89F-00A0CAD1B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hr-HR" dirty="0" err="1"/>
              <a:t>Međupredmetni</a:t>
            </a:r>
            <a:r>
              <a:rPr lang="hr-HR" dirty="0"/>
              <a:t> projekt (HJ – INF – </a:t>
            </a:r>
            <a:r>
              <a:rPr lang="hr-HR" dirty="0" err="1"/>
              <a:t>Psih</a:t>
            </a:r>
            <a:r>
              <a:rPr lang="hr-HR" dirty="0"/>
              <a:t> –TZK - SRO)</a:t>
            </a:r>
          </a:p>
          <a:p>
            <a:pPr marL="0" indent="0">
              <a:buNone/>
            </a:pPr>
            <a:r>
              <a:rPr lang="hr-HR" dirty="0"/>
              <a:t>HRVATSKI JEZIK</a:t>
            </a:r>
          </a:p>
          <a:p>
            <a:r>
              <a:rPr lang="hr-HR" dirty="0"/>
              <a:t>definiranje pojmova (rječnici, enciklopedije)</a:t>
            </a:r>
          </a:p>
          <a:p>
            <a:r>
              <a:rPr lang="hr-HR" dirty="0"/>
              <a:t>prepoznavanje obilježja reklame kao komunikacijskog teksta</a:t>
            </a:r>
          </a:p>
          <a:p>
            <a:r>
              <a:rPr lang="hr-HR" dirty="0"/>
              <a:t>rasprave o pojmovima </a:t>
            </a:r>
            <a:r>
              <a:rPr lang="hr-HR" dirty="0" err="1"/>
              <a:t>konzumerizma</a:t>
            </a:r>
            <a:r>
              <a:rPr lang="hr-HR" dirty="0"/>
              <a:t>, iluzija stvarnosti, značenju reklama danas (djela za cjelovito čitanje)</a:t>
            </a:r>
          </a:p>
          <a:p>
            <a:r>
              <a:rPr lang="hr-HR" dirty="0" err="1"/>
              <a:t>posteri</a:t>
            </a:r>
            <a:r>
              <a:rPr lang="hr-HR" dirty="0"/>
              <a:t> na teme Stilska sredstva, </a:t>
            </a:r>
            <a:r>
              <a:rPr lang="hr-HR" dirty="0" err="1"/>
              <a:t>Imenoslovlje</a:t>
            </a:r>
            <a:r>
              <a:rPr lang="hr-HR" dirty="0"/>
              <a:t> i frazemi u reklamama</a:t>
            </a:r>
          </a:p>
          <a:p>
            <a:r>
              <a:rPr lang="hr-HR" dirty="0" err="1"/>
              <a:t>videonajave</a:t>
            </a:r>
            <a:r>
              <a:rPr lang="hr-HR" dirty="0"/>
              <a:t> djela za cjelovito čitanje (reklamiranje književnih djela) </a:t>
            </a:r>
            <a:r>
              <a:rPr lang="hr-HR" dirty="0">
                <a:hlinkClick r:id="rId2"/>
              </a:rPr>
              <a:t>https://carnet-my.sharepoint.com/personal/zeljka_orban_skole_hr/_layouts/15/stream.aspx?id=%2Fpersonal%2Fzeljka%5Forban%5Fskole%5Fhr%2FDocuments%2FRadovi%20u%C4%8Denika%20%2D%20motivacija%20za%20%C4%8Ditanje%20Prijan%20Lovro%2F%C4%8Citanje%20%2D%20Prijan%20Lovro%2Emp4&amp;referrer=OneDriveForBusiness&amp;referrerScenario=OpenFile</a:t>
            </a:r>
            <a:endParaRPr lang="hr-HR" dirty="0"/>
          </a:p>
          <a:p>
            <a:r>
              <a:rPr lang="hr-HR" dirty="0"/>
              <a:t>intervjui sa stručnim suradnicima</a:t>
            </a: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55723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5BC6DEF-0110-4E1B-BCE5-72C0AA12F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hr-HR" dirty="0"/>
            </a:br>
            <a:endParaRPr lang="hr-HR" dirty="0"/>
          </a:p>
        </p:txBody>
      </p:sp>
      <p:pic>
        <p:nvPicPr>
          <p:cNvPr id="1026" name="Picture 2" descr="http://www.ss-mmarulica-slatina.skole.hr/upload/ss-mmarulica-slatina/images/newsimg/3222/Image/ssmmslfrazem2023.jpg">
            <a:extLst>
              <a:ext uri="{FF2B5EF4-FFF2-40B4-BE49-F238E27FC236}">
                <a16:creationId xmlns:a16="http://schemas.microsoft.com/office/drawing/2014/main" id="{69764711-CDE3-48A8-B8A2-7740F630CA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609600"/>
            <a:ext cx="2561166" cy="451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blob:https://carnet-my.sharepoint.com/48b5e04d-21e8-45f8-8414-bc89d4ce3530">
            <a:extLst>
              <a:ext uri="{FF2B5EF4-FFF2-40B4-BE49-F238E27FC236}">
                <a16:creationId xmlns:a16="http://schemas.microsoft.com/office/drawing/2014/main" id="{EDFF1485-039C-4AA2-BDB4-A29FC6755F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EF888A9-F016-4EE9-9176-4C8ADF81B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855" y="242887"/>
            <a:ext cx="4287647" cy="60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235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06997B-6A07-488A-825C-AD32F533D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 descr="http://www.ss-mmarulica-slatina.skole.hr/upload/ss-mmarulica-slatina/images/newsimg/3220/Image/ssmmslgoop2023%20(1).jpg">
            <a:extLst>
              <a:ext uri="{FF2B5EF4-FFF2-40B4-BE49-F238E27FC236}">
                <a16:creationId xmlns:a16="http://schemas.microsoft.com/office/drawing/2014/main" id="{02949EBC-0AFC-4B8A-AB8F-BBF66380AD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609600"/>
            <a:ext cx="4113741" cy="548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s-mmarulica-slatina.skole.hr/upload/ss-mmarulica-slatina/images/newsimg/3220/Image/ssmmslgoop2023%20(2).jpg">
            <a:extLst>
              <a:ext uri="{FF2B5EF4-FFF2-40B4-BE49-F238E27FC236}">
                <a16:creationId xmlns:a16="http://schemas.microsoft.com/office/drawing/2014/main" id="{9DFBCE00-4627-4D8A-BE83-242AB1F51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189" y="476250"/>
            <a:ext cx="4214813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090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2A6402A-1E5C-452C-8ECD-EC4859BE1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3DE7D75-51AF-4B3E-8258-C8DE8CE1F1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/>
              <a:t>INFORMATIKA</a:t>
            </a:r>
          </a:p>
          <a:p>
            <a:r>
              <a:rPr lang="hr-HR" dirty="0"/>
              <a:t>obilježavanje Dana sigurnijeg interneta</a:t>
            </a:r>
          </a:p>
          <a:p>
            <a:r>
              <a:rPr lang="hr-HR" dirty="0"/>
              <a:t>STOP </a:t>
            </a:r>
            <a:r>
              <a:rPr lang="hr-HR" dirty="0" err="1"/>
              <a:t>motion</a:t>
            </a:r>
            <a:r>
              <a:rPr lang="hr-HR" dirty="0"/>
              <a:t> video s porukama o posljedicama utjecaja reklama na ponašanje mladih</a:t>
            </a:r>
          </a:p>
          <a:p>
            <a:r>
              <a:rPr lang="hr-HR" dirty="0"/>
              <a:t>radionice o doživljaju i opasnostima reklama na društvenim mrežama </a:t>
            </a:r>
          </a:p>
          <a:p>
            <a:r>
              <a:rPr lang="hr-HR" dirty="0"/>
              <a:t>utjecaj </a:t>
            </a:r>
            <a:r>
              <a:rPr lang="hr-HR" dirty="0" err="1"/>
              <a:t>influencera</a:t>
            </a:r>
            <a:r>
              <a:rPr lang="hr-HR" dirty="0"/>
              <a:t> i </a:t>
            </a:r>
            <a:r>
              <a:rPr lang="hr-HR" dirty="0" err="1"/>
              <a:t>blogera</a:t>
            </a:r>
            <a:endParaRPr lang="hr-HR" dirty="0"/>
          </a:p>
          <a:p>
            <a:r>
              <a:rPr lang="hr-HR" dirty="0"/>
              <a:t>primjena digitalne tehnologije (digitalne knjige, web stranice, ankete)</a:t>
            </a:r>
          </a:p>
        </p:txBody>
      </p:sp>
    </p:spTree>
    <p:extLst>
      <p:ext uri="{BB962C8B-B14F-4D97-AF65-F5344CB8AC3E}">
        <p14:creationId xmlns:p14="http://schemas.microsoft.com/office/powerpoint/2010/main" val="463147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02DB2FB-1D2A-4746-9E35-1DEAE8A8C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5E6F10F-A785-44FE-8029-5B9FB6D84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3545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/>
              <a:t>PSIHOLOGIJA</a:t>
            </a:r>
          </a:p>
          <a:p>
            <a:r>
              <a:rPr lang="hr-HR" dirty="0"/>
              <a:t>predavanja i radionice o utjecaju reklama na formiranje identiteta, o oglašavanju, stereotipima i predrasudama u medijima</a:t>
            </a:r>
          </a:p>
          <a:p>
            <a:endParaRPr lang="hr-HR" dirty="0"/>
          </a:p>
          <a:p>
            <a:pPr marL="0" indent="0">
              <a:buNone/>
            </a:pPr>
            <a:r>
              <a:rPr lang="hr-HR" dirty="0"/>
              <a:t>TZK</a:t>
            </a:r>
          </a:p>
          <a:p>
            <a:r>
              <a:rPr lang="hr-HR" dirty="0"/>
              <a:t>edukacije i radionice o lažnim reklamama koje propagiraju brzi gubitak kilograma drastičnim dijetama</a:t>
            </a:r>
          </a:p>
          <a:p>
            <a:endParaRPr lang="hr-HR" dirty="0"/>
          </a:p>
          <a:p>
            <a:pPr marL="0" indent="0">
              <a:buNone/>
            </a:pPr>
            <a:r>
              <a:rPr lang="hr-HR" dirty="0"/>
              <a:t>SRO</a:t>
            </a:r>
          </a:p>
          <a:p>
            <a:r>
              <a:rPr lang="hr-HR" dirty="0"/>
              <a:t>Radionice: Kako na nas utječu reklame? Reklame na društvenim mrežama. Može li se svijet reklama, oglasa i reklamnih slogana čitati kao književno djelo?</a:t>
            </a:r>
          </a:p>
        </p:txBody>
      </p:sp>
    </p:spTree>
    <p:extLst>
      <p:ext uri="{BB962C8B-B14F-4D97-AF65-F5344CB8AC3E}">
        <p14:creationId xmlns:p14="http://schemas.microsoft.com/office/powerpoint/2010/main" val="228966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0200D86-A817-42F7-B0FC-51603CA08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PLAN DJELOVANJA – PLAN AKCIJE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32B1250-0635-46DE-A030-ADD540ECB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izrada web stranice s materijalima</a:t>
            </a:r>
          </a:p>
          <a:p>
            <a:r>
              <a:rPr lang="hr-HR" dirty="0"/>
              <a:t>refleksija projekta</a:t>
            </a:r>
          </a:p>
          <a:p>
            <a:r>
              <a:rPr lang="hr-HR" dirty="0"/>
              <a:t>priprema materijala i osposobljavanje učenika za provedbu radionica s budućim učenicima na SRO-ima</a:t>
            </a:r>
          </a:p>
          <a:p>
            <a:r>
              <a:rPr lang="hr-HR" dirty="0"/>
              <a:t>izvješće Nastavničkom vijeću</a:t>
            </a:r>
          </a:p>
          <a:p>
            <a:r>
              <a:rPr lang="hr-HR" dirty="0"/>
              <a:t>predstavljanje projekta na Danu škole</a:t>
            </a:r>
          </a:p>
          <a:p>
            <a:r>
              <a:rPr lang="hr-HR" dirty="0"/>
              <a:t>radionice u osnovnim školama </a:t>
            </a:r>
          </a:p>
          <a:p>
            <a:r>
              <a:rPr lang="hr-HR" dirty="0"/>
              <a:t>suradnja s Dječjim Gradskim vijećem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07461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FA83314-8D44-4E3C-AB0E-2908878F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9F9FF07-6A72-4D5E-9E9F-4FBAF3A5B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191" y="1930400"/>
            <a:ext cx="5050543" cy="2574098"/>
          </a:xfrm>
        </p:spPr>
        <p:txBody>
          <a:bodyPr/>
          <a:lstStyle/>
          <a:p>
            <a:r>
              <a:rPr lang="hr-HR" dirty="0">
                <a:hlinkClick r:id="rId2"/>
              </a:rPr>
              <a:t>https://padlet.com/zeljkaorban/zavr-na-aktivnost-i-vrednovanje-u-projektu-mo-reklama-hrvats-omeo1cvmivhjvtkk</a:t>
            </a:r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1026" name="Picture 2" descr="http://www.ss-mmarulica-slatina.skole.hr/upload/ss-mmarulica-slatina/images/newsimg/3265/Image/ssmmslradionica2023%20(2).jpg">
            <a:extLst>
              <a:ext uri="{FF2B5EF4-FFF2-40B4-BE49-F238E27FC236}">
                <a16:creationId xmlns:a16="http://schemas.microsoft.com/office/drawing/2014/main" id="{FFAE70EE-EC31-4B07-827D-E27D117D8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52" y="3027363"/>
            <a:ext cx="4447116" cy="333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s-mmarulica-slatina.skole.hr/upload/ss-mmarulica-slatina/images/newsimg/3265/Image/ssmmslradionica2023%20(13).jpg">
            <a:extLst>
              <a:ext uri="{FF2B5EF4-FFF2-40B4-BE49-F238E27FC236}">
                <a16:creationId xmlns:a16="http://schemas.microsoft.com/office/drawing/2014/main" id="{AB2C1297-8D09-40E8-B608-635604233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557" y="2650992"/>
            <a:ext cx="4447116" cy="333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283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9CD9225-7F8F-4EA6-9B8E-783443F50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6C98DA0F-A123-4ED9-A08A-CFF6895CBE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7187" y="445194"/>
            <a:ext cx="7956815" cy="596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5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4C68585-13BD-4114-8B72-E9761E713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tx1"/>
                </a:solidFill>
              </a:rPr>
              <a:t>Projekt građanin?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F50DE06-AE7D-48D3-9664-CC6F5F823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67435"/>
            <a:ext cx="8596668" cy="4373927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Cilj – odgojiti i obrazovati odgovornog, savjesnog, svjesnog i zadovoljnog građanina</a:t>
            </a:r>
          </a:p>
          <a:p>
            <a:r>
              <a:rPr lang="hr-HR" dirty="0"/>
              <a:t>uočiti probleme zajednice u kojoj žive  </a:t>
            </a:r>
          </a:p>
          <a:p>
            <a:r>
              <a:rPr lang="hr-HR" dirty="0"/>
              <a:t>poučiti učenike kako mogu izraziti svoje </a:t>
            </a:r>
          </a:p>
          <a:p>
            <a:pPr marL="0" indent="0">
              <a:buNone/>
            </a:pPr>
            <a:r>
              <a:rPr lang="hr-HR" dirty="0"/>
              <a:t>      mišljenje</a:t>
            </a:r>
            <a:endParaRPr lang="en-US" dirty="0"/>
          </a:p>
          <a:p>
            <a:r>
              <a:rPr lang="hr-HR" dirty="0"/>
              <a:t>procijeniti koje su razine vlasti odgovorne za </a:t>
            </a:r>
          </a:p>
          <a:p>
            <a:pPr marL="0" indent="0">
              <a:buNone/>
            </a:pPr>
            <a:r>
              <a:rPr lang="hr-HR" dirty="0"/>
              <a:t>     rješavanje tih problema</a:t>
            </a:r>
          </a:p>
          <a:p>
            <a:r>
              <a:rPr lang="hr-HR" dirty="0"/>
              <a:t>utjecati na odluke vlasti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338C00C-0793-469F-AD2A-1FF1ACDE5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224" y="2171700"/>
            <a:ext cx="3514725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40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6924D19-1490-4C10-AC81-9254187E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2A17C5D2-1DB4-4B5D-8E70-467E838DF1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126" y="447675"/>
            <a:ext cx="4293393" cy="572452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AB76BB1-059D-4B43-82CA-B73A5428E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3743" y="447675"/>
            <a:ext cx="6824131" cy="383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063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0AC2808-E3E1-4533-9F2A-7CD3B60DD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56D749E-E4EC-48A5-AD2D-DDFE1A4B4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hlinkClick r:id="rId2"/>
              </a:rPr>
              <a:t>https://drive.google.com/drive/u/0/my-drive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8050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1975640-BCD3-4CC7-AA19-7C7B10FCF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OBRAZAC ZA PROCJENU PORTFELJA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B4CADF8-2D3D-44FD-B17F-BE1C34AFF1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Portfelj Projekta građanin sastoji se od dva dijela</a:t>
            </a:r>
            <a:r>
              <a:rPr lang="hr-H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buAutoNum type="arabicPeriod"/>
            </a:pPr>
            <a:r>
              <a:rPr lang="hr-H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pokazne mape</a:t>
            </a:r>
            <a:r>
              <a:rPr lang="hr-H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(četiri dijela)</a:t>
            </a:r>
          </a:p>
          <a:p>
            <a:pPr>
              <a:buAutoNum type="arabicPeriod"/>
            </a:pPr>
            <a:r>
              <a:rPr lang="hr-H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dokumentacijske mape</a:t>
            </a:r>
            <a:r>
              <a:rPr lang="hr-H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78122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9EEAF7F-E19B-4E6D-9800-4A0F93E76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AC69C93E-3267-41CB-A75E-24F2EF6F5C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7334" y="609600"/>
            <a:ext cx="8596668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C8C367B-3468-4192-B692-8274A0E76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23FAE396-A616-4139-9F31-987D7D4F9D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5" y="540068"/>
            <a:ext cx="8885766" cy="544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810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C078ABF-A1E5-44FD-B793-F8D8AB1A7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E1B7B2F4-BA70-4C65-9436-CD55AF7F19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5980" y="523876"/>
            <a:ext cx="8840278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6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7A4A15B-C4B0-43B2-B027-C5FBFD054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B49491F0-9155-43B4-B97E-ECEC57A1F2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863" y="514350"/>
            <a:ext cx="9142412" cy="523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30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E4FD452-CC4B-43D6-B12D-691FEBB02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4627C083-68A4-4B1B-9DE3-F6350053D8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7334" y="519953"/>
            <a:ext cx="8404982" cy="613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13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8E616A0-6946-4AFD-B696-88C49EA69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Projekt </a:t>
            </a:r>
            <a:br>
              <a:rPr lang="hr-HR" dirty="0">
                <a:solidFill>
                  <a:schemeClr val="tx1"/>
                </a:solidFill>
              </a:rPr>
            </a:br>
            <a:r>
              <a:rPr lang="hr-HR" i="1" dirty="0">
                <a:solidFill>
                  <a:schemeClr val="tx1"/>
                </a:solidFill>
              </a:rPr>
              <a:t>Budi svoj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EDA2E2D-8B7C-4004-8A82-D6007EAF5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/>
              <a:t>Ciljevi:</a:t>
            </a:r>
          </a:p>
          <a:p>
            <a:r>
              <a:rPr lang="hr-HR" dirty="0"/>
              <a:t>podići svijest među učenicima o utjecaju reklama na formiranje stavova, predrasuda i mišljenja mladih o sebi te idealiziranju izgleda i života</a:t>
            </a:r>
          </a:p>
          <a:p>
            <a:r>
              <a:rPr lang="hr-HR" dirty="0"/>
              <a:t>poučiti učenike o prikrivenom oglašavanju i njegovim utjecajima na naše ponašanje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Učenici 1. i 4. r. opće gimnazije.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68827348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377</TotalTime>
  <Words>511</Words>
  <Application>Microsoft Office PowerPoint</Application>
  <PresentationFormat>Široki zaslon</PresentationFormat>
  <Paragraphs>76</Paragraphs>
  <Slides>21</Slides>
  <Notes>8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21</vt:i4>
      </vt:variant>
    </vt:vector>
  </HeadingPairs>
  <TitlesOfParts>
    <vt:vector size="27" baseType="lpstr">
      <vt:lpstr>Arial</vt:lpstr>
      <vt:lpstr>Calibri</vt:lpstr>
      <vt:lpstr>Times New Roman</vt:lpstr>
      <vt:lpstr>Trebuchet MS</vt:lpstr>
      <vt:lpstr>Wingdings 3</vt:lpstr>
      <vt:lpstr>Faseta</vt:lpstr>
      <vt:lpstr>   Reklame svuda oko nas – problemi ili zablude?</vt:lpstr>
      <vt:lpstr>Projekt građanin?</vt:lpstr>
      <vt:lpstr>OBRAZAC ZA PROCJENU PORTFELJA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Projekt  Budi svoj</vt:lpstr>
      <vt:lpstr>ISTRAŽIVANJE I OBJAŠNJENJE PROBLEMA</vt:lpstr>
      <vt:lpstr>ALTERNATIVNE POLITIKE Moguća rješenja problema</vt:lpstr>
      <vt:lpstr>PREDLAGANJE JAVNE POLITIKE Najbolji pristup rješenju problema</vt:lpstr>
      <vt:lpstr> </vt:lpstr>
      <vt:lpstr>PowerPoint prezentacija</vt:lpstr>
      <vt:lpstr>PowerPoint prezentacija</vt:lpstr>
      <vt:lpstr>PowerPoint prezentacija</vt:lpstr>
      <vt:lpstr>PLAN DJELOVANJA – PLAN AKCIJE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Željka Orban</dc:creator>
  <cp:lastModifiedBy>Željka Orban</cp:lastModifiedBy>
  <cp:revision>37</cp:revision>
  <dcterms:created xsi:type="dcterms:W3CDTF">2023-08-24T12:19:20Z</dcterms:created>
  <dcterms:modified xsi:type="dcterms:W3CDTF">2024-03-21T16:05:07Z</dcterms:modified>
</cp:coreProperties>
</file>