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257" r:id="rId4"/>
    <p:sldId id="259" r:id="rId5"/>
    <p:sldId id="260" r:id="rId6"/>
    <p:sldId id="266" r:id="rId7"/>
    <p:sldId id="268" r:id="rId8"/>
    <p:sldId id="269" r:id="rId9"/>
    <p:sldId id="267" r:id="rId10"/>
    <p:sldId id="270" r:id="rId11"/>
    <p:sldId id="275" r:id="rId12"/>
    <p:sldId id="261" r:id="rId13"/>
    <p:sldId id="274" r:id="rId14"/>
    <p:sldId id="276" r:id="rId15"/>
  </p:sldIdLst>
  <p:sldSz cx="12192000" cy="6858000"/>
  <p:notesSz cx="7559675" cy="106918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Željka" initials="Ž" lastIdx="2" clrIdx="0">
    <p:extLst>
      <p:ext uri="{19B8F6BF-5375-455C-9EA6-DF929625EA0E}">
        <p15:presenceInfo xmlns:p15="http://schemas.microsoft.com/office/powerpoint/2012/main" userId="Želj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hyperlink" Target="https://app.bookcreator.com/library/-M-DhQj5zBT4wpxOYd0n/QeUBWEL7ekWI1ADXUYfUjQcFSFh2/DbrJFLb5Tu6X7MG0VlCF6Q/4U3zdhARTUqsZgKdOiiIUg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4D0219-8BC9-4CED-A930-A6AA783E6AB3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4332644E-EFDE-45E9-B438-F828CCC639AC}">
      <dgm:prSet phldrT="[Tekst]"/>
      <dgm:spPr/>
      <dgm:t>
        <a:bodyPr/>
        <a:lstStyle/>
        <a:p>
          <a:endParaRPr lang="hr-HR" dirty="0"/>
        </a:p>
      </dgm:t>
    </dgm:pt>
    <dgm:pt modelId="{59D395A4-BB72-4262-86DE-7E2362621E81}" type="parTrans" cxnId="{A290E967-94B7-4676-8D41-178889CBD8EB}">
      <dgm:prSet/>
      <dgm:spPr/>
      <dgm:t>
        <a:bodyPr/>
        <a:lstStyle/>
        <a:p>
          <a:endParaRPr lang="hr-HR"/>
        </a:p>
      </dgm:t>
    </dgm:pt>
    <dgm:pt modelId="{83B75E5E-4716-4661-816F-476F2074C110}" type="sibTrans" cxnId="{A290E967-94B7-4676-8D41-178889CBD8EB}">
      <dgm:prSet/>
      <dgm:spPr/>
      <dgm:t>
        <a:bodyPr/>
        <a:lstStyle/>
        <a:p>
          <a:endParaRPr lang="hr-HR"/>
        </a:p>
      </dgm:t>
    </dgm:pt>
    <dgm:pt modelId="{EE79A2FE-BD3F-49DE-880A-B040DDD409B0}">
      <dgm:prSet phldrT="[Tekst]"/>
      <dgm:spPr/>
      <dgm:t>
        <a:bodyPr/>
        <a:lstStyle/>
        <a:p>
          <a:endParaRPr lang="hr-HR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1A01E3C9-7232-4A6F-8F82-4DA5FDA06EEE}" type="parTrans" cxnId="{1058865E-EDCA-4ED3-99E4-6F167D43464B}">
      <dgm:prSet/>
      <dgm:spPr/>
      <dgm:t>
        <a:bodyPr/>
        <a:lstStyle/>
        <a:p>
          <a:endParaRPr lang="hr-HR"/>
        </a:p>
      </dgm:t>
    </dgm:pt>
    <dgm:pt modelId="{BA93D05A-D5E1-4FF8-83E1-F0EA63D010CA}" type="sibTrans" cxnId="{1058865E-EDCA-4ED3-99E4-6F167D43464B}">
      <dgm:prSet/>
      <dgm:spPr/>
      <dgm:t>
        <a:bodyPr/>
        <a:lstStyle/>
        <a:p>
          <a:endParaRPr lang="hr-HR"/>
        </a:p>
      </dgm:t>
    </dgm:pt>
    <dgm:pt modelId="{72548B3F-51ED-481A-8370-24DEE0F55B11}">
      <dgm:prSet phldrT="[Tekst]" custT="1"/>
      <dgm:spPr/>
      <dgm:t>
        <a:bodyPr/>
        <a:lstStyle/>
        <a:p>
          <a:r>
            <a:rPr lang="hr-HR" sz="1200" dirty="0"/>
            <a:t>Geografska karta</a:t>
          </a:r>
        </a:p>
      </dgm:t>
    </dgm:pt>
    <dgm:pt modelId="{0BB0C8A0-6A81-4F26-B923-95E2E8A1782D}" type="parTrans" cxnId="{5A772EAC-E7C1-434D-AD4A-9A059C80DD35}">
      <dgm:prSet/>
      <dgm:spPr/>
      <dgm:t>
        <a:bodyPr/>
        <a:lstStyle/>
        <a:p>
          <a:endParaRPr lang="hr-HR"/>
        </a:p>
      </dgm:t>
    </dgm:pt>
    <dgm:pt modelId="{71795872-D9E6-4393-BAC0-6498EE6FE2B7}" type="sibTrans" cxnId="{5A772EAC-E7C1-434D-AD4A-9A059C80DD35}">
      <dgm:prSet/>
      <dgm:spPr/>
      <dgm:t>
        <a:bodyPr/>
        <a:lstStyle/>
        <a:p>
          <a:endParaRPr lang="hr-HR"/>
        </a:p>
      </dgm:t>
    </dgm:pt>
    <dgm:pt modelId="{2FB9BFC8-CBE9-41C0-95AD-BE6C1146D973}">
      <dgm:prSet phldrT="[Tekst]" phldr="1"/>
      <dgm:spPr/>
      <dgm:t>
        <a:bodyPr/>
        <a:lstStyle/>
        <a:p>
          <a:endParaRPr lang="hr-HR" dirty="0"/>
        </a:p>
      </dgm:t>
    </dgm:pt>
    <dgm:pt modelId="{D01EBC95-65F4-44C0-B6AC-8E23558A81F6}" type="parTrans" cxnId="{DDA87F45-14E1-4431-925B-B7A6481E142E}">
      <dgm:prSet/>
      <dgm:spPr/>
      <dgm:t>
        <a:bodyPr/>
        <a:lstStyle/>
        <a:p>
          <a:endParaRPr lang="hr-HR"/>
        </a:p>
      </dgm:t>
    </dgm:pt>
    <dgm:pt modelId="{CA7A367E-9470-4A3E-9303-50A55F750575}" type="sibTrans" cxnId="{DDA87F45-14E1-4431-925B-B7A6481E142E}">
      <dgm:prSet/>
      <dgm:spPr/>
      <dgm:t>
        <a:bodyPr/>
        <a:lstStyle/>
        <a:p>
          <a:endParaRPr lang="hr-HR"/>
        </a:p>
      </dgm:t>
    </dgm:pt>
    <dgm:pt modelId="{5F4E9F53-A4E8-4414-97F2-880B09681FB3}">
      <dgm:prSet/>
      <dgm:spPr/>
      <dgm:t>
        <a:bodyPr/>
        <a:lstStyle/>
        <a:p>
          <a:endParaRPr lang="hr-HR"/>
        </a:p>
      </dgm:t>
    </dgm:pt>
    <dgm:pt modelId="{1C8E05FF-DFBA-4FD9-A26D-30DE360A733B}" type="parTrans" cxnId="{E37D74DE-5BA2-42FE-A259-B7DDCE7EF569}">
      <dgm:prSet/>
      <dgm:spPr/>
      <dgm:t>
        <a:bodyPr/>
        <a:lstStyle/>
        <a:p>
          <a:endParaRPr lang="hr-HR"/>
        </a:p>
      </dgm:t>
    </dgm:pt>
    <dgm:pt modelId="{22CFA758-006C-4014-B382-B2C57FD7FCCF}" type="sibTrans" cxnId="{E37D74DE-5BA2-42FE-A259-B7DDCE7EF569}">
      <dgm:prSet/>
      <dgm:spPr/>
      <dgm:t>
        <a:bodyPr/>
        <a:lstStyle/>
        <a:p>
          <a:endParaRPr lang="hr-HR"/>
        </a:p>
      </dgm:t>
    </dgm:pt>
    <dgm:pt modelId="{D5327723-9681-4F2A-81CD-B3C98AA4C0CA}" type="pres">
      <dgm:prSet presAssocID="{464D0219-8BC9-4CED-A930-A6AA783E6AB3}" presName="Name0" presStyleCnt="0">
        <dgm:presLayoutVars>
          <dgm:dir/>
        </dgm:presLayoutVars>
      </dgm:prSet>
      <dgm:spPr/>
    </dgm:pt>
    <dgm:pt modelId="{F5D7EF5C-6D54-4DE9-9708-E83B9EC8B71D}" type="pres">
      <dgm:prSet presAssocID="{4332644E-EFDE-45E9-B438-F828CCC639AC}" presName="composite" presStyleCnt="0"/>
      <dgm:spPr/>
    </dgm:pt>
    <dgm:pt modelId="{79B2D8A2-6284-46C8-AAB5-BF35775FFEFF}" type="pres">
      <dgm:prSet presAssocID="{4332644E-EFDE-45E9-B438-F828CCC639AC}" presName="rect2" presStyleLbl="revTx" presStyleIdx="0" presStyleCnt="5">
        <dgm:presLayoutVars>
          <dgm:bulletEnabled val="1"/>
        </dgm:presLayoutVars>
      </dgm:prSet>
      <dgm:spPr/>
    </dgm:pt>
    <dgm:pt modelId="{E150C10D-2894-47AD-B1A0-0E1D02A94DF1}" type="pres">
      <dgm:prSet presAssocID="{4332644E-EFDE-45E9-B438-F828CCC639AC}" presName="rect1" presStyleLbl="alignImgPlace1" presStyleIdx="0" presStyleCnt="5" custLinFactNeighborX="-24109" custLinFactNeighborY="827"/>
      <dgm:spPr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4052B2BA-61D5-494E-A522-58EBD6F23E79}" type="pres">
      <dgm:prSet presAssocID="{83B75E5E-4716-4661-816F-476F2074C110}" presName="sibTrans" presStyleCnt="0"/>
      <dgm:spPr/>
    </dgm:pt>
    <dgm:pt modelId="{6B6003EA-087C-47D8-9957-BF913DCAD283}" type="pres">
      <dgm:prSet presAssocID="{5F4E9F53-A4E8-4414-97F2-880B09681FB3}" presName="composite" presStyleCnt="0"/>
      <dgm:spPr/>
    </dgm:pt>
    <dgm:pt modelId="{EFBAC0CC-C53B-4E4F-A9B8-B73F71F730A5}" type="pres">
      <dgm:prSet presAssocID="{5F4E9F53-A4E8-4414-97F2-880B09681FB3}" presName="rect2" presStyleLbl="revTx" presStyleIdx="1" presStyleCnt="5">
        <dgm:presLayoutVars>
          <dgm:bulletEnabled val="1"/>
        </dgm:presLayoutVars>
      </dgm:prSet>
      <dgm:spPr/>
    </dgm:pt>
    <dgm:pt modelId="{75AA9F7E-15A1-43C6-BDAD-15318D11F5E8}" type="pres">
      <dgm:prSet presAssocID="{5F4E9F53-A4E8-4414-97F2-880B09681FB3}" presName="rect1" presStyleLbl="alignImgPlace1" presStyleIdx="1" presStyleCnt="5" custScaleX="111369" custScaleY="92075" custLinFactX="-19630" custLinFactY="20222" custLinFactNeighborX="-100000" custLinFactNeighborY="100000"/>
      <dgm:spPr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</dgm:spPr>
    </dgm:pt>
    <dgm:pt modelId="{094EA3EC-B718-4B21-B18F-DA234C237CDE}" type="pres">
      <dgm:prSet presAssocID="{22CFA758-006C-4014-B382-B2C57FD7FCCF}" presName="sibTrans" presStyleCnt="0"/>
      <dgm:spPr/>
    </dgm:pt>
    <dgm:pt modelId="{BDD236CF-1257-4A7A-B388-EA086804BE1E}" type="pres">
      <dgm:prSet presAssocID="{EE79A2FE-BD3F-49DE-880A-B040DDD409B0}" presName="composite" presStyleCnt="0"/>
      <dgm:spPr/>
    </dgm:pt>
    <dgm:pt modelId="{09F11844-77D6-4032-A4B2-FF63470640BA}" type="pres">
      <dgm:prSet presAssocID="{EE79A2FE-BD3F-49DE-880A-B040DDD409B0}" presName="rect2" presStyleLbl="revTx" presStyleIdx="2" presStyleCnt="5">
        <dgm:presLayoutVars>
          <dgm:bulletEnabled val="1"/>
        </dgm:presLayoutVars>
      </dgm:prSet>
      <dgm:spPr/>
    </dgm:pt>
    <dgm:pt modelId="{5F238818-0DAF-401B-916E-8699DA4E528E}" type="pres">
      <dgm:prSet presAssocID="{EE79A2FE-BD3F-49DE-880A-B040DDD409B0}" presName="rect1" presStyleLbl="alignImgPlace1" presStyleIdx="2" presStyleCnt="5"/>
      <dgm:spPr>
        <a:blipFill rotWithShape="1">
          <a:blip xmlns:r="http://schemas.openxmlformats.org/officeDocument/2006/relationships" r:embed="rId4"/>
          <a:srcRect/>
          <a:stretch>
            <a:fillRect l="-39000" r="-39000"/>
          </a:stretch>
        </a:blipFill>
      </dgm:spPr>
    </dgm:pt>
    <dgm:pt modelId="{A4B5BD29-C32A-42A0-B019-E94478A895F5}" type="pres">
      <dgm:prSet presAssocID="{BA93D05A-D5E1-4FF8-83E1-F0EA63D010CA}" presName="sibTrans" presStyleCnt="0"/>
      <dgm:spPr/>
    </dgm:pt>
    <dgm:pt modelId="{47F1D61F-B10B-42BD-A2A5-A0E5793FCEFA}" type="pres">
      <dgm:prSet presAssocID="{72548B3F-51ED-481A-8370-24DEE0F55B11}" presName="composite" presStyleCnt="0"/>
      <dgm:spPr/>
    </dgm:pt>
    <dgm:pt modelId="{57CD0576-9DF4-4BBD-8038-A723BEC9576A}" type="pres">
      <dgm:prSet presAssocID="{72548B3F-51ED-481A-8370-24DEE0F55B11}" presName="rect2" presStyleLbl="revTx" presStyleIdx="3" presStyleCnt="5" custAng="0" custFlipHor="1" custScaleX="153309" custScaleY="95516" custLinFactNeighborX="-66540" custLinFactNeighborY="14699">
        <dgm:presLayoutVars>
          <dgm:bulletEnabled val="1"/>
        </dgm:presLayoutVars>
      </dgm:prSet>
      <dgm:spPr/>
    </dgm:pt>
    <dgm:pt modelId="{4BD5B418-2848-4754-A378-60E5C208BA6D}" type="pres">
      <dgm:prSet presAssocID="{72548B3F-51ED-481A-8370-24DEE0F55B11}" presName="rect1" presStyleLbl="alignImgPlace1" presStyleIdx="3" presStyleCnt="5" custScaleX="172279" custScaleY="98476" custLinFactNeighborX="69304" custLinFactNeighborY="-18290"/>
      <dgm:spPr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</dgm:spPr>
    </dgm:pt>
    <dgm:pt modelId="{109061CE-10B7-4B23-A7C7-74A937874B5B}" type="pres">
      <dgm:prSet presAssocID="{71795872-D9E6-4393-BAC0-6498EE6FE2B7}" presName="sibTrans" presStyleCnt="0"/>
      <dgm:spPr/>
    </dgm:pt>
    <dgm:pt modelId="{13B9AF4A-95F9-4168-A6AB-65C8E17C7472}" type="pres">
      <dgm:prSet presAssocID="{2FB9BFC8-CBE9-41C0-95AD-BE6C1146D973}" presName="composite" presStyleCnt="0"/>
      <dgm:spPr/>
    </dgm:pt>
    <dgm:pt modelId="{EB526BB2-9831-4E0D-B8B7-7D98B4CA470A}" type="pres">
      <dgm:prSet presAssocID="{2FB9BFC8-CBE9-41C0-95AD-BE6C1146D973}" presName="rect2" presStyleLbl="revTx" presStyleIdx="4" presStyleCnt="5" custFlipHor="1" custScaleX="2733" custScaleY="17420">
        <dgm:presLayoutVars>
          <dgm:bulletEnabled val="1"/>
        </dgm:presLayoutVars>
      </dgm:prSet>
      <dgm:spPr/>
    </dgm:pt>
    <dgm:pt modelId="{FB501825-AD16-4B57-9047-2FF0D97BA8BD}" type="pres">
      <dgm:prSet presAssocID="{2FB9BFC8-CBE9-41C0-95AD-BE6C1146D973}" presName="rect1" presStyleLbl="alignImgPlace1" presStyleIdx="4" presStyleCnt="5" custFlipVert="1" custScaleX="18903" custScaleY="2304" custLinFactNeighborX="63240" custLinFactNeighborY="880"/>
      <dgm:spPr/>
    </dgm:pt>
  </dgm:ptLst>
  <dgm:cxnLst>
    <dgm:cxn modelId="{7FA36410-F500-4B82-8888-518621AABCDB}" type="presOf" srcId="{464D0219-8BC9-4CED-A930-A6AA783E6AB3}" destId="{D5327723-9681-4F2A-81CD-B3C98AA4C0CA}" srcOrd="0" destOrd="0" presId="urn:microsoft.com/office/officeart/2008/layout/PictureGrid"/>
    <dgm:cxn modelId="{6D725520-62BC-490A-8079-DC0029E3F28F}" type="presOf" srcId="{2FB9BFC8-CBE9-41C0-95AD-BE6C1146D973}" destId="{EB526BB2-9831-4E0D-B8B7-7D98B4CA470A}" srcOrd="0" destOrd="0" presId="urn:microsoft.com/office/officeart/2008/layout/PictureGrid"/>
    <dgm:cxn modelId="{1058865E-EDCA-4ED3-99E4-6F167D43464B}" srcId="{464D0219-8BC9-4CED-A930-A6AA783E6AB3}" destId="{EE79A2FE-BD3F-49DE-880A-B040DDD409B0}" srcOrd="2" destOrd="0" parTransId="{1A01E3C9-7232-4A6F-8F82-4DA5FDA06EEE}" sibTransId="{BA93D05A-D5E1-4FF8-83E1-F0EA63D010CA}"/>
    <dgm:cxn modelId="{DDA87F45-14E1-4431-925B-B7A6481E142E}" srcId="{464D0219-8BC9-4CED-A930-A6AA783E6AB3}" destId="{2FB9BFC8-CBE9-41C0-95AD-BE6C1146D973}" srcOrd="4" destOrd="0" parTransId="{D01EBC95-65F4-44C0-B6AC-8E23558A81F6}" sibTransId="{CA7A367E-9470-4A3E-9303-50A55F750575}"/>
    <dgm:cxn modelId="{A290E967-94B7-4676-8D41-178889CBD8EB}" srcId="{464D0219-8BC9-4CED-A930-A6AA783E6AB3}" destId="{4332644E-EFDE-45E9-B438-F828CCC639AC}" srcOrd="0" destOrd="0" parTransId="{59D395A4-BB72-4262-86DE-7E2362621E81}" sibTransId="{83B75E5E-4716-4661-816F-476F2074C110}"/>
    <dgm:cxn modelId="{7B9D9474-6EFD-49FE-974D-9EE637AA9FF2}" type="presOf" srcId="{72548B3F-51ED-481A-8370-24DEE0F55B11}" destId="{57CD0576-9DF4-4BBD-8038-A723BEC9576A}" srcOrd="0" destOrd="0" presId="urn:microsoft.com/office/officeart/2008/layout/PictureGrid"/>
    <dgm:cxn modelId="{05BBC177-BF1C-4866-ABF9-CC0EC446917D}" type="presOf" srcId="{4332644E-EFDE-45E9-B438-F828CCC639AC}" destId="{79B2D8A2-6284-46C8-AAB5-BF35775FFEFF}" srcOrd="0" destOrd="0" presId="urn:microsoft.com/office/officeart/2008/layout/PictureGrid"/>
    <dgm:cxn modelId="{5A772EAC-E7C1-434D-AD4A-9A059C80DD35}" srcId="{464D0219-8BC9-4CED-A930-A6AA783E6AB3}" destId="{72548B3F-51ED-481A-8370-24DEE0F55B11}" srcOrd="3" destOrd="0" parTransId="{0BB0C8A0-6A81-4F26-B923-95E2E8A1782D}" sibTransId="{71795872-D9E6-4393-BAC0-6498EE6FE2B7}"/>
    <dgm:cxn modelId="{A24F84B2-C099-4FF5-A0BB-F02C80AC4463}" type="presOf" srcId="{EE79A2FE-BD3F-49DE-880A-B040DDD409B0}" destId="{09F11844-77D6-4032-A4B2-FF63470640BA}" srcOrd="0" destOrd="0" presId="urn:microsoft.com/office/officeart/2008/layout/PictureGrid"/>
    <dgm:cxn modelId="{E37D74DE-5BA2-42FE-A259-B7DDCE7EF569}" srcId="{464D0219-8BC9-4CED-A930-A6AA783E6AB3}" destId="{5F4E9F53-A4E8-4414-97F2-880B09681FB3}" srcOrd="1" destOrd="0" parTransId="{1C8E05FF-DFBA-4FD9-A26D-30DE360A733B}" sibTransId="{22CFA758-006C-4014-B382-B2C57FD7FCCF}"/>
    <dgm:cxn modelId="{E2E8DFFF-2C8D-4362-8EC6-5E17B620D1E1}" type="presOf" srcId="{5F4E9F53-A4E8-4414-97F2-880B09681FB3}" destId="{EFBAC0CC-C53B-4E4F-A9B8-B73F71F730A5}" srcOrd="0" destOrd="0" presId="urn:microsoft.com/office/officeart/2008/layout/PictureGrid"/>
    <dgm:cxn modelId="{A7F4F58B-049C-4BB3-A711-A6556026CFC8}" type="presParOf" srcId="{D5327723-9681-4F2A-81CD-B3C98AA4C0CA}" destId="{F5D7EF5C-6D54-4DE9-9708-E83B9EC8B71D}" srcOrd="0" destOrd="0" presId="urn:microsoft.com/office/officeart/2008/layout/PictureGrid"/>
    <dgm:cxn modelId="{DE4B80D1-08D7-4830-B408-1D8DEEDF0CFE}" type="presParOf" srcId="{F5D7EF5C-6D54-4DE9-9708-E83B9EC8B71D}" destId="{79B2D8A2-6284-46C8-AAB5-BF35775FFEFF}" srcOrd="0" destOrd="0" presId="urn:microsoft.com/office/officeart/2008/layout/PictureGrid"/>
    <dgm:cxn modelId="{0FC2F0D9-A6F6-46DE-9028-36A972A482E1}" type="presParOf" srcId="{F5D7EF5C-6D54-4DE9-9708-E83B9EC8B71D}" destId="{E150C10D-2894-47AD-B1A0-0E1D02A94DF1}" srcOrd="1" destOrd="0" presId="urn:microsoft.com/office/officeart/2008/layout/PictureGrid"/>
    <dgm:cxn modelId="{705CB5A0-3A76-4600-9003-1FA93432A6AB}" type="presParOf" srcId="{D5327723-9681-4F2A-81CD-B3C98AA4C0CA}" destId="{4052B2BA-61D5-494E-A522-58EBD6F23E79}" srcOrd="1" destOrd="0" presId="urn:microsoft.com/office/officeart/2008/layout/PictureGrid"/>
    <dgm:cxn modelId="{3B3E7262-7B65-4A47-A28A-23284517C16F}" type="presParOf" srcId="{D5327723-9681-4F2A-81CD-B3C98AA4C0CA}" destId="{6B6003EA-087C-47D8-9957-BF913DCAD283}" srcOrd="2" destOrd="0" presId="urn:microsoft.com/office/officeart/2008/layout/PictureGrid"/>
    <dgm:cxn modelId="{66CF496A-A8E3-4B20-816A-6FD3AA17040C}" type="presParOf" srcId="{6B6003EA-087C-47D8-9957-BF913DCAD283}" destId="{EFBAC0CC-C53B-4E4F-A9B8-B73F71F730A5}" srcOrd="0" destOrd="0" presId="urn:microsoft.com/office/officeart/2008/layout/PictureGrid"/>
    <dgm:cxn modelId="{9E9E2B13-BBC5-4A23-95C2-3EF94AAADBC5}" type="presParOf" srcId="{6B6003EA-087C-47D8-9957-BF913DCAD283}" destId="{75AA9F7E-15A1-43C6-BDAD-15318D11F5E8}" srcOrd="1" destOrd="0" presId="urn:microsoft.com/office/officeart/2008/layout/PictureGrid"/>
    <dgm:cxn modelId="{9A2FEFED-A499-488D-BBB7-F10640B43B53}" type="presParOf" srcId="{D5327723-9681-4F2A-81CD-B3C98AA4C0CA}" destId="{094EA3EC-B718-4B21-B18F-DA234C237CDE}" srcOrd="3" destOrd="0" presId="urn:microsoft.com/office/officeart/2008/layout/PictureGrid"/>
    <dgm:cxn modelId="{F830E228-4EE9-4BD1-A144-59116C9795A5}" type="presParOf" srcId="{D5327723-9681-4F2A-81CD-B3C98AA4C0CA}" destId="{BDD236CF-1257-4A7A-B388-EA086804BE1E}" srcOrd="4" destOrd="0" presId="urn:microsoft.com/office/officeart/2008/layout/PictureGrid"/>
    <dgm:cxn modelId="{63949B55-D2B0-462E-A49C-87206458A8BD}" type="presParOf" srcId="{BDD236CF-1257-4A7A-B388-EA086804BE1E}" destId="{09F11844-77D6-4032-A4B2-FF63470640BA}" srcOrd="0" destOrd="0" presId="urn:microsoft.com/office/officeart/2008/layout/PictureGrid"/>
    <dgm:cxn modelId="{9054F862-F54F-47EB-8A57-C63E056754AD}" type="presParOf" srcId="{BDD236CF-1257-4A7A-B388-EA086804BE1E}" destId="{5F238818-0DAF-401B-916E-8699DA4E528E}" srcOrd="1" destOrd="0" presId="urn:microsoft.com/office/officeart/2008/layout/PictureGrid"/>
    <dgm:cxn modelId="{00D9F4CF-A0E6-461D-B7C7-3B4B3D8BDD85}" type="presParOf" srcId="{D5327723-9681-4F2A-81CD-B3C98AA4C0CA}" destId="{A4B5BD29-C32A-42A0-B019-E94478A895F5}" srcOrd="5" destOrd="0" presId="urn:microsoft.com/office/officeart/2008/layout/PictureGrid"/>
    <dgm:cxn modelId="{312EC557-E779-4EFE-8141-C18443F3C67D}" type="presParOf" srcId="{D5327723-9681-4F2A-81CD-B3C98AA4C0CA}" destId="{47F1D61F-B10B-42BD-A2A5-A0E5793FCEFA}" srcOrd="6" destOrd="0" presId="urn:microsoft.com/office/officeart/2008/layout/PictureGrid"/>
    <dgm:cxn modelId="{F804E57E-0E95-4D30-8C98-B661627CAEB6}" type="presParOf" srcId="{47F1D61F-B10B-42BD-A2A5-A0E5793FCEFA}" destId="{57CD0576-9DF4-4BBD-8038-A723BEC9576A}" srcOrd="0" destOrd="0" presId="urn:microsoft.com/office/officeart/2008/layout/PictureGrid"/>
    <dgm:cxn modelId="{607DAAF5-E96C-4098-BBE4-FC1D02FF980A}" type="presParOf" srcId="{47F1D61F-B10B-42BD-A2A5-A0E5793FCEFA}" destId="{4BD5B418-2848-4754-A378-60E5C208BA6D}" srcOrd="1" destOrd="0" presId="urn:microsoft.com/office/officeart/2008/layout/PictureGrid"/>
    <dgm:cxn modelId="{70E41570-9B3F-4D98-B6F9-C7397FC1AAD6}" type="presParOf" srcId="{D5327723-9681-4F2A-81CD-B3C98AA4C0CA}" destId="{109061CE-10B7-4B23-A7C7-74A937874B5B}" srcOrd="7" destOrd="0" presId="urn:microsoft.com/office/officeart/2008/layout/PictureGrid"/>
    <dgm:cxn modelId="{EB4CE71B-0119-422B-A467-08507D2348AF}" type="presParOf" srcId="{D5327723-9681-4F2A-81CD-B3C98AA4C0CA}" destId="{13B9AF4A-95F9-4168-A6AB-65C8E17C7472}" srcOrd="8" destOrd="0" presId="urn:microsoft.com/office/officeart/2008/layout/PictureGrid"/>
    <dgm:cxn modelId="{DF9FBB83-B804-46CB-8F37-BE8A150F58CF}" type="presParOf" srcId="{13B9AF4A-95F9-4168-A6AB-65C8E17C7472}" destId="{EB526BB2-9831-4E0D-B8B7-7D98B4CA470A}" srcOrd="0" destOrd="0" presId="urn:microsoft.com/office/officeart/2008/layout/PictureGrid"/>
    <dgm:cxn modelId="{8C04FD87-52D6-439D-AA20-0F32DD512510}" type="presParOf" srcId="{13B9AF4A-95F9-4168-A6AB-65C8E17C7472}" destId="{FB501825-AD16-4B57-9047-2FF0D97BA8BD}" srcOrd="1" destOrd="0" presId="urn:microsoft.com/office/officeart/2008/layout/PictureGrid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2D8A2-6284-46C8-AAB5-BF35775FFEFF}">
      <dsp:nvSpPr>
        <dsp:cNvPr id="0" name=""/>
        <dsp:cNvSpPr/>
      </dsp:nvSpPr>
      <dsp:spPr>
        <a:xfrm>
          <a:off x="448661" y="47139"/>
          <a:ext cx="2174570" cy="326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390" rIns="72390" bIns="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900" kern="1200" dirty="0"/>
        </a:p>
      </dsp:txBody>
      <dsp:txXfrm>
        <a:off x="448661" y="47139"/>
        <a:ext cx="2174570" cy="326185"/>
      </dsp:txXfrm>
    </dsp:sp>
    <dsp:sp modelId="{E150C10D-2894-47AD-B1A0-0E1D02A94DF1}">
      <dsp:nvSpPr>
        <dsp:cNvPr id="0" name=""/>
        <dsp:cNvSpPr/>
      </dsp:nvSpPr>
      <dsp:spPr>
        <a:xfrm>
          <a:off x="0" y="455959"/>
          <a:ext cx="2174570" cy="217457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BAC0CC-C53B-4E4F-A9B8-B73F71F730A5}">
      <dsp:nvSpPr>
        <dsp:cNvPr id="0" name=""/>
        <dsp:cNvSpPr/>
      </dsp:nvSpPr>
      <dsp:spPr>
        <a:xfrm>
          <a:off x="2976714" y="90223"/>
          <a:ext cx="2174570" cy="326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390" rIns="72390" bIns="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900" kern="1200"/>
        </a:p>
      </dsp:txBody>
      <dsp:txXfrm>
        <a:off x="2976714" y="90223"/>
        <a:ext cx="2174570" cy="326185"/>
      </dsp:txXfrm>
    </dsp:sp>
    <dsp:sp modelId="{75AA9F7E-15A1-43C6-BDAD-15318D11F5E8}">
      <dsp:nvSpPr>
        <dsp:cNvPr id="0" name=""/>
        <dsp:cNvSpPr/>
      </dsp:nvSpPr>
      <dsp:spPr>
        <a:xfrm>
          <a:off x="251662" y="3181539"/>
          <a:ext cx="2421797" cy="2002235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F11844-77D6-4032-A4B2-FF63470640BA}">
      <dsp:nvSpPr>
        <dsp:cNvPr id="0" name=""/>
        <dsp:cNvSpPr/>
      </dsp:nvSpPr>
      <dsp:spPr>
        <a:xfrm>
          <a:off x="5504768" y="47139"/>
          <a:ext cx="2174570" cy="326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390" rIns="72390" bIns="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900" kern="1200" dirty="0"/>
        </a:p>
      </dsp:txBody>
      <dsp:txXfrm>
        <a:off x="5504768" y="47139"/>
        <a:ext cx="2174570" cy="326185"/>
      </dsp:txXfrm>
    </dsp:sp>
    <dsp:sp modelId="{5F238818-0DAF-401B-916E-8699DA4E528E}">
      <dsp:nvSpPr>
        <dsp:cNvPr id="0" name=""/>
        <dsp:cNvSpPr/>
      </dsp:nvSpPr>
      <dsp:spPr>
        <a:xfrm>
          <a:off x="5504768" y="437976"/>
          <a:ext cx="2174570" cy="2174570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D0576-9DF4-4BBD-8038-A723BEC9576A}">
      <dsp:nvSpPr>
        <dsp:cNvPr id="0" name=""/>
        <dsp:cNvSpPr/>
      </dsp:nvSpPr>
      <dsp:spPr>
        <a:xfrm flipH="1">
          <a:off x="629670" y="2877949"/>
          <a:ext cx="3333812" cy="31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kern="1200" dirty="0"/>
            <a:t>Geografska karta</a:t>
          </a:r>
        </a:p>
      </dsp:txBody>
      <dsp:txXfrm>
        <a:off x="629670" y="2877949"/>
        <a:ext cx="3333812" cy="311559"/>
      </dsp:txXfrm>
    </dsp:sp>
    <dsp:sp modelId="{4BD5B418-2848-4754-A378-60E5C208BA6D}">
      <dsp:nvSpPr>
        <dsp:cNvPr id="0" name=""/>
        <dsp:cNvSpPr/>
      </dsp:nvSpPr>
      <dsp:spPr>
        <a:xfrm>
          <a:off x="3377435" y="2832368"/>
          <a:ext cx="3746328" cy="2141429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526BB2-9831-4E0D-B8B7-7D98B4CA470A}">
      <dsp:nvSpPr>
        <dsp:cNvPr id="0" name=""/>
        <dsp:cNvSpPr/>
      </dsp:nvSpPr>
      <dsp:spPr>
        <a:xfrm flipH="1">
          <a:off x="6022383" y="3416520"/>
          <a:ext cx="59431" cy="56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050" rIns="19050" bIns="0" numCol="1" spcCol="1270" anchor="b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 dirty="0"/>
        </a:p>
      </dsp:txBody>
      <dsp:txXfrm>
        <a:off x="6022383" y="3416520"/>
        <a:ext cx="59431" cy="56821"/>
      </dsp:txXfrm>
    </dsp:sp>
    <dsp:sp modelId="{FB501825-AD16-4B57-9047-2FF0D97BA8BD}">
      <dsp:nvSpPr>
        <dsp:cNvPr id="0" name=""/>
        <dsp:cNvSpPr/>
      </dsp:nvSpPr>
      <dsp:spPr>
        <a:xfrm flipV="1">
          <a:off x="7221767" y="4754044"/>
          <a:ext cx="411059" cy="5010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3F537-9C6D-4B43-8C52-23115790BB40}" type="datetimeFigureOut">
              <a:rPr lang="hr-HR" smtClean="0"/>
              <a:t>21.3.2024.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D82D6-24C7-4B17-B02B-F2A0D38B47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843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D82D6-24C7-4B17-B02B-F2A0D38B474E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5173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D82D6-24C7-4B17-B02B-F2A0D38B474E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4195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D82D6-24C7-4B17-B02B-F2A0D38B474E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2848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="0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D82D6-24C7-4B17-B02B-F2A0D38B474E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1916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D82D6-24C7-4B17-B02B-F2A0D38B474E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5791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D82D6-24C7-4B17-B02B-F2A0D38B474E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0704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D82D6-24C7-4B17-B02B-F2A0D38B474E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9732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D82D6-24C7-4B17-B02B-F2A0D38B474E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7760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D82D6-24C7-4B17-B02B-F2A0D38B474E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0899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D82D6-24C7-4B17-B02B-F2A0D38B474E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4018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D82D6-24C7-4B17-B02B-F2A0D38B474E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521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478080" y="360"/>
            <a:ext cx="227880" cy="6857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7" name="Group 2"/>
          <p:cNvGrpSpPr/>
          <p:nvPr/>
        </p:nvGrpSpPr>
        <p:grpSpPr>
          <a:xfrm>
            <a:off x="752040" y="743760"/>
            <a:ext cx="10674000" cy="5349600"/>
            <a:chOff x="752040" y="743760"/>
            <a:chExt cx="10674000" cy="5349600"/>
          </a:xfrm>
        </p:grpSpPr>
        <p:sp>
          <p:nvSpPr>
            <p:cNvPr id="2" name="CustomShape 3"/>
            <p:cNvSpPr/>
            <p:nvPr/>
          </p:nvSpPr>
          <p:spPr>
            <a:xfrm>
              <a:off x="8151840" y="1685520"/>
              <a:ext cx="3274200" cy="4407840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 flipH="1" flipV="1">
              <a:off x="751320" y="743760"/>
              <a:ext cx="3274920" cy="4407840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1371600" y="855720"/>
            <a:ext cx="96004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hr-HR" sz="1800" b="0" strike="noStrike" spc="-1">
                <a:latin typeface="Arial"/>
              </a:rPr>
              <a:t>Kliknite za uređivanje oblika naslova teksta</a:t>
            </a: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3200" b="0" strike="noStrike" spc="-1">
                <a:latin typeface="Arial"/>
              </a:rPr>
              <a:t>Kliknite za uređivanje oblika teksta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2800" b="0" strike="noStrike" spc="-1">
                <a:latin typeface="Arial"/>
              </a:rPr>
              <a:t>Druga razina konture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400" b="0" strike="noStrike" spc="-1">
                <a:latin typeface="Arial"/>
              </a:rPr>
              <a:t>Treća razina konture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2000" b="0" strike="noStrike" spc="-1">
                <a:latin typeface="Arial"/>
              </a:rPr>
              <a:t>Četvrta razina kontura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Peta razina kontura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Šesta razina kontura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Sedma razina konture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478080" y="360"/>
            <a:ext cx="227880" cy="6857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hr-HR" sz="4400" b="0" strike="noStrike" spc="-1">
                <a:latin typeface="Arial"/>
              </a:rPr>
              <a:t>Kliknite za uređivanje oblika naslova teksta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3200" b="0" strike="noStrike" spc="-1">
                <a:latin typeface="Arial"/>
              </a:rPr>
              <a:t>Kliknite za uređivanje oblika teksta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2800" b="0" strike="noStrike" spc="-1">
                <a:latin typeface="Arial"/>
              </a:rPr>
              <a:t>Druga razina konture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400" b="0" strike="noStrike" spc="-1">
                <a:latin typeface="Arial"/>
              </a:rPr>
              <a:t>Treća razina konture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2000" b="0" strike="noStrike" spc="-1">
                <a:latin typeface="Arial"/>
              </a:rPr>
              <a:t>Četvrta razina kontura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Peta razina kontura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Šesta razina kontura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Sedma razina konture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3HgWB97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s-mmarulica-slatina.skole.hr/upload/ss-mmarulica-slatina/images/newsimg/2756/File/Pongra%C4%8Di%C4%87%20%C4%8Ditanje%20posvete.mp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hyperlink" Target="https://youtu.be/lT2TDoQfxy4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3598092" y="440991"/>
            <a:ext cx="7278914" cy="380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5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hr-HR" sz="7400" b="1" cap="all" spc="-1" dirty="0">
                <a:solidFill>
                  <a:srgbClr val="1A2E40"/>
                </a:solidFill>
                <a:latin typeface="Times New Roman"/>
              </a:rPr>
              <a:t>Judita</a:t>
            </a:r>
          </a:p>
          <a:p>
            <a:pPr algn="ctr">
              <a:lnSpc>
                <a:spcPct val="120000"/>
              </a:lnSpc>
            </a:pPr>
            <a:r>
              <a:rPr lang="hr-HR" sz="7400" b="1" cap="all" spc="-1" dirty="0">
                <a:solidFill>
                  <a:srgbClr val="1A2E40"/>
                </a:solidFill>
                <a:latin typeface="Times New Roman"/>
              </a:rPr>
              <a:t> i nakon 500 godina u </a:t>
            </a:r>
            <a:r>
              <a:rPr lang="hr-HR" sz="7400" b="1" i="1" cap="all" spc="-1" dirty="0" err="1">
                <a:solidFill>
                  <a:srgbClr val="1A2E40"/>
                </a:solidFill>
                <a:latin typeface="Times New Roman"/>
              </a:rPr>
              <a:t>maruliću</a:t>
            </a:r>
            <a:r>
              <a:rPr lang="hr-HR" sz="7400" b="1" cap="all" spc="-1" dirty="0">
                <a:solidFill>
                  <a:srgbClr val="1A2E40"/>
                </a:solidFill>
                <a:latin typeface="Times New Roman"/>
              </a:rPr>
              <a:t> </a:t>
            </a:r>
            <a:r>
              <a:rPr lang="hr-HR" sz="7400" b="1" strike="noStrike" spc="-1" dirty="0">
                <a:solidFill>
                  <a:srgbClr val="1A2E40"/>
                </a:solidFill>
                <a:latin typeface="Times New Roman"/>
              </a:rPr>
              <a:t> </a:t>
            </a:r>
            <a:r>
              <a:rPr lang="hr-HR" sz="7400" b="0" strike="noStrike" spc="-1" dirty="0">
                <a:solidFill>
                  <a:srgbClr val="1A2E40"/>
                </a:solidFill>
                <a:latin typeface="Times New Roman"/>
              </a:rPr>
              <a:t>-</a:t>
            </a:r>
            <a:r>
              <a:rPr lang="hr-HR" sz="7200" spc="-1" dirty="0">
                <a:solidFill>
                  <a:srgbClr val="1A2E40"/>
                </a:solidFill>
                <a:latin typeface="Times New Roman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hr-HR" sz="7200" spc="-1" dirty="0">
                <a:solidFill>
                  <a:srgbClr val="1A2E40"/>
                </a:solidFill>
                <a:latin typeface="Times New Roman"/>
              </a:rPr>
              <a:t>prikaz </a:t>
            </a:r>
            <a:r>
              <a:rPr lang="hr-HR" sz="7200" spc="-1" dirty="0" err="1">
                <a:solidFill>
                  <a:srgbClr val="1A2E40"/>
                </a:solidFill>
                <a:latin typeface="Times New Roman"/>
              </a:rPr>
              <a:t>međupredmetne</a:t>
            </a:r>
            <a:r>
              <a:rPr lang="hr-HR" sz="7200" spc="-1" dirty="0">
                <a:solidFill>
                  <a:srgbClr val="1A2E40"/>
                </a:solidFill>
                <a:latin typeface="Times New Roman"/>
              </a:rPr>
              <a:t> korelacije u povodu Dana škole i Godine Marka Marulića</a:t>
            </a:r>
            <a:endParaRPr lang="hr-HR" sz="7400" b="0" strike="noStrike" spc="-1" dirty="0"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-4660864" y="4343017"/>
            <a:ext cx="15789488" cy="165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endParaRPr lang="hr-HR" sz="2400" b="0" strike="noStrike" spc="-1" dirty="0">
              <a:latin typeface="Arial"/>
            </a:endParaRPr>
          </a:p>
        </p:txBody>
      </p:sp>
      <p:pic>
        <p:nvPicPr>
          <p:cNvPr id="1026" name="Picture 2" descr="Srednja škola Marka Marulića Slatina - Dobro došli">
            <a:extLst>
              <a:ext uri="{FF2B5EF4-FFF2-40B4-BE49-F238E27FC236}">
                <a16:creationId xmlns:a16="http://schemas.microsoft.com/office/drawing/2014/main" id="{5A2EBDD9-4596-412C-9E4C-EEE29ABCF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46" y="1119732"/>
            <a:ext cx="26003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78C86E-6EFF-4F1D-BE91-B4787B457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798" y="236603"/>
            <a:ext cx="9904122" cy="1218795"/>
          </a:xfrm>
        </p:spPr>
        <p:txBody>
          <a:bodyPr/>
          <a:lstStyle/>
          <a:p>
            <a:r>
              <a:rPr lang="hr-HR" dirty="0"/>
              <a:t>Primjer vrednovanja aktivnosti </a:t>
            </a:r>
            <a:br>
              <a:rPr lang="hr-HR" dirty="0"/>
            </a:br>
            <a:r>
              <a:rPr lang="hr-HR" dirty="0"/>
              <a:t>11. ILUSTRATOR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C8F5930-2247-499D-BD44-AC04CA7DB52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480" y="541301"/>
            <a:ext cx="10972440" cy="609398"/>
          </a:xfrm>
        </p:spPr>
        <p:txBody>
          <a:bodyPr/>
          <a:lstStyle/>
          <a:p>
            <a:r>
              <a:rPr lang="hr-HR" dirty="0"/>
              <a:t>  </a:t>
            </a:r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49491F4F-9BE0-4861-B753-433EC02C4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91" y="4143453"/>
            <a:ext cx="3451251" cy="2615438"/>
          </a:xfrm>
          <a:prstGeom prst="rect">
            <a:avLst/>
          </a:prstGeom>
        </p:spPr>
      </p:pic>
      <p:pic>
        <p:nvPicPr>
          <p:cNvPr id="7" name="Slika 6" descr="Slika na kojoj se prikazuje zgrada, kamen, cigla, građevinski materijal&#10;&#10;Opis je automatski generiran">
            <a:extLst>
              <a:ext uri="{FF2B5EF4-FFF2-40B4-BE49-F238E27FC236}">
                <a16:creationId xmlns:a16="http://schemas.microsoft.com/office/drawing/2014/main" id="{1110E241-2279-427C-9C38-0C43A5B81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86" y="1542247"/>
            <a:ext cx="3451251" cy="254338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7ED0739-E900-4725-817A-E3F4A34F7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532" y="1053465"/>
            <a:ext cx="3863859" cy="2861430"/>
          </a:xfrm>
          <a:prstGeom prst="rect">
            <a:avLst/>
          </a:prstGeom>
        </p:spPr>
      </p:pic>
      <p:pic>
        <p:nvPicPr>
          <p:cNvPr id="11" name="Slika 10" descr="Slika na kojoj se prikazuje stol&#10;&#10;Opis je automatski generiran">
            <a:extLst>
              <a:ext uri="{FF2B5EF4-FFF2-40B4-BE49-F238E27FC236}">
                <a16:creationId xmlns:a16="http://schemas.microsoft.com/office/drawing/2014/main" id="{496FF22D-A3D0-4D73-A7DE-132D97B5D6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52" y="4297031"/>
            <a:ext cx="3375631" cy="24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10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1265785" y="1045736"/>
            <a:ext cx="4321284" cy="3954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>
            <a:normAutofit lnSpcReduction="10000"/>
          </a:bodyPr>
          <a:lstStyle/>
          <a:p>
            <a:pPr marL="72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</a:pPr>
            <a:endParaRPr lang="hr-HR" sz="2800" b="0" strike="noStrike" spc="-1" dirty="0">
              <a:latin typeface="Arial"/>
            </a:endParaRPr>
          </a:p>
          <a:p>
            <a:pPr marL="1102500" lvl="1" indent="-5715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q"/>
            </a:pPr>
            <a:r>
              <a:rPr lang="hr-HR" sz="2400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timski rad i suradnja za svakodnevni život</a:t>
            </a:r>
            <a:endParaRPr lang="hr-HR" sz="2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02500" lvl="1" indent="-5715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q"/>
            </a:pPr>
            <a:r>
              <a:rPr lang="hr-HR" sz="2400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razvoj vlastitih stavova i kritičkog razmišljanja</a:t>
            </a:r>
            <a:endParaRPr lang="hr-HR" sz="2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02500" lvl="1" indent="-5715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q"/>
            </a:pPr>
            <a:r>
              <a:rPr lang="hr-HR" sz="2400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samoprocjena, podizanje samopouzdanja</a:t>
            </a:r>
            <a:endParaRPr lang="hr-HR" sz="2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02500" lvl="1" indent="-5715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q"/>
            </a:pPr>
            <a:r>
              <a:rPr lang="hr-HR" sz="2400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priprema za „život sutra”</a:t>
            </a:r>
          </a:p>
          <a:p>
            <a:pPr marL="1102500" lvl="1" indent="-5715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q"/>
            </a:pPr>
            <a:r>
              <a:rPr lang="hr-HR" sz="2400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kreativno stvaranje</a:t>
            </a:r>
          </a:p>
          <a:p>
            <a:pPr marL="531000" lvl="1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z="2400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      </a:t>
            </a:r>
            <a:endParaRPr lang="hr-HR" sz="2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A312C950-8964-42BE-8D1A-A793D5CFCA87}"/>
              </a:ext>
            </a:extLst>
          </p:cNvPr>
          <p:cNvSpPr txBox="1"/>
          <p:nvPr/>
        </p:nvSpPr>
        <p:spPr>
          <a:xfrm>
            <a:off x="1265784" y="432618"/>
            <a:ext cx="8888361" cy="613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3862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z="3600" b="1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Zaključak – zašto projektna nastava?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66C91F0-89D6-48AD-9F87-F01361BA8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295" y="1045735"/>
            <a:ext cx="3965334" cy="3123593"/>
          </a:xfrm>
          <a:prstGeom prst="rect">
            <a:avLst/>
          </a:prstGeom>
        </p:spPr>
      </p:pic>
      <p:pic>
        <p:nvPicPr>
          <p:cNvPr id="4" name="Slika 3" descr="Slika na kojoj se prikazuje tekst, osoba, na zatvorenom&#10;&#10;Opis je automatski generiran">
            <a:extLst>
              <a:ext uri="{FF2B5EF4-FFF2-40B4-BE49-F238E27FC236}">
                <a16:creationId xmlns:a16="http://schemas.microsoft.com/office/drawing/2014/main" id="{6851EB7A-5BAF-4537-BB42-3F15FF181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93840"/>
            <a:ext cx="5446729" cy="23399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lačić za govor: ovalni 1">
            <a:extLst>
              <a:ext uri="{FF2B5EF4-FFF2-40B4-BE49-F238E27FC236}">
                <a16:creationId xmlns:a16="http://schemas.microsoft.com/office/drawing/2014/main" id="{A6439B32-22A0-4A4F-AE06-3F60E27D1D72}"/>
              </a:ext>
            </a:extLst>
          </p:cNvPr>
          <p:cNvSpPr/>
          <p:nvPr/>
        </p:nvSpPr>
        <p:spPr>
          <a:xfrm>
            <a:off x="1457324" y="1990725"/>
            <a:ext cx="5438775" cy="4362450"/>
          </a:xfrm>
          <a:prstGeom prst="wedgeEllipseCallout">
            <a:avLst>
              <a:gd name="adj1" fmla="val 31073"/>
              <a:gd name="adj2" fmla="val 3962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4000" dirty="0"/>
              <a:t>Hvala na pozornosti!</a:t>
            </a:r>
          </a:p>
        </p:txBody>
      </p:sp>
      <p:sp>
        <p:nvSpPr>
          <p:cNvPr id="3" name="Oblačić za misli: oblak 2">
            <a:extLst>
              <a:ext uri="{FF2B5EF4-FFF2-40B4-BE49-F238E27FC236}">
                <a16:creationId xmlns:a16="http://schemas.microsoft.com/office/drawing/2014/main" id="{C5CB8AEE-B43A-4C9B-9E96-A74D9AE25F48}"/>
              </a:ext>
            </a:extLst>
          </p:cNvPr>
          <p:cNvSpPr/>
          <p:nvPr/>
        </p:nvSpPr>
        <p:spPr>
          <a:xfrm>
            <a:off x="6972300" y="419100"/>
            <a:ext cx="4467225" cy="3752850"/>
          </a:xfrm>
          <a:prstGeom prst="cloudCallout">
            <a:avLst>
              <a:gd name="adj1" fmla="val -31455"/>
              <a:gd name="adj2" fmla="val 10640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4400" dirty="0"/>
              <a:t>Pitanja?</a:t>
            </a:r>
          </a:p>
        </p:txBody>
      </p:sp>
    </p:spTree>
    <p:extLst>
      <p:ext uri="{BB962C8B-B14F-4D97-AF65-F5344CB8AC3E}">
        <p14:creationId xmlns:p14="http://schemas.microsoft.com/office/powerpoint/2010/main" val="2195310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156C69-7CED-47F5-B65B-8C4FA7356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-68096"/>
            <a:ext cx="10972440" cy="1828193"/>
          </a:xfrm>
        </p:spPr>
        <p:txBody>
          <a:bodyPr/>
          <a:lstStyle/>
          <a:p>
            <a:r>
              <a:rPr lang="hr-HR" dirty="0"/>
              <a:t>    </a:t>
            </a:r>
            <a:br>
              <a:rPr lang="hr-HR" dirty="0"/>
            </a:br>
            <a:br>
              <a:rPr lang="hr-HR" dirty="0"/>
            </a:br>
            <a:r>
              <a:rPr lang="hr-HR" dirty="0"/>
              <a:t>     Evaluacija predavanja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8E63CF7-36FC-4BED-ADEF-6AE8D99DC71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426128" y="3426960"/>
            <a:ext cx="10155792" cy="332399"/>
          </a:xfrm>
        </p:spPr>
        <p:txBody>
          <a:bodyPr/>
          <a:lstStyle/>
          <a:p>
            <a:pPr lvl="1"/>
            <a:r>
              <a:rPr lang="hr-HR" dirty="0">
                <a:hlinkClick r:id="rId2"/>
              </a:rPr>
              <a:t>https://bit.ly/3HgWB97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59502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1244764" y="334080"/>
            <a:ext cx="10057680" cy="14980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 lnSpcReduction="10000"/>
          </a:bodyPr>
          <a:lstStyle/>
          <a:p>
            <a:pPr algn="ctr">
              <a:lnSpc>
                <a:spcPct val="89000"/>
              </a:lnSpc>
            </a:pPr>
            <a:br>
              <a:rPr sz="1600" dirty="0"/>
            </a:br>
            <a:endParaRPr lang="hr-HR" sz="3500" b="1" strike="noStrike" spc="-1" dirty="0">
              <a:solidFill>
                <a:srgbClr val="1A2E40"/>
              </a:solidFill>
              <a:latin typeface="Times New Roman"/>
            </a:endParaRPr>
          </a:p>
          <a:p>
            <a:pPr algn="ctr">
              <a:lnSpc>
                <a:spcPct val="89000"/>
              </a:lnSpc>
            </a:pPr>
            <a:r>
              <a:rPr lang="hr-HR" sz="3000" dirty="0"/>
              <a:t>- planiranje -</a:t>
            </a:r>
            <a:br>
              <a:rPr sz="1500" dirty="0"/>
            </a:br>
            <a:endParaRPr lang="hr-HR" sz="3900" b="0" strike="noStrike" spc="-1" dirty="0"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1097580" y="1494004"/>
            <a:ext cx="5313052" cy="49264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>
            <a:normAutofit/>
          </a:bodyPr>
          <a:lstStyle/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b="1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Pronalaženje teme?</a:t>
            </a:r>
          </a:p>
          <a:p>
            <a:pPr marL="72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Dan hrvatske knjige, 500 g. od tiskanja Judite, </a:t>
            </a:r>
          </a:p>
          <a:p>
            <a:pPr marL="72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Dan škole, naziv škole, Godina Marka Marulića,  </a:t>
            </a:r>
          </a:p>
          <a:p>
            <a:pPr marL="72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Godina čitanja, izborno djelo za cjelovito čitanje         </a:t>
            </a:r>
            <a:endParaRPr lang="hr-HR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b="1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Vrijeme trajanja projekta:</a:t>
            </a:r>
            <a:r>
              <a:rPr lang="hr-HR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 </a:t>
            </a:r>
            <a:endParaRPr lang="hr-HR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8200" lvl="1" indent="-4572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q"/>
            </a:pPr>
            <a:r>
              <a:rPr lang="hr-HR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o</a:t>
            </a:r>
            <a:r>
              <a:rPr lang="hr-HR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žujak / travanj 2021. </a:t>
            </a:r>
            <a:endParaRPr lang="hr-HR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b="1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Predmeti u projektu: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endParaRPr lang="hr-HR" b="1" spc="-1" dirty="0">
              <a:solidFill>
                <a:srgbClr val="1A2E40"/>
              </a:solidFill>
              <a:latin typeface="Calibri" panose="020F0502020204030204" pitchFamily="34" charset="0"/>
              <a:ea typeface="Franklin Gothic Book"/>
              <a:cs typeface="Calibri" panose="020F0502020204030204" pitchFamily="34" charset="0"/>
            </a:endParaRPr>
          </a:p>
          <a:p>
            <a:pPr marL="72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</a:pPr>
            <a:endParaRPr lang="hr-HR" b="1" strike="noStrike" spc="-1" dirty="0">
              <a:solidFill>
                <a:srgbClr val="1A2E40"/>
              </a:solidFill>
              <a:latin typeface="Calibri" panose="020F0502020204030204" pitchFamily="34" charset="0"/>
              <a:ea typeface="Franklin Gothic Book"/>
              <a:cs typeface="Calibri" panose="020F0502020204030204" pitchFamily="34" charset="0"/>
            </a:endParaRP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b="1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Razredni odjeli:</a:t>
            </a:r>
            <a:r>
              <a:rPr lang="hr-HR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 </a:t>
            </a:r>
            <a:endParaRPr lang="hr-HR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8200" lvl="1" indent="-4572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q"/>
            </a:pPr>
            <a:r>
              <a:rPr lang="hr-HR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2</a:t>
            </a:r>
            <a:r>
              <a:rPr lang="hr-HR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.a i 2.b opće gimnazije</a:t>
            </a:r>
            <a:endParaRPr lang="hr-HR" b="1" strike="noStrike" spc="-1" dirty="0">
              <a:solidFill>
                <a:srgbClr val="1A2E40"/>
              </a:solidFill>
              <a:latin typeface="Calibri" panose="020F0502020204030204" pitchFamily="34" charset="0"/>
              <a:ea typeface="Franklin Gothic Book"/>
              <a:cs typeface="Calibri" panose="020F0502020204030204" pitchFamily="34" charset="0"/>
            </a:endParaRP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endParaRPr lang="hr-HR" b="1" spc="-1" dirty="0">
              <a:solidFill>
                <a:srgbClr val="1A2E40"/>
              </a:solidFill>
              <a:latin typeface="Times New Roman"/>
            </a:endParaRP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endParaRPr lang="hr-HR" b="1" strike="noStrike" spc="-1" dirty="0">
              <a:solidFill>
                <a:srgbClr val="1A2E40"/>
              </a:solidFill>
              <a:latin typeface="Times New Roman"/>
            </a:endParaRP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endParaRPr lang="hr-HR" b="1" spc="-1" dirty="0">
              <a:solidFill>
                <a:srgbClr val="1A2E40"/>
              </a:solidFill>
              <a:latin typeface="Times New Roman"/>
            </a:endParaRP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endParaRPr lang="hr-HR" b="1" strike="noStrike" spc="-1" dirty="0">
              <a:solidFill>
                <a:srgbClr val="1A2E40"/>
              </a:solidFill>
              <a:latin typeface="Times New Roman"/>
            </a:endParaRPr>
          </a:p>
          <a:p>
            <a:pPr marL="72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</a:pPr>
            <a:endParaRPr lang="hr-HR" b="0" strike="noStrike" spc="-1" dirty="0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b="0" strike="noStrike" spc="-1" dirty="0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b="0" strike="noStrike" spc="-1" dirty="0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sz="2800" b="0" strike="noStrike" spc="-1" dirty="0">
              <a:latin typeface="Arial"/>
            </a:endParaRPr>
          </a:p>
        </p:txBody>
      </p:sp>
      <p:graphicFrame>
        <p:nvGraphicFramePr>
          <p:cNvPr id="86" name="Table 3"/>
          <p:cNvGraphicFramePr/>
          <p:nvPr>
            <p:extLst>
              <p:ext uri="{D42A27DB-BD31-4B8C-83A1-F6EECF244321}">
                <p14:modId xmlns:p14="http://schemas.microsoft.com/office/powerpoint/2010/main" val="3336668706"/>
              </p:ext>
            </p:extLst>
          </p:nvPr>
        </p:nvGraphicFramePr>
        <p:xfrm>
          <a:off x="1097580" y="3909270"/>
          <a:ext cx="4808270" cy="604285"/>
        </p:xfrm>
        <a:graphic>
          <a:graphicData uri="http://schemas.openxmlformats.org/drawingml/2006/table">
            <a:tbl>
              <a:tblPr/>
              <a:tblGrid>
                <a:gridCol w="1468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5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1454">
                  <a:extLst>
                    <a:ext uri="{9D8B030D-6E8A-4147-A177-3AD203B41FA5}">
                      <a16:colId xmlns:a16="http://schemas.microsoft.com/office/drawing/2014/main" val="3682233749"/>
                    </a:ext>
                  </a:extLst>
                </a:gridCol>
                <a:gridCol w="1132857">
                  <a:extLst>
                    <a:ext uri="{9D8B030D-6E8A-4147-A177-3AD203B41FA5}">
                      <a16:colId xmlns:a16="http://schemas.microsoft.com/office/drawing/2014/main" val="2175978930"/>
                    </a:ext>
                  </a:extLst>
                </a:gridCol>
              </a:tblGrid>
              <a:tr h="604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Franklin Gothic Book"/>
                          <a:cs typeface="Calibri" panose="020F0502020204030204" pitchFamily="34" charset="0"/>
                        </a:rPr>
                        <a:t>Hrvatski jezik</a:t>
                      </a:r>
                      <a:endParaRPr lang="hr-HR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1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r-HR" sz="1600" b="0" strike="noStrike" spc="-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Povijest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1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r-HR" sz="1600" b="0" strike="noStrike" spc="-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Geografija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r-HR" sz="1600" b="0" strike="noStrike" spc="-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Vjeronauk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CustomShape 1">
            <a:extLst>
              <a:ext uri="{FF2B5EF4-FFF2-40B4-BE49-F238E27FC236}">
                <a16:creationId xmlns:a16="http://schemas.microsoft.com/office/drawing/2014/main" id="{04197CB2-16B8-46B5-961C-E12F5FE2A918}"/>
              </a:ext>
            </a:extLst>
          </p:cNvPr>
          <p:cNvSpPr/>
          <p:nvPr/>
        </p:nvSpPr>
        <p:spPr>
          <a:xfrm>
            <a:off x="6708296" y="1567746"/>
            <a:ext cx="5364178" cy="43923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>
            <a:noAutofit/>
          </a:bodyPr>
          <a:lstStyle/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b="1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Metode:</a:t>
            </a:r>
            <a:r>
              <a:rPr lang="hr-HR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 </a:t>
            </a:r>
            <a:endParaRPr lang="hr-HR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b="1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Oblici rada: </a:t>
            </a:r>
            <a:endParaRPr lang="hr-HR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8200" lvl="1" indent="-4572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q"/>
            </a:pPr>
            <a:r>
              <a:rPr lang="hr-HR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skupni  </a:t>
            </a:r>
            <a:endParaRPr lang="hr-HR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8200" lvl="1" indent="-4572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q"/>
            </a:pPr>
            <a:r>
              <a:rPr lang="hr-HR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rad u paru</a:t>
            </a:r>
            <a:endParaRPr lang="hr-HR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sz="2800" b="0" strike="noStrike" spc="-1" dirty="0">
              <a:latin typeface="Arial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A76E75BB-32B9-4479-A337-CE6617C437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8062639"/>
              </p:ext>
            </p:extLst>
          </p:nvPr>
        </p:nvGraphicFramePr>
        <p:xfrm>
          <a:off x="7121544" y="2023176"/>
          <a:ext cx="4728239" cy="2072640"/>
        </p:xfrm>
        <a:graphic>
          <a:graphicData uri="http://schemas.openxmlformats.org/drawingml/2006/table">
            <a:tbl>
              <a:tblPr/>
              <a:tblGrid>
                <a:gridCol w="1417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1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r-HR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Franklin Gothic Book"/>
                          <a:cs typeface="Calibri" panose="020F0502020204030204" pitchFamily="34" charset="0"/>
                        </a:rPr>
                        <a:t>istraživanje</a:t>
                      </a:r>
                      <a:endParaRPr lang="hr-HR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1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r-HR" sz="1600" b="0" strike="noStrike" spc="-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Franklin Gothic Book"/>
                          <a:cs typeface="Calibri" panose="020F0502020204030204" pitchFamily="34" charset="0"/>
                        </a:rPr>
                        <a:t>izlaganje</a:t>
                      </a:r>
                      <a:endParaRPr lang="hr-HR" sz="1600" b="0" strike="noStrike" spc="-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1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r-HR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Franklin Gothic Book"/>
                          <a:cs typeface="Calibri" panose="020F0502020204030204" pitchFamily="34" charset="0"/>
                        </a:rPr>
                        <a:t>izrada videa</a:t>
                      </a:r>
                      <a:endParaRPr lang="hr-HR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1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1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r-HR" sz="1600" b="0" strike="noStrike" spc="-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Franklin Gothic Book"/>
                          <a:cs typeface="Calibri" panose="020F0502020204030204" pitchFamily="34" charset="0"/>
                        </a:rPr>
                        <a:t>pisanje</a:t>
                      </a:r>
                      <a:endParaRPr lang="hr-HR" sz="1600" b="0" strike="noStrike" spc="-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1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r-HR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crtanje</a:t>
                      </a:r>
                      <a:endParaRPr lang="hr-HR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1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r-HR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Franklin Gothic Book"/>
                          <a:cs typeface="Calibri" panose="020F0502020204030204" pitchFamily="34" charset="0"/>
                        </a:rPr>
                        <a:t>izrada plakata</a:t>
                      </a:r>
                      <a:endParaRPr lang="hr-HR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1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r-HR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Franklin Gothic Book"/>
                          <a:cs typeface="Calibri" panose="020F0502020204030204" pitchFamily="34" charset="0"/>
                        </a:rPr>
                        <a:t>razgovor</a:t>
                      </a:r>
                      <a:endParaRPr lang="hr-HR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1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r-HR" sz="1600" b="0" strike="noStrike" spc="-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sastavljanje pitanja za kviz 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1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r-HR" sz="1600" b="0" strike="noStrike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Franklin Gothic Book"/>
                          <a:cs typeface="Calibri" panose="020F0502020204030204" pitchFamily="34" charset="0"/>
                        </a:rPr>
                        <a:t>izrada prezentacije </a:t>
                      </a:r>
                      <a:endParaRPr lang="hr-HR" sz="16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1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0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r-HR" sz="1600" b="0" strike="noStrike" spc="-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oblikovanje pitanja za intervju 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r-HR" sz="1600" b="0" strike="noStrike" spc="-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izrada kviza u digitalnom obliku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r-HR" sz="1600" b="0" strike="noStrike" kern="1200" spc="-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uspoređivanje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538157"/>
                  </a:ext>
                </a:extLst>
              </a:tr>
            </a:tbl>
          </a:graphicData>
        </a:graphic>
      </p:graphicFrame>
      <p:cxnSp>
        <p:nvCxnSpPr>
          <p:cNvPr id="3" name="Ravni poveznik 2">
            <a:extLst>
              <a:ext uri="{FF2B5EF4-FFF2-40B4-BE49-F238E27FC236}">
                <a16:creationId xmlns:a16="http://schemas.microsoft.com/office/drawing/2014/main" id="{87F76E51-4B83-4620-8841-CCD79A53850D}"/>
              </a:ext>
            </a:extLst>
          </p:cNvPr>
          <p:cNvCxnSpPr/>
          <p:nvPr/>
        </p:nvCxnSpPr>
        <p:spPr>
          <a:xfrm>
            <a:off x="6410632" y="1494004"/>
            <a:ext cx="0" cy="51624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1079500" y="498798"/>
            <a:ext cx="7645400" cy="1151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>
            <a:normAutofit/>
          </a:bodyPr>
          <a:lstStyle/>
          <a:p>
            <a:pPr marL="72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z="4000" b="1" strike="noStrike" spc="-1" dirty="0">
                <a:solidFill>
                  <a:srgbClr val="1A2E40"/>
                </a:solidFill>
                <a:latin typeface="Times New Roman"/>
                <a:ea typeface="Franklin Gothic Book"/>
              </a:rPr>
              <a:t> </a:t>
            </a:r>
            <a:r>
              <a:rPr lang="hr-HR" sz="3200" b="1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Projektna nastava - zašto</a:t>
            </a:r>
            <a:r>
              <a:rPr lang="hr-HR" sz="2800" b="1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?</a:t>
            </a:r>
            <a:endParaRPr lang="hr-HR" sz="2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hr-HR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hr-HR" sz="20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hr-HR" sz="2000" b="0" strike="noStrike" spc="-1" dirty="0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sz="3600" b="0" strike="noStrike" spc="-1" dirty="0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sz="3600" b="0" strike="noStrike" spc="-1" dirty="0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sz="3600" b="0" strike="noStrike" spc="-1" dirty="0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sz="3600" b="0" strike="noStrike" spc="-1" dirty="0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sz="3600" b="0" strike="noStrike" spc="-1" dirty="0">
              <a:latin typeface="Arial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E1EA813D-469D-43FA-9802-8FA94F21573D}"/>
              </a:ext>
            </a:extLst>
          </p:cNvPr>
          <p:cNvSpPr txBox="1"/>
          <p:nvPr/>
        </p:nvSpPr>
        <p:spPr>
          <a:xfrm>
            <a:off x="912563" y="2203687"/>
            <a:ext cx="4843752" cy="3903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863" lvl="1" indent="-263525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§"/>
            </a:pPr>
            <a:r>
              <a:rPr lang="hr-HR" sz="2000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premještanje uloge nastavnika</a:t>
            </a:r>
            <a:endParaRPr lang="hr-HR" sz="20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4863" lvl="1" indent="-263525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§"/>
            </a:pPr>
            <a:r>
              <a:rPr lang="hr-HR" sz="2000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orijentacija prema interesima učenika</a:t>
            </a:r>
            <a:endParaRPr lang="hr-HR" sz="20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4863" lvl="1" indent="-263525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§"/>
            </a:pPr>
            <a:r>
              <a:rPr lang="hr-HR" sz="2000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samostalna organizacija i vlastita  odgovornost</a:t>
            </a:r>
            <a:endParaRPr lang="hr-HR" sz="20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4863" lvl="1" indent="-263525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§"/>
            </a:pPr>
            <a:r>
              <a:rPr lang="hr-HR" sz="2000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ciljano detaljno planiranje</a:t>
            </a:r>
            <a:endParaRPr lang="hr-HR" sz="20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4863" lvl="1" indent="-263525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§"/>
            </a:pPr>
            <a:r>
              <a:rPr lang="hr-HR" sz="2000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socijalno učenje</a:t>
            </a:r>
            <a:endParaRPr lang="hr-HR" sz="20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6750" lvl="1" indent="-28575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§"/>
            </a:pPr>
            <a:r>
              <a:rPr lang="hr-HR" sz="2000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interdisciplinarnost</a:t>
            </a:r>
            <a:endParaRPr lang="hr-HR" sz="20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6750" lvl="1" indent="-28575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§"/>
            </a:pPr>
            <a:r>
              <a:rPr lang="hr-HR" sz="2000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djelovanje prema van</a:t>
            </a:r>
          </a:p>
          <a:p>
            <a:pPr marL="816750" lvl="1" indent="-28575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§"/>
            </a:pPr>
            <a:r>
              <a:rPr lang="hr-HR" sz="20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razvijanje kreativnosti i logičkog razmišljanja</a:t>
            </a:r>
            <a:endParaRPr lang="hr-HR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89AACC6-8849-4C22-8695-28541CF5936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925164" y="1992550"/>
            <a:ext cx="5449307" cy="360303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927195" y="213884"/>
            <a:ext cx="3597179" cy="62726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>
            <a:normAutofit fontScale="94000"/>
          </a:bodyPr>
          <a:lstStyle/>
          <a:p>
            <a:pPr marL="72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z="3400" b="1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Ciljevi: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endParaRPr lang="hr-HR" sz="3000" b="0" strike="noStrike" spc="-1" dirty="0">
              <a:latin typeface="Arial"/>
            </a:endParaRPr>
          </a:p>
          <a:p>
            <a:pPr marL="719138" lvl="1" indent="-447675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§"/>
            </a:pPr>
            <a:r>
              <a:rPr lang="hr-HR" sz="2100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obilježiti 500-tu obljetnicu</a:t>
            </a:r>
            <a:r>
              <a:rPr lang="hr-HR" sz="2100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 postojanja hrvatske pisane riječi</a:t>
            </a:r>
          </a:p>
          <a:p>
            <a:pPr marL="719138" lvl="1" indent="-447675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§"/>
            </a:pPr>
            <a:r>
              <a:rPr lang="hr-HR" sz="2100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osvijestiti važnost Marka Marulića za hrvatsku kulturu </a:t>
            </a:r>
            <a:r>
              <a:rPr lang="hr-HR" sz="2100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(jezik, književnost, </a:t>
            </a:r>
            <a:r>
              <a:rPr lang="hr-HR" sz="2100" b="0" strike="noStrike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povijest, religiju)</a:t>
            </a:r>
          </a:p>
          <a:p>
            <a:pPr marL="719138" lvl="1" indent="-447675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§"/>
            </a:pPr>
            <a:r>
              <a:rPr lang="hr-HR" sz="2100" spc="-1" dirty="0">
                <a:solidFill>
                  <a:srgbClr val="1A2E40"/>
                </a:solidFill>
                <a:latin typeface="Calibri" panose="020F0502020204030204" pitchFamily="34" charset="0"/>
                <a:ea typeface="Franklin Gothic Book"/>
                <a:cs typeface="Calibri" panose="020F0502020204030204" pitchFamily="34" charset="0"/>
              </a:rPr>
              <a:t>poticati i razvijati kreativan pristup u nastavi</a:t>
            </a:r>
            <a:endParaRPr lang="hr-HR" sz="2100" b="0" strike="noStrike" spc="-1" dirty="0">
              <a:solidFill>
                <a:srgbClr val="1A2E40"/>
              </a:solidFill>
              <a:latin typeface="Calibri" panose="020F0502020204030204" pitchFamily="34" charset="0"/>
              <a:ea typeface="Franklin Gothic Book"/>
              <a:cs typeface="Calibri" panose="020F0502020204030204" pitchFamily="34" charset="0"/>
            </a:endParaRPr>
          </a:p>
          <a:p>
            <a:pPr marL="271463" lvl="1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</a:pPr>
            <a:endParaRPr lang="hr-HR" sz="2100" b="0" strike="noStrike" spc="-1" dirty="0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sz="4000" b="0" strike="noStrike" spc="-1" dirty="0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sz="4000" b="0" strike="noStrike" spc="-1" dirty="0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sz="4000" b="0" strike="noStrike" spc="-1" dirty="0">
              <a:latin typeface="Arial"/>
            </a:endParaRPr>
          </a:p>
        </p:txBody>
      </p:sp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id="{F7684BD0-99CB-4CCB-9944-23D2454811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939838"/>
              </p:ext>
            </p:extLst>
          </p:nvPr>
        </p:nvGraphicFramePr>
        <p:xfrm>
          <a:off x="4403725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2261AB1E-DC3B-47EB-BD28-2376CC7BC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94" y="1402080"/>
            <a:ext cx="2954025" cy="17025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1126067" y="623528"/>
            <a:ext cx="9600480" cy="5876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25000" lnSpcReduction="20000"/>
          </a:bodyPr>
          <a:lstStyle/>
          <a:p>
            <a:pPr algn="ctr">
              <a:lnSpc>
                <a:spcPct val="89000"/>
              </a:lnSpc>
            </a:pPr>
            <a:r>
              <a:rPr lang="hr-HR" sz="11200" dirty="0"/>
              <a:t>- nastava Hrvatskoga jezika-</a:t>
            </a:r>
            <a:br>
              <a:rPr sz="3200" dirty="0"/>
            </a:br>
            <a:endParaRPr lang="hr-HR" sz="8000" b="0" strike="noStrike" spc="-1" dirty="0"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962185" y="1747939"/>
            <a:ext cx="4524215" cy="51100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6000"/>
          </a:bodyPr>
          <a:lstStyle/>
          <a:p>
            <a:pPr marL="72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z="2300" b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i prezentacija: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2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najava i podjela zaduženja (ožujak)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2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čitanje </a:t>
            </a:r>
            <a:r>
              <a:rPr lang="hr-HR" sz="2300" i="1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Judite</a:t>
            </a:r>
            <a:r>
              <a:rPr lang="hr-HR" sz="2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(proljetni praznici) 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2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realizacija u nastavi (travanj)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2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prezentacija - projektni dan - </a:t>
            </a:r>
          </a:p>
          <a:p>
            <a:pPr marL="72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z="2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29. travnja 2021. </a:t>
            </a:r>
            <a:endParaRPr lang="hr-HR" sz="2300" strike="noStrike" spc="-1" dirty="0">
              <a:solidFill>
                <a:srgbClr val="1A2E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hr-HR" sz="2100" b="1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sz="3600" b="0" strike="noStrike" spc="-1" dirty="0">
              <a:latin typeface="Arial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sz="3600" b="0" strike="noStrike" spc="-1" dirty="0">
              <a:latin typeface="Arial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3A62250-A33D-4425-8C98-8270E5D3D1F3}"/>
              </a:ext>
            </a:extLst>
          </p:cNvPr>
          <p:cNvSpPr txBox="1"/>
          <p:nvPr/>
        </p:nvSpPr>
        <p:spPr>
          <a:xfrm>
            <a:off x="5578577" y="1046089"/>
            <a:ext cx="6440128" cy="6745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z="2300" b="1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Ostvareno: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2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čitanje cjelovitog djela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2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 na tekstu (jezična analiza, pripovjedne tehnike, analiza likova) 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2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izrada pitanja za intervju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2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pisanje vlastite priče i nastavka 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2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ilustriranje odabranih prizora 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2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izrada plakata (film i kazališna predstava)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2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izrada kviza (ponavljanje) 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2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izrada videa (pregled aktivnosti)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2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virtualna suradnja s OŠ Josipa Kozarca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2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posjet Zavičajnom muzeju Slatina (izložba „Marko Marulić Judita”)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endParaRPr lang="hr-HR" sz="2300" b="1" spc="-1" dirty="0">
              <a:solidFill>
                <a:srgbClr val="1A2E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/>
          </a:p>
        </p:txBody>
      </p: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id="{DB5D0591-4D8A-40A4-83E4-3DF211BB25A4}"/>
              </a:ext>
            </a:extLst>
          </p:cNvPr>
          <p:cNvCxnSpPr/>
          <p:nvPr/>
        </p:nvCxnSpPr>
        <p:spPr>
          <a:xfrm>
            <a:off x="5578577" y="1550082"/>
            <a:ext cx="0" cy="51624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6749642A-3DFD-41CB-B38A-3DB71FC0B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988" y="151107"/>
            <a:ext cx="2347767" cy="1789964"/>
          </a:xfrm>
          <a:prstGeom prst="rect">
            <a:avLst/>
          </a:prstGeo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DCCCD814-59A6-40B8-A8C9-54CD746E6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42" y="4549889"/>
            <a:ext cx="2932631" cy="21626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824917" y="402176"/>
            <a:ext cx="6462124" cy="67284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7000"/>
          </a:bodyPr>
          <a:lstStyle/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2000" b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Odgojno-obrazovni ishodi – </a:t>
            </a:r>
            <a:r>
              <a:rPr lang="hr-HR" sz="2000" b="1" strike="noStrike" spc="-1" dirty="0" err="1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kurikul</a:t>
            </a:r>
            <a:r>
              <a:rPr lang="hr-HR" sz="2000" b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2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</a:pPr>
            <a:endParaRPr lang="hr-HR" sz="2000" b="1" strike="noStrike" spc="-1" dirty="0">
              <a:solidFill>
                <a:srgbClr val="1A2E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/>
            <a:r>
              <a:rPr lang="hr-HR" sz="1700" b="1" i="0" u="none" strike="noStrike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SŠ HJ A.2.1. </a:t>
            </a:r>
            <a:r>
              <a:rPr lang="hr-HR" sz="1700" b="0" i="0" u="none" strike="noStrike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Učenik govori izlagačke tekstove u skladu sa svrhom i željenim učinkom na primatelja.</a:t>
            </a:r>
          </a:p>
          <a:p>
            <a:pPr algn="just" fontAlgn="base"/>
            <a:r>
              <a:rPr lang="hr-HR" sz="1700" b="1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SŠ </a:t>
            </a:r>
            <a:r>
              <a:rPr lang="hr-HR" sz="1700" b="1" i="0" u="none" strike="noStrike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HJ A.2.3. </a:t>
            </a:r>
            <a:r>
              <a:rPr lang="hr-HR" sz="1700" b="0" i="0" u="none" strike="noStrike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Učenik čita u skladu s određenom svrhom izlagačke tekstove različitih funkcionalnih stilov</a:t>
            </a:r>
            <a:r>
              <a:rPr lang="hr-HR" sz="17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i oblika. </a:t>
            </a:r>
          </a:p>
          <a:p>
            <a:pPr algn="just" fontAlgn="base"/>
            <a:r>
              <a:rPr lang="hr-HR" sz="1700" b="1" i="0" u="none" strike="noStrike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SŠ HJ A.2.4. </a:t>
            </a:r>
            <a:r>
              <a:rPr lang="hr-HR" sz="1700" b="0" i="0" u="none" strike="noStrike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Učenik piše izlagačke tekstove u kojima ostvaruje obilježja funkcionalnih stilova u skladu sa svrhom teksta i željenim učinkom na primatelja.</a:t>
            </a:r>
          </a:p>
          <a:p>
            <a:pPr algn="just" fontAlgn="base"/>
            <a:endParaRPr lang="hr-HR" sz="1700" b="0" i="0" u="none" strike="noStrike" dirty="0">
              <a:solidFill>
                <a:srgbClr val="231F2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/>
            <a:r>
              <a:rPr lang="hr-HR" sz="1700" b="1" i="0" u="none" strike="noStrike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SŠ HJ B.2.1. </a:t>
            </a:r>
            <a:r>
              <a:rPr lang="hr-HR" sz="1700" b="0" i="0" u="none" strike="noStrike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Učenik izražava svoj literarni doživljaj i obrazlaže stavove o književnom tekstu.</a:t>
            </a:r>
          </a:p>
          <a:p>
            <a:pPr algn="just" fontAlgn="base"/>
            <a:r>
              <a:rPr lang="hr-HR" sz="1700" b="1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SŠ HJ B.2.2. </a:t>
            </a:r>
            <a:r>
              <a:rPr lang="hr-HR" sz="17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Učenik uspoređuje književne tekstove prema temi ili žanru na sadržajnoj i izraznoj razini i primjenjuje književnoteorijske pojmove.</a:t>
            </a:r>
          </a:p>
          <a:p>
            <a:pPr algn="l" fontAlgn="base"/>
            <a:r>
              <a:rPr lang="hr-HR" sz="1600" b="1" i="0" u="none" strike="noStrike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SŠ HJ B.2.3.</a:t>
            </a:r>
          </a:p>
          <a:p>
            <a:pPr algn="l" fontAlgn="base"/>
            <a:r>
              <a:rPr lang="hr-HR" sz="1600" b="0" i="0" u="none" strike="noStrike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Učenik uspoređuje književne tekstove s obzirom na književnopovijesni, društveni i kulturni kontekst.</a:t>
            </a:r>
          </a:p>
          <a:p>
            <a:pPr algn="just" fontAlgn="base"/>
            <a:r>
              <a:rPr lang="hr-HR" sz="1700" b="1" i="0" u="none" strike="noStrike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SŠ HJ B.2.4. </a:t>
            </a:r>
            <a:r>
              <a:rPr lang="hr-HR" sz="1700" b="0" i="0" u="none" strike="noStrike" dirty="0">
                <a:solidFill>
                  <a:srgbClr val="231F2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Učenik se stvaralački izražava prema vlastitom interesu potaknut tekstom.</a:t>
            </a:r>
          </a:p>
          <a:p>
            <a:pPr algn="just" fontAlgn="base"/>
            <a:endParaRPr lang="hr-HR" sz="1700" b="0" i="0" u="none" strike="noStrike" dirty="0">
              <a:solidFill>
                <a:srgbClr val="231F2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/>
            <a:r>
              <a:rPr lang="hr-HR" sz="1700" b="1" strike="noStrike" spc="-1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SŠ HJ C</a:t>
            </a:r>
            <a:r>
              <a:rPr lang="hr-HR" sz="1700" b="1" spc="-1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.2.2. </a:t>
            </a:r>
            <a:r>
              <a:rPr lang="hr-HR" sz="1700" spc="-1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Učenik analizira tekstove iz hrvatske kulturne baštine i kulturnoga kruga i njihov utjecaj na vlastiti kulturni identitet.</a:t>
            </a:r>
          </a:p>
          <a:p>
            <a:pPr>
              <a:lnSpc>
                <a:spcPct val="100000"/>
              </a:lnSpc>
            </a:pPr>
            <a:endParaRPr lang="hr-HR" sz="1800" b="0" strike="noStrike" spc="-1" dirty="0">
              <a:latin typeface="Arial"/>
            </a:endParaRPr>
          </a:p>
        </p:txBody>
      </p:sp>
      <p:pic>
        <p:nvPicPr>
          <p:cNvPr id="5" name="Slika 4" descr="Slika na kojoj se prikazuje na zatvorenom, osoba, prozor, sjedenje&#10;&#10;Opis je automatski generiran">
            <a:extLst>
              <a:ext uri="{FF2B5EF4-FFF2-40B4-BE49-F238E27FC236}">
                <a16:creationId xmlns:a16="http://schemas.microsoft.com/office/drawing/2014/main" id="{F9A7F107-99CF-4F0F-8688-9DDA41934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40" y="142612"/>
            <a:ext cx="4080044" cy="306003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63A37B5-E7D0-40AF-8CA5-619707A1E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544" y="3429000"/>
            <a:ext cx="2373036" cy="31640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762000" y="126901"/>
            <a:ext cx="5147188" cy="6416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5000" lnSpcReduction="20000"/>
          </a:bodyPr>
          <a:lstStyle/>
          <a:p>
            <a:pPr marL="531000" lvl="1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</a:pPr>
            <a:endParaRPr lang="hr-HR" sz="1400" b="1" strike="noStrike" spc="-1" dirty="0">
              <a:solidFill>
                <a:srgbClr val="1A2E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4120" indent="-383400" algn="just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1600" b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Očekivanja </a:t>
            </a:r>
            <a:r>
              <a:rPr lang="hr-HR" sz="1600" b="1" strike="noStrike" spc="-1" dirty="0" err="1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međupredmetnih</a:t>
            </a:r>
            <a:r>
              <a:rPr lang="hr-HR" sz="1600" b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tema</a:t>
            </a:r>
            <a:r>
              <a:rPr lang="hr-HR" sz="1600" b="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hr-HR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1000" lvl="1" algn="just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z="1600" b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MPT Uporaba informacijske i komunikacijske tehnologije</a:t>
            </a:r>
            <a:r>
              <a:rPr lang="hr-HR" sz="1600" b="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 </a:t>
            </a:r>
            <a:endParaRPr lang="hr-HR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383400" algn="just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–"/>
            </a:pPr>
            <a:r>
              <a:rPr lang="hr-HR" sz="1600" b="0" strike="noStrike" spc="-1" dirty="0" err="1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Ikt</a:t>
            </a:r>
            <a:r>
              <a:rPr lang="hr-HR" sz="1600" b="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4.2. Učenik samostalno provodi složeno pretraživanje informacija u digitalnome okružju.  </a:t>
            </a:r>
            <a:endParaRPr lang="hr-HR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383400" algn="just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–"/>
            </a:pPr>
            <a:r>
              <a:rPr lang="hr-HR" sz="1600" b="0" strike="noStrike" spc="-1" dirty="0" err="1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Ikt</a:t>
            </a:r>
            <a:r>
              <a:rPr lang="hr-HR" sz="1600" b="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4.3.  Učenik samostalno kritički procjenjuje proces, izvore i rezultate pretraživanja te odabire potrebne informacije.  </a:t>
            </a:r>
            <a:endParaRPr lang="hr-HR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383400" algn="just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–"/>
            </a:pPr>
            <a:r>
              <a:rPr lang="hr-HR" sz="1600" b="0" strike="noStrike" spc="-1" dirty="0" err="1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Ikt</a:t>
            </a:r>
            <a:r>
              <a:rPr lang="hr-HR" sz="1600" b="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4.3. Učenik kritički procjenjuje svoje ponašanje i ponašanje drugih u digitalnome okružju.  </a:t>
            </a:r>
            <a:endParaRPr lang="hr-HR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1000" lvl="1" algn="just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z="1600" b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MPT Zdravlje </a:t>
            </a:r>
            <a:r>
              <a:rPr lang="hr-HR" sz="1600" b="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hr-HR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383400" algn="just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–"/>
            </a:pPr>
            <a:r>
              <a:rPr lang="hr-HR" sz="1600" b="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B.4.1.B Razvija tolerantan odnos prema drugima </a:t>
            </a:r>
            <a:endParaRPr lang="hr-HR" sz="1600" b="1" strike="noStrike" spc="-1" dirty="0">
              <a:solidFill>
                <a:srgbClr val="1A2E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1000" lvl="1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</a:pPr>
            <a:endParaRPr lang="hr-HR" sz="1600" b="1" spc="-1" dirty="0">
              <a:solidFill>
                <a:srgbClr val="1A2E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1000" lvl="1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z="1600" b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MPT Osobni i socijalni razvoj  </a:t>
            </a:r>
            <a:r>
              <a:rPr lang="hr-HR" sz="1600" b="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hr-HR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3834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–"/>
            </a:pPr>
            <a:r>
              <a:rPr lang="hr-HR" sz="1600" b="0" strike="noStrike" spc="-1" dirty="0" err="1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osr</a:t>
            </a:r>
            <a:r>
              <a:rPr lang="hr-HR" sz="1600" b="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4.1. Razvija sliku o sebi. </a:t>
            </a:r>
            <a:endParaRPr lang="hr-HR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3834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–"/>
            </a:pPr>
            <a:r>
              <a:rPr lang="hr-HR" sz="1600" b="0" strike="noStrike" spc="-1" dirty="0" err="1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osr</a:t>
            </a:r>
            <a:r>
              <a:rPr lang="hr-HR" sz="1600" b="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4.2. Suradnički uči i radi u timu. </a:t>
            </a:r>
            <a:endParaRPr lang="hr-HR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3834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–"/>
            </a:pPr>
            <a:r>
              <a:rPr lang="hr-HR" sz="1600" b="0" strike="noStrike" spc="-1" dirty="0" err="1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osr</a:t>
            </a:r>
            <a:r>
              <a:rPr lang="hr-HR" sz="1600" b="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4.3. Preuzima odgovornost za svoje ponašanje.</a:t>
            </a:r>
            <a:endParaRPr lang="hr-HR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1000" lvl="1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z="1600" b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MPT Učiti kako učiti  </a:t>
            </a:r>
            <a:r>
              <a:rPr lang="hr-HR" sz="1600" b="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531000" lvl="1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z="1600" spc="-1" dirty="0">
                <a:latin typeface="Calibri" panose="020F0502020204030204" pitchFamily="34" charset="0"/>
                <a:cs typeface="Calibri" panose="020F0502020204030204" pitchFamily="34" charset="0"/>
              </a:rPr>
              <a:t>            _        </a:t>
            </a:r>
            <a:r>
              <a:rPr lang="hr-HR" sz="1600" spc="-1" dirty="0" err="1">
                <a:latin typeface="Calibri" panose="020F0502020204030204" pitchFamily="34" charset="0"/>
                <a:cs typeface="Calibri" panose="020F0502020204030204" pitchFamily="34" charset="0"/>
              </a:rPr>
              <a:t>uku</a:t>
            </a:r>
            <a:r>
              <a:rPr lang="hr-HR" sz="1600" spc="-1" dirty="0">
                <a:latin typeface="Calibri" panose="020F0502020204030204" pitchFamily="34" charset="0"/>
                <a:cs typeface="Calibri" panose="020F0502020204030204" pitchFamily="34" charset="0"/>
              </a:rPr>
              <a:t> A.4/5.3. Kreativno mišljenje: učenik  </a:t>
            </a:r>
          </a:p>
          <a:p>
            <a:pPr marL="531000" lvl="1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z="1600" spc="-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kreativno djeluje u različitim </a:t>
            </a:r>
            <a:r>
              <a:rPr lang="hr-HR" sz="16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područjima učenja.</a:t>
            </a:r>
          </a:p>
          <a:p>
            <a:pPr marL="1371600" lvl="2" indent="-3834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–"/>
            </a:pPr>
            <a:r>
              <a:rPr lang="hr-HR" sz="1600" strike="noStrike" spc="-1" dirty="0" err="1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uku</a:t>
            </a:r>
            <a:r>
              <a:rPr lang="hr-HR" sz="160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A.4/5.4. </a:t>
            </a:r>
            <a:r>
              <a:rPr lang="hr-HR" sz="1600" b="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Kritičko mišljenje: učenik samostalno kritički promišlja i vrednuje ideje. </a:t>
            </a:r>
            <a:endParaRPr lang="hr-HR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3834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–"/>
            </a:pPr>
            <a:r>
              <a:rPr lang="hr-HR" sz="1600" strike="noStrike" spc="-1" dirty="0" err="1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uku</a:t>
            </a:r>
            <a:r>
              <a:rPr lang="hr-HR" sz="160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D.4/5.2. </a:t>
            </a:r>
            <a:r>
              <a:rPr lang="hr-HR" sz="1600" b="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Suradnja s drugima: učenik ostvaruje dobru komunikaciju s drugima, uspješno surađuje u različitim situacijama i spreman je zatražiti i ponuditi pomoć. </a:t>
            </a:r>
          </a:p>
        </p:txBody>
      </p:sp>
      <p:pic>
        <p:nvPicPr>
          <p:cNvPr id="6" name="Slika 5" descr="Slika na kojoj se prikazuje tekst, na zatvorenom&#10;&#10;Opis je automatski generiran">
            <a:extLst>
              <a:ext uri="{FF2B5EF4-FFF2-40B4-BE49-F238E27FC236}">
                <a16:creationId xmlns:a16="http://schemas.microsoft.com/office/drawing/2014/main" id="{85966510-4598-43AF-B78C-AD170B41C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2848"/>
            <a:ext cx="5188001" cy="2918251"/>
          </a:xfrm>
          <a:prstGeom prst="rect">
            <a:avLst/>
          </a:prstGeo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316717CE-A607-4B44-845D-A905A0E41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13" y="126901"/>
            <a:ext cx="5666972" cy="31876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1082818" y="241328"/>
            <a:ext cx="9600480" cy="131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5500"/>
          </a:bodyPr>
          <a:lstStyle/>
          <a:p>
            <a:pPr marL="1588">
              <a:lnSpc>
                <a:spcPct val="89000"/>
              </a:lnSpc>
              <a:buClr>
                <a:srgbClr val="1A2E40"/>
              </a:buClr>
            </a:pPr>
            <a:r>
              <a:rPr lang="hr-HR" sz="4400" b="1" strike="noStrike" spc="-1" dirty="0">
                <a:solidFill>
                  <a:srgbClr val="1A2E40"/>
                </a:solidFill>
                <a:latin typeface="Franklin Gothic Book"/>
              </a:rPr>
              <a:t> Realizacija </a:t>
            </a:r>
            <a:r>
              <a:rPr lang="hr-HR" sz="4400" b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projekta</a:t>
            </a:r>
            <a:endParaRPr lang="hr-HR" sz="4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1082817" y="1105989"/>
            <a:ext cx="9506805" cy="5752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25000" lnSpcReduction="20000"/>
          </a:bodyPr>
          <a:lstStyle/>
          <a:p>
            <a:pPr marL="914400" lvl="1" indent="-3834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q"/>
            </a:pPr>
            <a:r>
              <a:rPr lang="hr-HR" sz="5200" b="1" i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Vremensko trajanje aktivnosti : </a:t>
            </a:r>
          </a:p>
          <a:p>
            <a:pPr marL="1371600" lvl="2" indent="-3834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§"/>
            </a:pPr>
            <a:r>
              <a:rPr lang="hr-HR" sz="5200" b="1" i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školska sata (podjela aktivnosti - ožujak)</a:t>
            </a:r>
          </a:p>
          <a:p>
            <a:pPr marL="1371600" lvl="2" indent="-3834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§"/>
            </a:pPr>
            <a:r>
              <a:rPr lang="hr-HR" sz="5200" b="1" i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školski sat (pregled e-portfolija - travanj)</a:t>
            </a:r>
          </a:p>
          <a:p>
            <a:pPr marL="1371600" lvl="2" indent="-3834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§"/>
            </a:pPr>
            <a:r>
              <a:rPr lang="hr-HR" sz="5200" b="1" i="1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školska sata (predstavljanje - travanj)</a:t>
            </a:r>
          </a:p>
          <a:p>
            <a:pPr marL="1371600" lvl="2" indent="-3834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§"/>
            </a:pPr>
            <a:r>
              <a:rPr lang="hr-HR" sz="5200" b="1" i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školski sat (vrednovanje - travanj)</a:t>
            </a:r>
          </a:p>
          <a:p>
            <a:pPr marL="1371600" lvl="2" indent="-3834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§"/>
            </a:pPr>
            <a:endParaRPr lang="hr-HR" sz="5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3834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q"/>
            </a:pPr>
            <a:r>
              <a:rPr lang="hr-HR" sz="6400" b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Aktivnosti za učenike:</a:t>
            </a:r>
          </a:p>
          <a:p>
            <a:pPr marL="914400" lvl="1" indent="-38340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q"/>
            </a:pPr>
            <a:endParaRPr lang="hr-HR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5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UVODNIČAR (posveta)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5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ISTRAŽIVAČ (biografija Marulića i Gavrana)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5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FABULIST (protuturska tematika)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5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TUMAČ LIKOVA (karakterizacija likova)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5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PRIPOVJEDAČKI POSTUPATELJ (pripovjedne tehnike)                                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5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KNJIŽEVNI JEZIKOSLOVAC (jezična analiza)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5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POVEZIVAČ (usporedba biblijskog i književnog predloška)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5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PITALICA (izmišljeni intervju s autorima)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5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SPISATELJ (nastavak priče)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5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ILUSTRATOR (po izboru)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5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IZBORNIK (uz argumentaciju)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5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KVIZOFIL (kviz za ponavljanje) 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r>
              <a:rPr lang="hr-HR" sz="53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FILMOFIL (filmski plakat i video s pregledom aktivnosti)</a:t>
            </a:r>
          </a:p>
          <a:p>
            <a:pPr marL="384120" indent="-3834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Franklin Gothic Book"/>
              <a:buChar char="■"/>
            </a:pPr>
            <a:endParaRPr lang="hr-HR" sz="5300" spc="-1" dirty="0">
              <a:solidFill>
                <a:srgbClr val="1A2E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hr-HR" sz="3000" b="0" strike="noStrike" spc="-1" dirty="0">
              <a:latin typeface="Arial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FB38CC3-0705-440A-A52E-A38AD1917DFD}"/>
              </a:ext>
            </a:extLst>
          </p:cNvPr>
          <p:cNvSpPr txBox="1"/>
          <p:nvPr/>
        </p:nvSpPr>
        <p:spPr>
          <a:xfrm>
            <a:off x="6096000" y="783677"/>
            <a:ext cx="5514363" cy="4708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r>
              <a:rPr lang="hr-HR" sz="1800" dirty="0">
                <a:hlinkClick r:id="rId3"/>
              </a:rPr>
              <a:t>http://www.ss-mmarulica-slatina.skole.hr/upload/ss-mmarulica-slatina/images/newsimg/2756/File/Pongra%C4%8Di%C4%87%20%C4%8Ditanje%20posvete.mp3</a:t>
            </a:r>
            <a:r>
              <a:rPr lang="hr-HR" sz="1800" dirty="0"/>
              <a:t> </a:t>
            </a:r>
            <a:r>
              <a:rPr lang="hr-HR" sz="1600" dirty="0"/>
              <a:t>POSVETA</a:t>
            </a: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dirty="0"/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r>
              <a:rPr lang="hr-HR" sz="1800" dirty="0">
                <a:hlinkClick r:id="rId4"/>
              </a:rPr>
              <a:t>https://youtu.be/lT2TDoQfxy4</a:t>
            </a:r>
            <a:r>
              <a:rPr lang="hr-HR" sz="1800" dirty="0"/>
              <a:t> </a:t>
            </a:r>
            <a:r>
              <a:rPr lang="hr-HR" sz="1600" dirty="0"/>
              <a:t>VIDEO</a:t>
            </a:r>
            <a:r>
              <a:rPr lang="hr-HR" sz="1800" dirty="0"/>
              <a:t> </a:t>
            </a:r>
            <a:r>
              <a:rPr lang="hr-HR" sz="1600" dirty="0"/>
              <a:t>O</a:t>
            </a:r>
            <a:r>
              <a:rPr lang="hr-HR" sz="1800" dirty="0"/>
              <a:t> </a:t>
            </a:r>
            <a:r>
              <a:rPr lang="hr-HR" sz="1600" dirty="0"/>
              <a:t>PROJEKTU</a:t>
            </a: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dirty="0"/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sz="1800" dirty="0"/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dirty="0"/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sz="1800" dirty="0"/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dirty="0"/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lang="hr-HR" sz="18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C98B9BB-05BC-4C2E-8A38-D1F62D486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523" y="3092007"/>
            <a:ext cx="5623172" cy="316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692728" y="105414"/>
            <a:ext cx="3905250" cy="35877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620" indent="-34290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A2E40"/>
              </a:buClr>
              <a:buFont typeface="Wingdings" panose="05000000000000000000" pitchFamily="2" charset="2"/>
              <a:buChar char="q"/>
            </a:pPr>
            <a:r>
              <a:rPr lang="hr-HR" sz="2000" b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Vrednovanje </a:t>
            </a:r>
            <a:endParaRPr lang="hr-HR" sz="20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3862" lvl="1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b="1" i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Vrednovanje za učenje:  </a:t>
            </a:r>
            <a:endParaRPr lang="hr-HR" b="1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6450" lvl="2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z="16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r-HR" sz="1600" b="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e-portfolio  </a:t>
            </a:r>
            <a:endParaRPr lang="hr-HR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6450" lvl="2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z="1600" b="0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praćenje aktivnosti  razgovorom</a:t>
            </a:r>
            <a:endParaRPr lang="hr-HR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9BD1D81-C02F-4AEA-B149-9843D0BFE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89" y="240065"/>
            <a:ext cx="4185380" cy="2979218"/>
          </a:xfrm>
          <a:prstGeom prst="rect">
            <a:avLst/>
          </a:prstGeom>
        </p:spPr>
      </p:pic>
      <p:pic>
        <p:nvPicPr>
          <p:cNvPr id="6" name="Slika 5" descr="Slika na kojoj se prikazuje stol&#10;&#10;Opis je automatski generiran">
            <a:extLst>
              <a:ext uri="{FF2B5EF4-FFF2-40B4-BE49-F238E27FC236}">
                <a16:creationId xmlns:a16="http://schemas.microsoft.com/office/drawing/2014/main" id="{DB9AC46F-7B93-41AE-ADB2-0B50C4617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93" y="3693148"/>
            <a:ext cx="2048659" cy="274144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58416BF-4139-4260-904F-543A4A5A8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93148"/>
            <a:ext cx="2046812" cy="274144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2DF82ED4-8F1B-4AEC-8348-1F7E07C20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57" y="3693148"/>
            <a:ext cx="2046812" cy="274885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A584FFE1-6E52-4E87-8A5C-49FFD0C1C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692" y="358953"/>
            <a:ext cx="2048659" cy="2741442"/>
          </a:xfrm>
          <a:prstGeom prst="rect">
            <a:avLst/>
          </a:prstGeom>
        </p:spPr>
      </p:pic>
      <p:pic>
        <p:nvPicPr>
          <p:cNvPr id="17" name="Slika 16" descr="Slika na kojoj se prikazuje stol&#10;&#10;Opis je automatski generiran">
            <a:extLst>
              <a:ext uri="{FF2B5EF4-FFF2-40B4-BE49-F238E27FC236}">
                <a16:creationId xmlns:a16="http://schemas.microsoft.com/office/drawing/2014/main" id="{32FC0210-CCB7-44D8-8DFB-8C6BC80686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531" y="3693148"/>
            <a:ext cx="1980376" cy="2741442"/>
          </a:xfrm>
          <a:prstGeom prst="rect">
            <a:avLst/>
          </a:prstGeom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8655B779-38D0-4FB3-93A3-9E13648741C9}"/>
              </a:ext>
            </a:extLst>
          </p:cNvPr>
          <p:cNvSpPr txBox="1"/>
          <p:nvPr/>
        </p:nvSpPr>
        <p:spPr>
          <a:xfrm>
            <a:off x="478697" y="1535424"/>
            <a:ext cx="3763968" cy="2039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lvl="1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b="1" i="1" strike="noStrike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Vrednovanje kao učenje:  </a:t>
            </a:r>
            <a:endParaRPr lang="hr-HR" b="1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4763" lvl="2" indent="-28575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  <a:buFontTx/>
              <a:buChar char="-"/>
            </a:pPr>
            <a:r>
              <a:rPr lang="hr-HR" sz="16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vršnjačko vrednovanje radova, </a:t>
            </a:r>
            <a:r>
              <a:rPr lang="hr-HR" sz="1600" spc="-1" dirty="0" err="1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samovrednovanje</a:t>
            </a:r>
            <a:r>
              <a:rPr lang="hr-HR" sz="16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liste za procjenu</a:t>
            </a:r>
          </a:p>
          <a:p>
            <a:pPr marL="989013" lvl="2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b="1" i="1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Vrednovanje naučenoga:</a:t>
            </a:r>
          </a:p>
          <a:p>
            <a:pPr marL="989013" lvl="2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A2E40"/>
              </a:buClr>
            </a:pPr>
            <a:r>
              <a:rPr lang="hr-HR" sz="16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r-HR" sz="1600" spc="-1" dirty="0" err="1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sumativno</a:t>
            </a:r>
            <a:r>
              <a:rPr lang="hr-HR" sz="1600" spc="-1" dirty="0">
                <a:solidFill>
                  <a:srgbClr val="1A2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vrednovanje (djelo za cjelovito čitanje)</a:t>
            </a:r>
            <a:endParaRPr lang="hr-HR" spc="-1" dirty="0">
              <a:solidFill>
                <a:srgbClr val="1A2E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TM10001105[[fn=Žetva]]</Template>
  <TotalTime>3150</TotalTime>
  <Words>522</Words>
  <Application>Microsoft Office PowerPoint</Application>
  <PresentationFormat>Široki zaslon</PresentationFormat>
  <Paragraphs>183</Paragraphs>
  <Slides>13</Slides>
  <Notes>11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13</vt:i4>
      </vt:variant>
    </vt:vector>
  </HeadingPairs>
  <TitlesOfParts>
    <vt:vector size="22" baseType="lpstr">
      <vt:lpstr>Arial</vt:lpstr>
      <vt:lpstr>Calibri</vt:lpstr>
      <vt:lpstr>DejaVu Sans</vt:lpstr>
      <vt:lpstr>Franklin Gothic Book</vt:lpstr>
      <vt:lpstr>Symbol</vt:lpstr>
      <vt:lpstr>Times New Roman</vt:lpstr>
      <vt:lpstr>Wingdings</vt:lpstr>
      <vt:lpstr>Office Theme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Primjer vrednovanja aktivnosti  11. ILUSTRATOR</vt:lpstr>
      <vt:lpstr>PowerPoint prezentacija</vt:lpstr>
      <vt:lpstr>PowerPoint prezentacija</vt:lpstr>
      <vt:lpstr>           Evaluacija predavanja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Korisnik</dc:creator>
  <dc:description/>
  <cp:lastModifiedBy>Željka Orban</cp:lastModifiedBy>
  <cp:revision>451</cp:revision>
  <dcterms:created xsi:type="dcterms:W3CDTF">2019-12-25T21:56:58Z</dcterms:created>
  <dcterms:modified xsi:type="dcterms:W3CDTF">2024-03-21T16:18:35Z</dcterms:modified>
  <dc:language>hr-HR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Široki zaslon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15</vt:i4>
  </property>
</Properties>
</file>