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2" r:id="rId3"/>
    <p:sldId id="259" r:id="rId4"/>
    <p:sldId id="257" r:id="rId5"/>
    <p:sldId id="260" r:id="rId6"/>
    <p:sldId id="258" r:id="rId7"/>
    <p:sldId id="261" r:id="rId8"/>
    <p:sldId id="263" r:id="rId9"/>
    <p:sldId id="264" r:id="rId10"/>
    <p:sldId id="265" r:id="rId11"/>
    <p:sldId id="267" r:id="rId12"/>
    <p:sldId id="268" r:id="rId13"/>
    <p:sldId id="266" r:id="rId14"/>
    <p:sldId id="269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85" d="100"/>
          <a:sy n="85" d="100"/>
        </p:scale>
        <p:origin x="547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/>
              <a:t>Kliknite da biste uredili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4/4/2024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4/4/2024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4/4/2024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4/4/2024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4/4/2024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bit.ly/3q70vdP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C2C2415-B68A-4238-8E25-68969926105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r-HR" dirty="0"/>
              <a:t>Ivan </a:t>
            </a:r>
            <a:r>
              <a:rPr lang="hr-HR" dirty="0" err="1"/>
              <a:t>mažuranić</a:t>
            </a:r>
            <a:r>
              <a:rPr lang="hr-HR" dirty="0"/>
              <a:t>, </a:t>
            </a:r>
            <a:br>
              <a:rPr lang="hr-HR" dirty="0"/>
            </a:br>
            <a:r>
              <a:rPr lang="hr-HR" dirty="0"/>
              <a:t>smrt </a:t>
            </a:r>
            <a:r>
              <a:rPr lang="hr-HR" dirty="0" err="1"/>
              <a:t>smail</a:t>
            </a:r>
            <a:r>
              <a:rPr lang="hr-HR" dirty="0"/>
              <a:t>-age </a:t>
            </a:r>
            <a:r>
              <a:rPr lang="hr-HR" dirty="0" err="1"/>
              <a:t>čengića</a:t>
            </a:r>
            <a:endParaRPr lang="hr-HR" dirty="0"/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AF7361D0-C944-464D-ACE1-1E024B76E0C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hr-HR" sz="2400" dirty="0"/>
              <a:t>(hrvatski romantizam)</a:t>
            </a:r>
          </a:p>
        </p:txBody>
      </p:sp>
    </p:spTree>
    <p:extLst>
      <p:ext uri="{BB962C8B-B14F-4D97-AF65-F5344CB8AC3E}">
        <p14:creationId xmlns:p14="http://schemas.microsoft.com/office/powerpoint/2010/main" val="2753987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7926F49-66DF-4000-95FA-B41A6C116F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ANALIZA DJELA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AE12EB5D-0183-4001-BAB5-DE024F0693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8625" y="1853754"/>
            <a:ext cx="10626229" cy="4099371"/>
          </a:xfrm>
        </p:spPr>
        <p:txBody>
          <a:bodyPr>
            <a:normAutofit/>
          </a:bodyPr>
          <a:lstStyle/>
          <a:p>
            <a:r>
              <a:rPr lang="hr-HR" sz="2400" dirty="0"/>
              <a:t>1. Dokažite da spjev pripada:</a:t>
            </a:r>
          </a:p>
          <a:p>
            <a:pPr marL="0" indent="0">
              <a:buNone/>
            </a:pPr>
            <a:r>
              <a:rPr lang="hr-HR" sz="2400" dirty="0"/>
              <a:t>     a) romantizmu     b) hrvatskom narodnom preporodu     </a:t>
            </a:r>
          </a:p>
          <a:p>
            <a:r>
              <a:rPr lang="hr-HR" sz="2400" dirty="0"/>
              <a:t>2. Opišite Smail-agu kao romantičarskog junaka.; psihološki ga portretirajte.</a:t>
            </a:r>
          </a:p>
          <a:p>
            <a:r>
              <a:rPr lang="hr-HR" sz="2400" dirty="0"/>
              <a:t>3. Izdvojite obilježja epike u stihu. Po čemu ovaj spjev odudara od tipične epske poezije?</a:t>
            </a:r>
          </a:p>
          <a:p>
            <a:r>
              <a:rPr lang="hr-HR" sz="2400" dirty="0"/>
              <a:t>4. Izdvojite kontraste u spjevu. Usporedite ponašanje Smail-age na početku i kraju.</a:t>
            </a:r>
          </a:p>
          <a:p>
            <a:r>
              <a:rPr lang="hr-HR" sz="2400" dirty="0"/>
              <a:t>5. Objasnite kompoziciju spjeva</a:t>
            </a:r>
            <a:r>
              <a:rPr lang="hr-H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190800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DD558C3-01B1-465A-8046-D43E348DDC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0FBB0BFD-0A34-4E31-AB63-0809A4FA5F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851" y="1327760"/>
            <a:ext cx="10731004" cy="47257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r-HR" sz="2400" b="1" dirty="0"/>
              <a:t>1. a) Romantičarska obilježja:</a:t>
            </a:r>
          </a:p>
          <a:p>
            <a:r>
              <a:rPr lang="hr-HR" sz="2400" dirty="0"/>
              <a:t>suprotnosti (kontrasti), crno-bijela tehnika, mistični elementi, funkcija pejsaža, narodna književnost (stih je deseterac, neke </a:t>
            </a:r>
            <a:r>
              <a:rPr lang="hr-HR" sz="2400" dirty="0" err="1"/>
              <a:t>pjesn</a:t>
            </a:r>
            <a:r>
              <a:rPr lang="hr-HR" sz="2400" dirty="0"/>
              <a:t>. figure – slavenska antiteza), asimetričnost, žanrovski hibrid (epski, lirski i dramski elementi)</a:t>
            </a:r>
          </a:p>
          <a:p>
            <a:pPr marL="0" indent="0">
              <a:buNone/>
            </a:pPr>
            <a:r>
              <a:rPr lang="hr-HR" sz="2400" b="1" dirty="0"/>
              <a:t>     b) Kontekst hrvatskog romantizma:</a:t>
            </a:r>
          </a:p>
          <a:p>
            <a:r>
              <a:rPr lang="hr-HR" sz="2400" dirty="0"/>
              <a:t>ideja zajedništva i narodnog oslobođenja, utjecaj Gundulića (Osman), ideja borbe za prava potlačenih naroda, prava na slobodu i suverenost</a:t>
            </a:r>
          </a:p>
        </p:txBody>
      </p:sp>
    </p:spTree>
    <p:extLst>
      <p:ext uri="{BB962C8B-B14F-4D97-AF65-F5344CB8AC3E}">
        <p14:creationId xmlns:p14="http://schemas.microsoft.com/office/powerpoint/2010/main" val="36883000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41F8A72-321D-4575-8D1D-696894FE53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20"/>
            <a:ext cx="9603275" cy="467690"/>
          </a:xfrm>
        </p:spPr>
        <p:txBody>
          <a:bodyPr>
            <a:normAutofit fontScale="90000"/>
          </a:bodyPr>
          <a:lstStyle/>
          <a:p>
            <a:endParaRPr lang="hr-HR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F312D15D-3103-4033-B8EF-A9B2F6F995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2900" y="914400"/>
            <a:ext cx="10397521" cy="5049077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hr-HR" sz="2800" b="1" dirty="0"/>
          </a:p>
          <a:p>
            <a:pPr marL="0" indent="0">
              <a:buNone/>
            </a:pPr>
            <a:endParaRPr lang="hr-HR" sz="2800" b="1" dirty="0"/>
          </a:p>
          <a:p>
            <a:pPr marL="0" indent="0">
              <a:buNone/>
            </a:pPr>
            <a:r>
              <a:rPr lang="hr-HR" sz="2800" b="1" dirty="0"/>
              <a:t>2. Smail-aga kao romantičarski lik:</a:t>
            </a:r>
          </a:p>
          <a:p>
            <a:r>
              <a:rPr lang="hr-HR" sz="2800" dirty="0"/>
              <a:t>psihološki je ocrtan, romantički antijunak (sotoniziran i tragičan)</a:t>
            </a:r>
          </a:p>
          <a:p>
            <a:pPr marL="0" indent="0">
              <a:buNone/>
            </a:pPr>
            <a:endParaRPr lang="hr-HR" sz="2800" dirty="0"/>
          </a:p>
          <a:p>
            <a:pPr marL="0" indent="0">
              <a:buNone/>
            </a:pPr>
            <a:r>
              <a:rPr lang="hr-HR" sz="2800" b="1" dirty="0"/>
              <a:t>3. a) Obilježja epike:</a:t>
            </a:r>
          </a:p>
          <a:p>
            <a:r>
              <a:rPr lang="hr-HR" sz="2800" dirty="0"/>
              <a:t>fabula, objektivan pripovjedač, likovi, povijesna tema (sukob kršćana i Turaka)</a:t>
            </a:r>
          </a:p>
          <a:p>
            <a:endParaRPr lang="hr-HR" sz="2800" dirty="0"/>
          </a:p>
          <a:p>
            <a:pPr marL="0" indent="0">
              <a:buNone/>
            </a:pPr>
            <a:r>
              <a:rPr lang="hr-HR" sz="2800" b="1" dirty="0"/>
              <a:t>     b) Odudaranje od tradicionalne epike:</a:t>
            </a:r>
          </a:p>
          <a:p>
            <a:r>
              <a:rPr lang="hr-HR" sz="2800" dirty="0"/>
              <a:t>manjak epske opsežnosti, reduciran broj likova, izostanak karakterizacije, nema glavnog lika, simbolika situacija, asimetrična kompozicija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54509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7D18E33-01A9-46DB-AF76-3818546A1A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318674E9-B9FD-4BA0-9CCE-9E75C5FBB1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0525" y="1302707"/>
            <a:ext cx="10664329" cy="465041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hr-HR" sz="2400" b="1" dirty="0"/>
              <a:t>4. Kontrasti: </a:t>
            </a:r>
            <a:r>
              <a:rPr lang="hr-HR" sz="2400" dirty="0"/>
              <a:t>pojedinac-kolektiv, kršćanstvo-islam, silnik-žrtva, istok-zapad, zlo-dobro, Turci-raja, silnost-poniznost. </a:t>
            </a:r>
          </a:p>
          <a:p>
            <a:pPr marL="0" indent="0">
              <a:buNone/>
            </a:pPr>
            <a:r>
              <a:rPr lang="hr-HR" sz="2400" b="1" dirty="0"/>
              <a:t>Agovanje</a:t>
            </a:r>
            <a:r>
              <a:rPr lang="hr-HR" sz="2400" dirty="0"/>
              <a:t> vrhunac moći         </a:t>
            </a:r>
            <a:r>
              <a:rPr lang="hr-HR" sz="2400" b="1" dirty="0"/>
              <a:t>Harač</a:t>
            </a:r>
            <a:r>
              <a:rPr lang="hr-HR" sz="2400" dirty="0"/>
              <a:t> bijes zbog </a:t>
            </a:r>
            <a:r>
              <a:rPr lang="hr-HR" sz="2400" dirty="0" err="1"/>
              <a:t>rajina</a:t>
            </a:r>
            <a:r>
              <a:rPr lang="hr-HR" sz="2400" dirty="0"/>
              <a:t> otpora        </a:t>
            </a:r>
            <a:r>
              <a:rPr lang="hr-HR" sz="2400" b="1" dirty="0"/>
              <a:t>Kob</a:t>
            </a:r>
            <a:r>
              <a:rPr lang="hr-HR" sz="2400" dirty="0"/>
              <a:t> potpuni pad</a:t>
            </a:r>
            <a:endParaRPr lang="hr-HR" sz="2400" b="1" dirty="0"/>
          </a:p>
          <a:p>
            <a:pPr marL="0" indent="0">
              <a:buNone/>
            </a:pPr>
            <a:endParaRPr lang="hr-HR" sz="2400" b="1" dirty="0"/>
          </a:p>
          <a:p>
            <a:pPr marL="0" indent="0">
              <a:buNone/>
            </a:pPr>
            <a:r>
              <a:rPr lang="hr-HR" sz="2400" b="1" dirty="0"/>
              <a:t>5. Kompozicija spjeva:</a:t>
            </a:r>
          </a:p>
          <a:p>
            <a:r>
              <a:rPr lang="hr-HR" sz="2400" dirty="0"/>
              <a:t>nizanje slika umjesto cjelovite fabule, vanjska asimetričnost, unutarnja simetričnost (Agovanje - Kob)</a:t>
            </a:r>
          </a:p>
          <a:p>
            <a:r>
              <a:rPr lang="hr-HR" sz="2400" dirty="0"/>
              <a:t>a) Agovanje - prolog, b) Noćnik - zaplet, c) Četa - razvoj radnje, d) Harač - vrhunac i rasplet, e) Kob - epilog</a:t>
            </a:r>
          </a:p>
          <a:p>
            <a:endParaRPr lang="hr-HR" dirty="0"/>
          </a:p>
        </p:txBody>
      </p:sp>
      <p:cxnSp>
        <p:nvCxnSpPr>
          <p:cNvPr id="5" name="Ravni poveznik sa strelicom 4">
            <a:extLst>
              <a:ext uri="{FF2B5EF4-FFF2-40B4-BE49-F238E27FC236}">
                <a16:creationId xmlns:a16="http://schemas.microsoft.com/office/drawing/2014/main" id="{F91AA61F-340E-4251-8D75-C8663B9F42AD}"/>
              </a:ext>
            </a:extLst>
          </p:cNvPr>
          <p:cNvCxnSpPr/>
          <p:nvPr/>
        </p:nvCxnSpPr>
        <p:spPr>
          <a:xfrm>
            <a:off x="3601941" y="2496710"/>
            <a:ext cx="51683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Ravni poveznik sa strelicom 6">
            <a:extLst>
              <a:ext uri="{FF2B5EF4-FFF2-40B4-BE49-F238E27FC236}">
                <a16:creationId xmlns:a16="http://schemas.microsoft.com/office/drawing/2014/main" id="{E1BFDB08-326B-4711-8ECB-6C1C26E90228}"/>
              </a:ext>
            </a:extLst>
          </p:cNvPr>
          <p:cNvCxnSpPr/>
          <p:nvPr/>
        </p:nvCxnSpPr>
        <p:spPr>
          <a:xfrm>
            <a:off x="8245503" y="2496710"/>
            <a:ext cx="42141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774970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53AEC4C-D46D-42D2-8514-EA5FECBACD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Zadatak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7B9EFDEB-DAF7-4A03-8F2F-45E4A82B54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6225" y="2015732"/>
            <a:ext cx="10778629" cy="3450613"/>
          </a:xfrm>
        </p:spPr>
        <p:txBody>
          <a:bodyPr>
            <a:normAutofit/>
          </a:bodyPr>
          <a:lstStyle/>
          <a:p>
            <a:r>
              <a:rPr lang="hr-HR" sz="2400" dirty="0"/>
              <a:t>1. Odaberite epizodu i prikažite u obliku stripa.</a:t>
            </a:r>
          </a:p>
          <a:p>
            <a:r>
              <a:rPr lang="hr-HR" sz="2400" dirty="0"/>
              <a:t>2. Pripremite pitanja za izmišljeni intervju sa Smail-agom.</a:t>
            </a:r>
          </a:p>
          <a:p>
            <a:r>
              <a:rPr lang="hr-HR" sz="2400" dirty="0"/>
              <a:t>3. Napravite </a:t>
            </a:r>
            <a:r>
              <a:rPr lang="hr-HR" sz="2400" dirty="0" err="1"/>
              <a:t>mem</a:t>
            </a:r>
            <a:r>
              <a:rPr lang="hr-HR" sz="2400" dirty="0"/>
              <a:t> (ili više njih) na temelju spjeva (mogu se odnositi na sadržaj, tumačenje spjeva, vaš doživljaj određene epizode…) </a:t>
            </a:r>
            <a:r>
              <a:rPr lang="hr-HR" sz="2400" dirty="0">
                <a:hlinkClick r:id="rId2"/>
              </a:rPr>
              <a:t>https://bit.ly/3q70vdP</a:t>
            </a:r>
            <a:endParaRPr lang="hr-HR" sz="2400" dirty="0"/>
          </a:p>
        </p:txBody>
      </p:sp>
    </p:spTree>
    <p:extLst>
      <p:ext uri="{BB962C8B-B14F-4D97-AF65-F5344CB8AC3E}">
        <p14:creationId xmlns:p14="http://schemas.microsoft.com/office/powerpoint/2010/main" val="22373093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35C3D674-3D59-4E93-80CA-0C0A9095E8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C884B8F8-FDC9-498B-9960-5D7260AFCB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453896" y="1847088"/>
            <a:ext cx="417737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Naslov 1">
            <a:extLst>
              <a:ext uri="{FF2B5EF4-FFF2-40B4-BE49-F238E27FC236}">
                <a16:creationId xmlns:a16="http://schemas.microsoft.com/office/drawing/2014/main" id="{138A8606-C986-4C7D-A48A-7CDF1E6CF4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80" y="804520"/>
            <a:ext cx="4176511" cy="1049235"/>
          </a:xfrm>
        </p:spPr>
        <p:txBody>
          <a:bodyPr>
            <a:normAutofit/>
          </a:bodyPr>
          <a:lstStyle/>
          <a:p>
            <a:r>
              <a:rPr lang="hr-HR" dirty="0"/>
              <a:t>Očekivanja:</a:t>
            </a: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EF2A81E1-BCBE-426B-8C09-33274E6940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8EE426CD-11E2-46B9-A84F-17DE3ADC59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6731" y="1934851"/>
            <a:ext cx="4172212" cy="3450613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hr-HR" sz="2800" b="1" dirty="0"/>
              <a:t>Danas ćete:</a:t>
            </a:r>
          </a:p>
          <a:p>
            <a:r>
              <a:rPr lang="hr-HR" sz="2800" dirty="0"/>
              <a:t>interpretirati Mažuranićev spjev Smrt Smail-age Čengića</a:t>
            </a:r>
          </a:p>
          <a:p>
            <a:r>
              <a:rPr lang="hr-HR" sz="2800" dirty="0"/>
              <a:t>smjestiti spjev u književnopovijesni i društveni kontekst</a:t>
            </a:r>
          </a:p>
          <a:p>
            <a:r>
              <a:rPr lang="hr-HR" sz="2800" dirty="0"/>
              <a:t>odrediti žanrovske specifičnosti spjeva</a:t>
            </a:r>
          </a:p>
          <a:p>
            <a:r>
              <a:rPr lang="hr-HR" sz="2800" dirty="0"/>
              <a:t>povezati spjev s aktualnim situacijama na temelju iskustva</a:t>
            </a:r>
          </a:p>
          <a:p>
            <a:endParaRPr lang="hr-HR" sz="1900" dirty="0"/>
          </a:p>
        </p:txBody>
      </p:sp>
      <p:pic>
        <p:nvPicPr>
          <p:cNvPr id="2050" name="Picture 2" descr="Novčanica 100 kuna - katalog hrvatskog novca | KUNALIPA">
            <a:extLst>
              <a:ext uri="{FF2B5EF4-FFF2-40B4-BE49-F238E27FC236}">
                <a16:creationId xmlns:a16="http://schemas.microsoft.com/office/drawing/2014/main" id="{7D8A0520-EADC-4CB0-8341-A2CEE06248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163675" y="294079"/>
            <a:ext cx="4224725" cy="20701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7" name="Picture 76">
            <a:extLst>
              <a:ext uri="{FF2B5EF4-FFF2-40B4-BE49-F238E27FC236}">
                <a16:creationId xmlns:a16="http://schemas.microsoft.com/office/drawing/2014/main" id="{39D1DDD4-5BB3-45BA-B9B3-06B62299AD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79" name="Straight Connector 78">
            <a:extLst>
              <a:ext uri="{FF2B5EF4-FFF2-40B4-BE49-F238E27FC236}">
                <a16:creationId xmlns:a16="http://schemas.microsoft.com/office/drawing/2014/main" id="{A24DAE64-2302-42EA-8239-F2F0775CA5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2" name="Picture 4" descr="Ivan Mažuranić – Wikipedija">
            <a:extLst>
              <a:ext uri="{FF2B5EF4-FFF2-40B4-BE49-F238E27FC236}">
                <a16:creationId xmlns:a16="http://schemas.microsoft.com/office/drawing/2014/main" id="{445DA912-8315-421F-9A7C-5291491741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6616" y="2620945"/>
            <a:ext cx="2549122" cy="34941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Smrt Smail-age Čengića">
            <a:extLst>
              <a:ext uri="{FF2B5EF4-FFF2-40B4-BE49-F238E27FC236}">
                <a16:creationId xmlns:a16="http://schemas.microsoft.com/office/drawing/2014/main" id="{AB4C417A-8AD9-4036-939C-D3F11C013B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86336" y="2830376"/>
            <a:ext cx="2315039" cy="2753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597817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B9957B8-C2B1-46DA-9465-58CA454AF3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 err="1"/>
              <a:t>romantiZAM</a:t>
            </a:r>
            <a:r>
              <a:rPr lang="hr-HR" dirty="0"/>
              <a:t>  U  književnosti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2152A85A-D315-4821-BDCE-CAD56CBDC9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dirty="0"/>
              <a:t>        </a:t>
            </a:r>
            <a:r>
              <a:rPr lang="hr-HR" sz="2400" dirty="0"/>
              <a:t>europski romantizam                           hrvatski romantizam</a:t>
            </a:r>
          </a:p>
          <a:p>
            <a:pPr marL="0" indent="0">
              <a:buNone/>
            </a:pPr>
            <a:r>
              <a:rPr lang="hr-HR" sz="2400" dirty="0"/>
              <a:t>        kraj 18. i </a:t>
            </a:r>
            <a:r>
              <a:rPr lang="hr-HR" sz="2400" dirty="0" err="1"/>
              <a:t>poč</a:t>
            </a:r>
            <a:r>
              <a:rPr lang="hr-HR" sz="2400" dirty="0"/>
              <a:t>. 19. st.                                  1835. – 1860.</a:t>
            </a:r>
          </a:p>
          <a:p>
            <a:pPr marL="0" indent="0">
              <a:buNone/>
            </a:pPr>
            <a:r>
              <a:rPr lang="hr-HR" sz="2400" dirty="0"/>
              <a:t>       INDIVIDUALIZAM                                 KOLEKTIVIZAM</a:t>
            </a:r>
          </a:p>
          <a:p>
            <a:pPr marL="0" indent="0">
              <a:buNone/>
            </a:pPr>
            <a:endParaRPr lang="hr-HR" sz="2400" dirty="0"/>
          </a:p>
          <a:p>
            <a:pPr marL="0" indent="0">
              <a:buNone/>
            </a:pPr>
            <a:r>
              <a:rPr lang="hr-HR" sz="2400" dirty="0"/>
              <a:t>  PASIVIZAM I PESIMIZAM                       AKTIVIZAM I OPTIMIZAM</a:t>
            </a:r>
          </a:p>
          <a:p>
            <a:pPr marL="0" indent="0">
              <a:buNone/>
            </a:pPr>
            <a:r>
              <a:rPr lang="hr-HR" dirty="0"/>
              <a:t>                                                </a:t>
            </a:r>
          </a:p>
        </p:txBody>
      </p:sp>
      <p:cxnSp>
        <p:nvCxnSpPr>
          <p:cNvPr id="5" name="Ravni poveznik sa strelicom 4">
            <a:extLst>
              <a:ext uri="{FF2B5EF4-FFF2-40B4-BE49-F238E27FC236}">
                <a16:creationId xmlns:a16="http://schemas.microsoft.com/office/drawing/2014/main" id="{4C55B0C2-6C65-40E3-BEF8-17163FB46C50}"/>
              </a:ext>
            </a:extLst>
          </p:cNvPr>
          <p:cNvCxnSpPr/>
          <p:nvPr/>
        </p:nvCxnSpPr>
        <p:spPr>
          <a:xfrm>
            <a:off x="3228975" y="3743325"/>
            <a:ext cx="0" cy="5334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Ravni poveznik sa strelicom 6">
            <a:extLst>
              <a:ext uri="{FF2B5EF4-FFF2-40B4-BE49-F238E27FC236}">
                <a16:creationId xmlns:a16="http://schemas.microsoft.com/office/drawing/2014/main" id="{670D4546-4B98-4A4D-B3B7-0B170142DCC3}"/>
              </a:ext>
            </a:extLst>
          </p:cNvPr>
          <p:cNvCxnSpPr/>
          <p:nvPr/>
        </p:nvCxnSpPr>
        <p:spPr>
          <a:xfrm>
            <a:off x="8382000" y="3810000"/>
            <a:ext cx="0" cy="3905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63641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097F7D2-A93C-46F9-842A-3DC47A1B8B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</p:spPr>
        <p:txBody>
          <a:bodyPr>
            <a:normAutofit/>
          </a:bodyPr>
          <a:lstStyle/>
          <a:p>
            <a:r>
              <a:rPr lang="hr-HR" dirty="0"/>
              <a:t>Uvod</a:t>
            </a:r>
          </a:p>
        </p:txBody>
      </p:sp>
      <p:sp>
        <p:nvSpPr>
          <p:cNvPr id="1038" name="Content Placeholder 1037">
            <a:extLst>
              <a:ext uri="{FF2B5EF4-FFF2-40B4-BE49-F238E27FC236}">
                <a16:creationId xmlns:a16="http://schemas.microsoft.com/office/drawing/2014/main" id="{F01EA795-FD0F-4F52-AEA9-849827B257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4"/>
            <a:ext cx="6101746" cy="3450613"/>
          </a:xfrm>
        </p:spPr>
        <p:txBody>
          <a:bodyPr>
            <a:normAutofit/>
          </a:bodyPr>
          <a:lstStyle/>
          <a:p>
            <a:r>
              <a:rPr lang="hr-HR" sz="2400" dirty="0"/>
              <a:t>Može li se nasiljem zaustaviti nasilje?</a:t>
            </a:r>
          </a:p>
          <a:p>
            <a:r>
              <a:rPr lang="hr-HR" sz="2400" dirty="0"/>
              <a:t>Nasilje je ponekad opravdano. T – N</a:t>
            </a:r>
          </a:p>
          <a:p>
            <a:r>
              <a:rPr lang="hr-HR" sz="2400" dirty="0"/>
              <a:t>Nasilje je opravdani odgovor na nasilje. T – N </a:t>
            </a:r>
          </a:p>
          <a:p>
            <a:r>
              <a:rPr lang="hr-HR" sz="2400" dirty="0"/>
              <a:t>Budu li nasilnici uvijek kažnjeni?</a:t>
            </a:r>
            <a:endParaRPr lang="en-US" sz="2400" dirty="0"/>
          </a:p>
        </p:txBody>
      </p:sp>
      <p:pic>
        <p:nvPicPr>
          <p:cNvPr id="1034" name="Picture 10" descr="Slobodni kliparti za razmišljanje, preuzmite besplatne isječke, besplatne  isječke - Ostalo">
            <a:extLst>
              <a:ext uri="{FF2B5EF4-FFF2-40B4-BE49-F238E27FC236}">
                <a16:creationId xmlns:a16="http://schemas.microsoft.com/office/drawing/2014/main" id="{BDC64607-2056-4122-BDB2-648933CFEB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997577" y="2015734"/>
            <a:ext cx="2613839" cy="3450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338457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9C51009-A09A-4689-8E6C-F8FC99E6A8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3B506F31-E47C-41FB-AB8F-DB6E7B3AA1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4476" y="1600199"/>
            <a:ext cx="3539266" cy="4297680"/>
          </a:xfrm>
        </p:spPr>
        <p:txBody>
          <a:bodyPr anchor="ctr">
            <a:normAutofit/>
          </a:bodyPr>
          <a:lstStyle/>
          <a:p>
            <a:r>
              <a:rPr lang="hr-HR" sz="3600" b="1" dirty="0"/>
              <a:t>sadržaj</a:t>
            </a:r>
            <a:br>
              <a:rPr lang="hr-HR" dirty="0"/>
            </a:br>
            <a:br>
              <a:rPr lang="hr-HR" dirty="0"/>
            </a:br>
            <a:r>
              <a:rPr lang="hr-HR" dirty="0"/>
              <a:t>1. agovanje</a:t>
            </a:r>
            <a:br>
              <a:rPr lang="hr-HR" dirty="0"/>
            </a:br>
            <a:br>
              <a:rPr lang="hr-HR" dirty="0"/>
            </a:br>
            <a:r>
              <a:rPr lang="hr-HR" sz="2400" dirty="0"/>
              <a:t>(vladanje</a:t>
            </a:r>
            <a:br>
              <a:rPr lang="hr-HR" sz="2400" dirty="0"/>
            </a:br>
            <a:br>
              <a:rPr lang="hr-HR" sz="2400" dirty="0"/>
            </a:br>
            <a:r>
              <a:rPr lang="hr-HR" sz="2400" dirty="0"/>
              <a:t>         </a:t>
            </a:r>
            <a:r>
              <a:rPr lang="hr-HR" sz="2400" dirty="0" err="1"/>
              <a:t>silništvo</a:t>
            </a:r>
            <a:r>
              <a:rPr lang="hr-HR" sz="2400" dirty="0"/>
              <a:t>)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9EC65442-F244-409C-BF44-C5D6472E81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148839"/>
            <a:ext cx="0" cy="320040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571FA234-C4F1-4B39-8498-6CB1564466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57604" y="582018"/>
            <a:ext cx="8898772" cy="5793104"/>
          </a:xfrm>
        </p:spPr>
        <p:txBody>
          <a:bodyPr anchor="ctr">
            <a:noAutofit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hr-HR" sz="1800" i="1" dirty="0"/>
              <a:t>„Sluge zove Smail-aga, 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hr-HR" sz="1800" i="1" dirty="0"/>
              <a:t>Usred Stolca kule svoje,                         </a:t>
            </a:r>
            <a:r>
              <a:rPr lang="hr-HR" sz="2400" dirty="0"/>
              <a:t>Što prikazuju uvodni stihovi?</a:t>
            </a:r>
            <a:endParaRPr lang="hr-HR" sz="2400" i="1" dirty="0"/>
          </a:p>
          <a:p>
            <a:pPr marL="0" indent="0">
              <a:lnSpc>
                <a:spcPct val="110000"/>
              </a:lnSpc>
              <a:buNone/>
            </a:pPr>
            <a:r>
              <a:rPr lang="hr-HR" sz="1800" i="1" dirty="0"/>
              <a:t>A u zemlji hercegovoj:        </a:t>
            </a:r>
            <a:r>
              <a:rPr lang="hr-HR" sz="2400" dirty="0"/>
              <a:t>Na koji se način uvodi čitatelja? Kako se zove taj 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hr-HR" sz="1800" i="1" dirty="0"/>
              <a:t>»</a:t>
            </a:r>
            <a:r>
              <a:rPr lang="hr-HR" sz="1800" i="1" dirty="0" err="1"/>
              <a:t>Ajte</a:t>
            </a:r>
            <a:r>
              <a:rPr lang="hr-HR" sz="1800" i="1" dirty="0"/>
              <a:t> amo, sluge moje,                        </a:t>
            </a:r>
            <a:r>
              <a:rPr lang="hr-HR" sz="2400" dirty="0"/>
              <a:t>postupak?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hr-HR" sz="1800" i="1" dirty="0"/>
              <a:t>Brđane mi izvedite,                     </a:t>
            </a:r>
            <a:r>
              <a:rPr lang="hr-HR" sz="2400" dirty="0"/>
              <a:t>Koje agine osobine prepoznajete?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hr-HR" sz="1800" i="1" dirty="0"/>
              <a:t>Štono sam ih zarobio robljem 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hr-HR" sz="1800" i="1" dirty="0"/>
              <a:t>Na Morači vodi hladnoj. 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hr-HR" sz="1800" i="1" dirty="0"/>
              <a:t>Još </a:t>
            </a:r>
            <a:r>
              <a:rPr lang="hr-HR" sz="1800" i="1" dirty="0" err="1"/>
              <a:t>Duraka</a:t>
            </a:r>
            <a:r>
              <a:rPr lang="hr-HR" sz="1800" i="1" dirty="0"/>
              <a:t> starca k tome, 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hr-HR" sz="1800" i="1" dirty="0"/>
              <a:t>Što me hrđa </a:t>
            </a:r>
            <a:r>
              <a:rPr lang="hr-HR" sz="1800" i="1" dirty="0" err="1"/>
              <a:t>svjetovaše</a:t>
            </a:r>
            <a:r>
              <a:rPr lang="hr-HR" sz="1800" i="1" dirty="0"/>
              <a:t> 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hr-HR" sz="1800" i="1" dirty="0"/>
              <a:t>Da ih pustim domu svome, 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hr-HR" sz="1800" i="1" dirty="0"/>
              <a:t>Jer su, reče, </a:t>
            </a:r>
            <a:r>
              <a:rPr lang="hr-HR" sz="1800" i="1" dirty="0" err="1"/>
              <a:t>vlašad</a:t>
            </a:r>
            <a:r>
              <a:rPr lang="hr-HR" sz="1800" i="1" dirty="0"/>
              <a:t> ljuta; 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hr-HR" sz="1800" i="1" dirty="0"/>
              <a:t>Oni će mi </a:t>
            </a:r>
            <a:r>
              <a:rPr lang="hr-HR" sz="1800" i="1" dirty="0" err="1"/>
              <a:t>odmazditi</a:t>
            </a:r>
            <a:r>
              <a:rPr lang="hr-HR" sz="1800" i="1" dirty="0"/>
              <a:t> 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hr-HR" sz="1800" i="1" dirty="0"/>
              <a:t>Mojom glavom vlaške glave: 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hr-HR" sz="1800" i="1" dirty="0" err="1"/>
              <a:t>Ko</a:t>
            </a:r>
            <a:r>
              <a:rPr lang="hr-HR" sz="1800" i="1" dirty="0"/>
              <a:t> da strepi mrki vuče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hr-HR" sz="1800" i="1" dirty="0"/>
              <a:t>S planinskoga gladna miša.”</a:t>
            </a:r>
          </a:p>
        </p:txBody>
      </p:sp>
      <p:cxnSp>
        <p:nvCxnSpPr>
          <p:cNvPr id="6" name="Ravni poveznik sa strelicom 5">
            <a:extLst>
              <a:ext uri="{FF2B5EF4-FFF2-40B4-BE49-F238E27FC236}">
                <a16:creationId xmlns:a16="http://schemas.microsoft.com/office/drawing/2014/main" id="{F3BBE582-D610-4A18-A907-C00B2790333D}"/>
              </a:ext>
            </a:extLst>
          </p:cNvPr>
          <p:cNvCxnSpPr/>
          <p:nvPr/>
        </p:nvCxnSpPr>
        <p:spPr>
          <a:xfrm>
            <a:off x="1958782" y="4448672"/>
            <a:ext cx="0" cy="4095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74" name="Picture 2" descr="31595 Horvát olvasók 1-180-korr3.indd">
            <a:extLst>
              <a:ext uri="{FF2B5EF4-FFF2-40B4-BE49-F238E27FC236}">
                <a16:creationId xmlns:a16="http://schemas.microsoft.com/office/drawing/2014/main" id="{7C3A51E2-0E0A-415A-ACA8-441CE640ABB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36337" y="2749821"/>
            <a:ext cx="2767039" cy="37084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423672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DD11D3A-9154-4718-87FA-CE26EF3E44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1. agovanje                   </a:t>
            </a:r>
          </a:p>
        </p:txBody>
      </p:sp>
      <p:sp>
        <p:nvSpPr>
          <p:cNvPr id="5" name="Rezervirano mjesto sadržaja 4">
            <a:extLst>
              <a:ext uri="{FF2B5EF4-FFF2-40B4-BE49-F238E27FC236}">
                <a16:creationId xmlns:a16="http://schemas.microsoft.com/office/drawing/2014/main" id="{8694737F-3174-4D9C-BE4F-30B15F5F7A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2066" y="1955103"/>
            <a:ext cx="10077812" cy="3450613"/>
          </a:xfrm>
        </p:spPr>
        <p:txBody>
          <a:bodyPr/>
          <a:lstStyle/>
          <a:p>
            <a:r>
              <a:rPr lang="hr-HR" dirty="0"/>
              <a:t>Smail-aga muči i ubija zarobljenike (kršćane), ali i starca </a:t>
            </a:r>
            <a:r>
              <a:rPr lang="hr-HR" dirty="0" err="1"/>
              <a:t>Duraka</a:t>
            </a:r>
            <a:r>
              <a:rPr lang="hr-HR" dirty="0"/>
              <a:t>          motivacija za zaplet</a:t>
            </a:r>
          </a:p>
          <a:p>
            <a:r>
              <a:rPr lang="hr-HR" dirty="0"/>
              <a:t>„mrki vuk” – animalno, zvjersko        hrabar, ne boji se, ali podcjenjuje druge („gladni  miševi”)</a:t>
            </a:r>
          </a:p>
          <a:p>
            <a:r>
              <a:rPr lang="hr-HR" dirty="0"/>
              <a:t>radnja započinje </a:t>
            </a:r>
            <a:r>
              <a:rPr lang="hr-HR" i="1" dirty="0" err="1"/>
              <a:t>in</a:t>
            </a:r>
            <a:r>
              <a:rPr lang="hr-HR" i="1" dirty="0"/>
              <a:t> </a:t>
            </a:r>
            <a:r>
              <a:rPr lang="hr-HR" i="1" dirty="0" err="1"/>
              <a:t>medias</a:t>
            </a:r>
            <a:r>
              <a:rPr lang="hr-HR" i="1" dirty="0"/>
              <a:t> </a:t>
            </a:r>
            <a:r>
              <a:rPr lang="hr-HR" i="1" dirty="0" err="1"/>
              <a:t>res</a:t>
            </a:r>
            <a:r>
              <a:rPr lang="hr-HR" i="1" dirty="0"/>
              <a:t> – </a:t>
            </a:r>
            <a:r>
              <a:rPr lang="hr-HR" dirty="0"/>
              <a:t>u središte zbivanja    </a:t>
            </a:r>
          </a:p>
          <a:p>
            <a:pPr marL="0" indent="0">
              <a:buNone/>
            </a:pPr>
            <a:r>
              <a:rPr lang="hr-HR" sz="3200" dirty="0"/>
              <a:t>2. NOĆNIK                                 </a:t>
            </a:r>
          </a:p>
          <a:p>
            <a:r>
              <a:rPr lang="hr-HR" dirty="0"/>
              <a:t>(noćni putnik)                 Novica, </a:t>
            </a:r>
            <a:r>
              <a:rPr lang="hr-HR" dirty="0" err="1"/>
              <a:t>Durakov</a:t>
            </a:r>
            <a:r>
              <a:rPr lang="hr-HR" dirty="0"/>
              <a:t> sin, agin sluga prelazi Crnogorcima kako bi    </a:t>
            </a:r>
          </a:p>
          <a:p>
            <a:pPr marL="0" indent="0">
              <a:buNone/>
            </a:pPr>
            <a:r>
              <a:rPr lang="hr-HR" dirty="0"/>
              <a:t>                                         osvetio oca; putuje do Cetinja         </a:t>
            </a:r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endParaRPr lang="hr-HR" sz="1800" dirty="0"/>
          </a:p>
        </p:txBody>
      </p:sp>
      <p:cxnSp>
        <p:nvCxnSpPr>
          <p:cNvPr id="7" name="Ravni poveznik sa strelicom 6">
            <a:extLst>
              <a:ext uri="{FF2B5EF4-FFF2-40B4-BE49-F238E27FC236}">
                <a16:creationId xmlns:a16="http://schemas.microsoft.com/office/drawing/2014/main" id="{11BF2359-641E-42F7-8071-66AC0B518A08}"/>
              </a:ext>
            </a:extLst>
          </p:cNvPr>
          <p:cNvCxnSpPr/>
          <p:nvPr/>
        </p:nvCxnSpPr>
        <p:spPr>
          <a:xfrm>
            <a:off x="8183632" y="2205824"/>
            <a:ext cx="50093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Ravni poveznik sa strelicom 9">
            <a:extLst>
              <a:ext uri="{FF2B5EF4-FFF2-40B4-BE49-F238E27FC236}">
                <a16:creationId xmlns:a16="http://schemas.microsoft.com/office/drawing/2014/main" id="{F0B1D7AB-E9A2-481A-A8BB-4EA76DD1F789}"/>
              </a:ext>
            </a:extLst>
          </p:cNvPr>
          <p:cNvCxnSpPr/>
          <p:nvPr/>
        </p:nvCxnSpPr>
        <p:spPr>
          <a:xfrm>
            <a:off x="3342778" y="4376531"/>
            <a:ext cx="83488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avni poveznik sa strelicom 11">
            <a:extLst>
              <a:ext uri="{FF2B5EF4-FFF2-40B4-BE49-F238E27FC236}">
                <a16:creationId xmlns:a16="http://schemas.microsoft.com/office/drawing/2014/main" id="{AAFE524D-E30F-4745-8224-26CF62B3EE78}"/>
              </a:ext>
            </a:extLst>
          </p:cNvPr>
          <p:cNvCxnSpPr/>
          <p:nvPr/>
        </p:nvCxnSpPr>
        <p:spPr>
          <a:xfrm>
            <a:off x="2282024" y="2393343"/>
            <a:ext cx="0" cy="17492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Ravni poveznik sa strelicom 13">
            <a:extLst>
              <a:ext uri="{FF2B5EF4-FFF2-40B4-BE49-F238E27FC236}">
                <a16:creationId xmlns:a16="http://schemas.microsoft.com/office/drawing/2014/main" id="{80AFA13E-2A0A-4AB4-BCA3-E066DC7FF224}"/>
              </a:ext>
            </a:extLst>
          </p:cNvPr>
          <p:cNvCxnSpPr>
            <a:cxnSpLocks/>
          </p:cNvCxnSpPr>
          <p:nvPr/>
        </p:nvCxnSpPr>
        <p:spPr>
          <a:xfrm>
            <a:off x="2520563" y="2393343"/>
            <a:ext cx="2880112" cy="28318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098" name="Picture 2" descr="BIO JE OKRUTNI RATNIK, JEDAN OD NAJVEĆIH: Vojevao je velike bitke, činio  strašne zulume, a onda mu je glave došao njegov zemljak - HERCEGOVAC… |  Slobodna Bosna">
            <a:extLst>
              <a:ext uri="{FF2B5EF4-FFF2-40B4-BE49-F238E27FC236}">
                <a16:creationId xmlns:a16="http://schemas.microsoft.com/office/drawing/2014/main" id="{DC7C46F9-C251-4C74-A918-3FF211800B9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23072" y="4619708"/>
            <a:ext cx="2361978" cy="13227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660677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9C51009-A09A-4689-8E6C-F8FC99E6A8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87B99739-CDA6-4A3C-963E-E1D2B04982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030" y="1164534"/>
            <a:ext cx="3539266" cy="4297680"/>
          </a:xfrm>
        </p:spPr>
        <p:txBody>
          <a:bodyPr anchor="ctr">
            <a:normAutofit/>
          </a:bodyPr>
          <a:lstStyle/>
          <a:p>
            <a:r>
              <a:rPr lang="hr-HR" dirty="0"/>
              <a:t>3. ČETA</a:t>
            </a:r>
            <a:br>
              <a:rPr lang="hr-HR" dirty="0"/>
            </a:br>
            <a:endParaRPr lang="hr-HR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9EC65442-F244-409C-BF44-C5D6472E81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148839"/>
            <a:ext cx="0" cy="320040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305DC15F-D83D-49E1-8F32-2541A8680B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24851" y="270344"/>
            <a:ext cx="6130003" cy="6387631"/>
          </a:xfrm>
        </p:spPr>
        <p:txBody>
          <a:bodyPr anchor="ctr">
            <a:normAutofit/>
          </a:bodyPr>
          <a:lstStyle/>
          <a:p>
            <a:pPr>
              <a:lnSpc>
                <a:spcPct val="110000"/>
              </a:lnSpc>
            </a:pPr>
            <a:r>
              <a:rPr lang="hr-HR" sz="2400" dirty="0"/>
              <a:t>okupila se četa od 100 junaka</a:t>
            </a:r>
          </a:p>
          <a:p>
            <a:pPr>
              <a:lnSpc>
                <a:spcPct val="110000"/>
              </a:lnSpc>
            </a:pPr>
            <a:r>
              <a:rPr lang="hr-HR" sz="2400" dirty="0"/>
              <a:t>svećenikov blagoslov – moralno ispravan čin</a:t>
            </a:r>
          </a:p>
          <a:p>
            <a:pPr>
              <a:lnSpc>
                <a:spcPct val="110000"/>
              </a:lnSpc>
            </a:pPr>
            <a:r>
              <a:rPr lang="hr-HR" sz="2400" dirty="0"/>
              <a:t>svećenikova propovijed – domoljubna poruka, prijekor Europi koja zanemaruje zbivanja na Balkanu</a:t>
            </a:r>
          </a:p>
          <a:p>
            <a:pPr marL="0" indent="0">
              <a:lnSpc>
                <a:spcPct val="110000"/>
              </a:lnSpc>
              <a:buNone/>
            </a:pPr>
            <a:endParaRPr lang="hr-HR" sz="1600" dirty="0"/>
          </a:p>
          <a:p>
            <a:pPr marL="0" indent="0" algn="ctr">
              <a:lnSpc>
                <a:spcPct val="110000"/>
              </a:lnSpc>
              <a:buNone/>
            </a:pPr>
            <a:r>
              <a:rPr lang="hr-HR" i="1" dirty="0"/>
              <a:t>»Djeco moja, hrabri zatočnici, </a:t>
            </a:r>
          </a:p>
          <a:p>
            <a:pPr marL="0" indent="0" algn="ctr">
              <a:lnSpc>
                <a:spcPct val="110000"/>
              </a:lnSpc>
              <a:buNone/>
            </a:pPr>
            <a:r>
              <a:rPr lang="hr-HR" i="1" dirty="0"/>
              <a:t>Vas je ova zemlja porodila,</a:t>
            </a:r>
          </a:p>
          <a:p>
            <a:pPr marL="0" indent="0" algn="ctr">
              <a:lnSpc>
                <a:spcPct val="110000"/>
              </a:lnSpc>
              <a:buNone/>
            </a:pPr>
            <a:r>
              <a:rPr lang="hr-HR" i="1" dirty="0" err="1"/>
              <a:t>Kršovita</a:t>
            </a:r>
            <a:r>
              <a:rPr lang="hr-HR" i="1" dirty="0"/>
              <a:t>,  ali </a:t>
            </a:r>
            <a:r>
              <a:rPr lang="hr-HR" i="1" dirty="0" err="1"/>
              <a:t>vami</a:t>
            </a:r>
            <a:r>
              <a:rPr lang="hr-HR" i="1" dirty="0"/>
              <a:t> zlatna. </a:t>
            </a:r>
          </a:p>
          <a:p>
            <a:pPr marL="0" indent="0" algn="ctr">
              <a:lnSpc>
                <a:spcPct val="110000"/>
              </a:lnSpc>
              <a:buNone/>
            </a:pPr>
            <a:r>
              <a:rPr lang="hr-HR" i="1" dirty="0"/>
              <a:t>Djedi vaši rodiše se </a:t>
            </a:r>
            <a:r>
              <a:rPr lang="hr-HR" i="1" dirty="0" err="1"/>
              <a:t>tudijer</a:t>
            </a:r>
            <a:r>
              <a:rPr lang="hr-HR" i="1" dirty="0"/>
              <a:t>, </a:t>
            </a:r>
          </a:p>
          <a:p>
            <a:pPr marL="0" indent="0" algn="ctr">
              <a:lnSpc>
                <a:spcPct val="110000"/>
              </a:lnSpc>
              <a:buNone/>
            </a:pPr>
            <a:r>
              <a:rPr lang="hr-HR" i="1" dirty="0"/>
              <a:t>Oci vaši rodiše se </a:t>
            </a:r>
            <a:r>
              <a:rPr lang="hr-HR" i="1" dirty="0" err="1"/>
              <a:t>tudijer</a:t>
            </a:r>
            <a:r>
              <a:rPr lang="hr-HR" i="1" dirty="0"/>
              <a:t>, </a:t>
            </a:r>
          </a:p>
          <a:p>
            <a:pPr marL="0" indent="0" algn="ctr">
              <a:lnSpc>
                <a:spcPct val="110000"/>
              </a:lnSpc>
              <a:buNone/>
            </a:pPr>
            <a:r>
              <a:rPr lang="hr-HR" i="1" dirty="0"/>
              <a:t>I vi isti rodiste se </a:t>
            </a:r>
            <a:r>
              <a:rPr lang="hr-HR" i="1" dirty="0" err="1"/>
              <a:t>tudijer</a:t>
            </a:r>
            <a:r>
              <a:rPr lang="hr-HR" i="1" dirty="0"/>
              <a:t>: </a:t>
            </a:r>
          </a:p>
          <a:p>
            <a:pPr marL="0" indent="0" algn="ctr">
              <a:lnSpc>
                <a:spcPct val="110000"/>
              </a:lnSpc>
              <a:buNone/>
            </a:pPr>
            <a:r>
              <a:rPr lang="hr-HR" i="1" dirty="0"/>
              <a:t>Za vas ljepše u svijetu </a:t>
            </a:r>
            <a:r>
              <a:rPr lang="hr-HR" i="1" dirty="0" err="1"/>
              <a:t>neima</a:t>
            </a:r>
            <a:r>
              <a:rPr lang="hr-HR" i="1" dirty="0"/>
              <a:t>.”</a:t>
            </a:r>
          </a:p>
        </p:txBody>
      </p:sp>
      <p:pic>
        <p:nvPicPr>
          <p:cNvPr id="5122" name="Picture 2" descr="Mažuranićev spjev nosi obilježja vremena u kojem je nastao, ali i  posebnosti hrvatskog romantizma. • Osnovna razlika i">
            <a:extLst>
              <a:ext uri="{FF2B5EF4-FFF2-40B4-BE49-F238E27FC236}">
                <a16:creationId xmlns:a16="http://schemas.microsoft.com/office/drawing/2014/main" id="{1214C329-7B59-4AA4-A2B4-51817126E8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110" y="3429000"/>
            <a:ext cx="3053523" cy="3122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290076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1ABD878-35F3-4815-BB87-8C269DF754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</p:spPr>
        <p:txBody>
          <a:bodyPr>
            <a:normAutofit/>
          </a:bodyPr>
          <a:lstStyle/>
          <a:p>
            <a:r>
              <a:rPr lang="hr-HR" dirty="0"/>
              <a:t>4. harač </a:t>
            </a:r>
            <a:br>
              <a:rPr lang="hr-HR" dirty="0"/>
            </a:br>
            <a:r>
              <a:rPr lang="hr-HR" sz="1800" dirty="0"/>
              <a:t>(namet u doba Osmanskog carstva; </a:t>
            </a:r>
            <a:r>
              <a:rPr lang="hr-HR" sz="1800" dirty="0" err="1"/>
              <a:t>pren</a:t>
            </a:r>
            <a:r>
              <a:rPr lang="hr-HR" sz="1800" dirty="0"/>
              <a:t>. pljačka, otimačina)</a:t>
            </a:r>
          </a:p>
        </p:txBody>
      </p:sp>
      <p:sp>
        <p:nvSpPr>
          <p:cNvPr id="6150" name="Content Placeholder 6149">
            <a:extLst>
              <a:ext uri="{FF2B5EF4-FFF2-40B4-BE49-F238E27FC236}">
                <a16:creationId xmlns:a16="http://schemas.microsoft.com/office/drawing/2014/main" id="{311E2D1C-9EFD-4E8D-A664-8F7C4FFF20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0025" y="2015734"/>
            <a:ext cx="7186761" cy="3450613"/>
          </a:xfrm>
        </p:spPr>
        <p:txBody>
          <a:bodyPr>
            <a:normAutofit fontScale="85000" lnSpcReduction="20000"/>
          </a:bodyPr>
          <a:lstStyle/>
          <a:p>
            <a:r>
              <a:rPr lang="hr-HR" sz="2400" dirty="0"/>
              <a:t>Smail-aga skuplja harač na Gackom polju i muči zarobljenike</a:t>
            </a:r>
          </a:p>
          <a:p>
            <a:r>
              <a:rPr lang="hr-HR" sz="2400" dirty="0"/>
              <a:t>zabavlja se jahanjem i </a:t>
            </a:r>
            <a:r>
              <a:rPr lang="hr-HR" sz="2400" dirty="0" err="1"/>
              <a:t>džilitanjem</a:t>
            </a:r>
            <a:r>
              <a:rPr lang="hr-HR" sz="2400" dirty="0"/>
              <a:t> (bacanjem koplja)</a:t>
            </a:r>
          </a:p>
          <a:p>
            <a:r>
              <a:rPr lang="hr-HR" sz="2400" dirty="0"/>
              <a:t>pogađa Turčina </a:t>
            </a:r>
            <a:r>
              <a:rPr lang="hr-HR" sz="2400" dirty="0" err="1"/>
              <a:t>Safera</a:t>
            </a:r>
            <a:r>
              <a:rPr lang="hr-HR" sz="2400" dirty="0"/>
              <a:t> i izbija mu oko</a:t>
            </a:r>
          </a:p>
          <a:p>
            <a:r>
              <a:rPr lang="hr-HR" sz="2400" dirty="0"/>
              <a:t>zbog sramote, bijesan još više tuče raju</a:t>
            </a:r>
          </a:p>
          <a:p>
            <a:r>
              <a:rPr lang="hr-HR" sz="2400" dirty="0"/>
              <a:t>guslar Bauk pjeva o </a:t>
            </a:r>
            <a:r>
              <a:rPr lang="hr-HR" sz="2400" dirty="0" err="1"/>
              <a:t>Rizvan</a:t>
            </a:r>
            <a:r>
              <a:rPr lang="hr-HR" sz="2400" dirty="0"/>
              <a:t>-agi</a:t>
            </a:r>
          </a:p>
          <a:p>
            <a:r>
              <a:rPr lang="hr-HR" sz="2400" dirty="0"/>
              <a:t>bjesni i naređuje novo mučenje, dolazi četa, u borbi pogiba Smail-aga, mnogi Turci i Novica</a:t>
            </a:r>
          </a:p>
          <a:p>
            <a:r>
              <a:rPr lang="hr-HR" sz="2400" dirty="0"/>
              <a:t>slijedi oluja         HUMANIZIRANI PEJSAŽ</a:t>
            </a:r>
          </a:p>
          <a:p>
            <a:endParaRPr lang="en-US" dirty="0"/>
          </a:p>
        </p:txBody>
      </p:sp>
      <p:grpSp>
        <p:nvGrpSpPr>
          <p:cNvPr id="73" name="Group 72">
            <a:extLst>
              <a:ext uri="{FF2B5EF4-FFF2-40B4-BE49-F238E27FC236}">
                <a16:creationId xmlns:a16="http://schemas.microsoft.com/office/drawing/2014/main" id="{FEB7DF70-0A31-4A61-9C8B-3333776A15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390413" y="2012810"/>
            <a:ext cx="3668069" cy="3453535"/>
            <a:chOff x="7807230" y="2012810"/>
            <a:chExt cx="3251252" cy="3459865"/>
          </a:xfrm>
        </p:grpSpPr>
        <p:sp>
          <p:nvSpPr>
            <p:cNvPr id="74" name="Rectangle 73">
              <a:extLst>
                <a:ext uri="{FF2B5EF4-FFF2-40B4-BE49-F238E27FC236}">
                  <a16:creationId xmlns:a16="http://schemas.microsoft.com/office/drawing/2014/main" id="{47926867-8D58-4875-8B76-E87E5BE825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07230" y="2012810"/>
              <a:ext cx="3251252" cy="3459865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1905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Rectangle 74">
              <a:extLst>
                <a:ext uri="{FF2B5EF4-FFF2-40B4-BE49-F238E27FC236}">
                  <a16:creationId xmlns:a16="http://schemas.microsoft.com/office/drawing/2014/main" id="{A9F6663C-0F32-4FB9-B549-C2757F49F9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07231" y="2026142"/>
              <a:ext cx="3251250" cy="3440203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762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w="38100" h="38100"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6146" name="Picture 2" descr="Hercegovac koji je predvidio smrt Smail age Čengića - glava će ti stići na  Cetinje i prije no što misliš - Leutar.net">
            <a:extLst>
              <a:ext uri="{FF2B5EF4-FFF2-40B4-BE49-F238E27FC236}">
                <a16:creationId xmlns:a16="http://schemas.microsoft.com/office/drawing/2014/main" id="{CF6C075E-7718-4CD8-B69C-E93DE8D4759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16" r="30919" b="2"/>
          <a:stretch/>
        </p:blipFill>
        <p:spPr bwMode="auto">
          <a:xfrm>
            <a:off x="7554139" y="2174242"/>
            <a:ext cx="3336989" cy="31243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4" name="Ravni poveznik sa strelicom 3">
            <a:extLst>
              <a:ext uri="{FF2B5EF4-FFF2-40B4-BE49-F238E27FC236}">
                <a16:creationId xmlns:a16="http://schemas.microsoft.com/office/drawing/2014/main" id="{9A701E70-B00B-4EC4-9326-9DE74A2EF8D6}"/>
              </a:ext>
            </a:extLst>
          </p:cNvPr>
          <p:cNvCxnSpPr/>
          <p:nvPr/>
        </p:nvCxnSpPr>
        <p:spPr>
          <a:xfrm>
            <a:off x="1714500" y="5124450"/>
            <a:ext cx="4191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183965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C558BCB-05DC-48C3-AFCD-5D24A156EC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/>
              <a:t>5. KOB</a:t>
            </a:r>
            <a:br>
              <a:rPr lang="hr-HR" dirty="0"/>
            </a:br>
            <a:r>
              <a:rPr lang="hr-HR" sz="1800" dirty="0"/>
              <a:t>(udes, sudbina)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9743CED6-D8BD-41AD-9630-79A08BF7C4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1991576"/>
            <a:ext cx="9603275" cy="3450613"/>
          </a:xfrm>
        </p:spPr>
        <p:txBody>
          <a:bodyPr/>
          <a:lstStyle/>
          <a:p>
            <a:r>
              <a:rPr lang="hr-HR" dirty="0"/>
              <a:t>pustinjakova soba u polju podno </a:t>
            </a:r>
            <a:r>
              <a:rPr lang="hr-HR" dirty="0" err="1"/>
              <a:t>Lovćena</a:t>
            </a:r>
            <a:endParaRPr lang="hr-HR" dirty="0"/>
          </a:p>
          <a:p>
            <a:r>
              <a:rPr lang="hr-HR" dirty="0"/>
              <a:t>mrtvi Smail-aga kao lutka koja se klanja udarcem noge o pod           PONIŽENJE, PROLAZNOST SVAKE SILE, DOBRO POBJEĐUJE ZLO</a:t>
            </a:r>
          </a:p>
        </p:txBody>
      </p:sp>
      <p:cxnSp>
        <p:nvCxnSpPr>
          <p:cNvPr id="5" name="Ravni poveznik sa strelicom 4">
            <a:extLst>
              <a:ext uri="{FF2B5EF4-FFF2-40B4-BE49-F238E27FC236}">
                <a16:creationId xmlns:a16="http://schemas.microsoft.com/office/drawing/2014/main" id="{0C3CCA39-7380-4DF7-A14D-7769E66CCF71}"/>
              </a:ext>
            </a:extLst>
          </p:cNvPr>
          <p:cNvCxnSpPr/>
          <p:nvPr/>
        </p:nvCxnSpPr>
        <p:spPr>
          <a:xfrm>
            <a:off x="8090452" y="2708164"/>
            <a:ext cx="4191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170" name="Picture 2" descr="Ivan Mazuranic, Smrt Smail age Cengica">
            <a:extLst>
              <a:ext uri="{FF2B5EF4-FFF2-40B4-BE49-F238E27FC236}">
                <a16:creationId xmlns:a16="http://schemas.microsoft.com/office/drawing/2014/main" id="{DD717639-CBE4-4FB4-9299-875F8BA899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7836" y="3160341"/>
            <a:ext cx="3549263" cy="26619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71970318"/>
      </p:ext>
    </p:extLst>
  </p:cSld>
  <p:clrMapOvr>
    <a:masterClrMapping/>
  </p:clrMapOvr>
</p:sld>
</file>

<file path=ppt/theme/theme1.xml><?xml version="1.0" encoding="utf-8"?>
<a:theme xmlns:a="http://schemas.openxmlformats.org/drawingml/2006/main" name="Galerija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</TotalTime>
  <Words>796</Words>
  <Application>Microsoft Office PowerPoint</Application>
  <PresentationFormat>Široki zaslon</PresentationFormat>
  <Paragraphs>97</Paragraphs>
  <Slides>14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2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14</vt:i4>
      </vt:variant>
    </vt:vector>
  </HeadingPairs>
  <TitlesOfParts>
    <vt:vector size="17" baseType="lpstr">
      <vt:lpstr>Arial</vt:lpstr>
      <vt:lpstr>Gill Sans MT</vt:lpstr>
      <vt:lpstr>Galerija</vt:lpstr>
      <vt:lpstr>Ivan mažuranić,  smrt smail-age čengića</vt:lpstr>
      <vt:lpstr>Očekivanja:</vt:lpstr>
      <vt:lpstr>romantiZAM  U  književnosti</vt:lpstr>
      <vt:lpstr>Uvod</vt:lpstr>
      <vt:lpstr>sadržaj  1. agovanje  (vladanje           silništvo)</vt:lpstr>
      <vt:lpstr>1. agovanje                   </vt:lpstr>
      <vt:lpstr>3. ČETA </vt:lpstr>
      <vt:lpstr>4. harač  (namet u doba Osmanskog carstva; pren. pljačka, otimačina)</vt:lpstr>
      <vt:lpstr>5. KOB (udes, sudbina)</vt:lpstr>
      <vt:lpstr>ANALIZA DJELA</vt:lpstr>
      <vt:lpstr>PowerPoint prezentacija</vt:lpstr>
      <vt:lpstr>PowerPoint prezentacija</vt:lpstr>
      <vt:lpstr>PowerPoint prezentacija</vt:lpstr>
      <vt:lpstr>Zadatak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Ivan mažuranić,  smrt smail-age čengića</dc:title>
  <dc:creator>Željka</dc:creator>
  <cp:lastModifiedBy>Željka Orban</cp:lastModifiedBy>
  <cp:revision>7</cp:revision>
  <dcterms:created xsi:type="dcterms:W3CDTF">2021-12-19T17:16:34Z</dcterms:created>
  <dcterms:modified xsi:type="dcterms:W3CDTF">2024-04-04T13:54:32Z</dcterms:modified>
</cp:coreProperties>
</file>