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71" r:id="rId3"/>
    <p:sldId id="257" r:id="rId4"/>
    <p:sldId id="260" r:id="rId5"/>
    <p:sldId id="270" r:id="rId6"/>
    <p:sldId id="258" r:id="rId7"/>
    <p:sldId id="259" r:id="rId8"/>
    <p:sldId id="261" r:id="rId9"/>
    <p:sldId id="262" r:id="rId10"/>
    <p:sldId id="263" r:id="rId11"/>
    <p:sldId id="266" r:id="rId12"/>
    <p:sldId id="267" r:id="rId13"/>
    <p:sldId id="268" r:id="rId14"/>
    <p:sldId id="264" r:id="rId15"/>
    <p:sldId id="265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223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5091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938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8780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216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7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8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8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2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3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2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2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709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498253778852917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ites.google.com/view/zpvz/viktor-%C5%BEmega%C4%8D?authuser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4F2E1512-8226-4BD2-9B33-08D301AEE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chemeClr val="tx1"/>
                </a:solidFill>
              </a:rPr>
              <a:t>Zavičajnost u nastavi kroz prizmu sporta, književnosti i jezika 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(prikaz nastavnoga sata iz područja Kultura i mediji)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75B27F-D3B2-4B73-B66B-3CE69F35E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endParaRPr lang="hr-HR" dirty="0"/>
          </a:p>
          <a:p>
            <a:pPr algn="l"/>
            <a:r>
              <a:rPr lang="hr-HR" dirty="0"/>
              <a:t>                                                                            Željka Orban, prof.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http://ss-mmarulica-slatina.skole.hr/upload/ss-mmarulica-slatina/images/static3/2575/Image/logossmm.jpg">
            <a:extLst>
              <a:ext uri="{FF2B5EF4-FFF2-40B4-BE49-F238E27FC236}">
                <a16:creationId xmlns:a16="http://schemas.microsoft.com/office/drawing/2014/main" id="{DAE4CE32-64CF-423E-94EB-272B0CC1D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88"/>
            <a:ext cx="2505075" cy="169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3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4522">
            <a:extLst>
              <a:ext uri="{FF2B5EF4-FFF2-40B4-BE49-F238E27FC236}">
                <a16:creationId xmlns:a16="http://schemas.microsoft.com/office/drawing/2014/main" id="{F652099B-9F48-4847-9CB9-8A57DFD22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" r="-2" b="9848"/>
          <a:stretch/>
        </p:blipFill>
        <p:spPr bwMode="auto">
          <a:xfrm>
            <a:off x="0" y="295278"/>
            <a:ext cx="3724255" cy="6667702"/>
          </a:xfrm>
          <a:custGeom>
            <a:avLst/>
            <a:gdLst/>
            <a:ahLst/>
            <a:cxnLst/>
            <a:rect l="l" t="t" r="r" b="b"/>
            <a:pathLst>
              <a:path w="2734056" h="3433865">
                <a:moveTo>
                  <a:pt x="0" y="0"/>
                </a:moveTo>
                <a:lnTo>
                  <a:pt x="2204758" y="0"/>
                </a:lnTo>
                <a:lnTo>
                  <a:pt x="2734056" y="3426053"/>
                </a:lnTo>
                <a:lnTo>
                  <a:pt x="2734056" y="3433865"/>
                </a:lnTo>
                <a:lnTo>
                  <a:pt x="461457" y="3433865"/>
                </a:lnTo>
                <a:lnTo>
                  <a:pt x="0" y="70611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F4D647-BB10-471B-85B2-D920AB377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33864"/>
            <a:ext cx="22267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5492A6E7-4E36-4CFA-B4B1-961FCDDA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800D90-976B-42B0-A841-101A3F0C5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325" y="254004"/>
            <a:ext cx="7045151" cy="345916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r-HR" sz="2600" dirty="0"/>
              <a:t>5. OBJAVA I ISPRAVLJANJE ODGOVORA</a:t>
            </a:r>
          </a:p>
          <a:p>
            <a:pPr marL="0" lvl="0" indent="0">
              <a:buNone/>
            </a:pPr>
            <a:r>
              <a:rPr lang="hr-HR" sz="2600" dirty="0"/>
              <a:t>1. skupina </a:t>
            </a:r>
          </a:p>
          <a:p>
            <a:pPr marL="0" lvl="0" indent="0">
              <a:buNone/>
            </a:pPr>
            <a:r>
              <a:rPr lang="hr-HR" sz="2600" dirty="0"/>
              <a:t>Kako se zvalo prvo amatersko kazalište u Slatini i kada je osnovano?</a:t>
            </a:r>
          </a:p>
          <a:p>
            <a:pPr marL="0" lvl="0" indent="0">
              <a:buNone/>
            </a:pPr>
            <a:r>
              <a:rPr lang="hr-HR" sz="2600" dirty="0"/>
              <a:t>Kako se zvao i prezivao prvi direktor, intendant i redatelj prvog amaterskog kazališta u Slatini?</a:t>
            </a:r>
          </a:p>
          <a:p>
            <a:pPr marL="0" indent="0">
              <a:buNone/>
            </a:pPr>
            <a:r>
              <a:rPr lang="hr-HR" sz="2600" i="1" dirty="0">
                <a:solidFill>
                  <a:srgbClr val="FF0000"/>
                </a:solidFill>
              </a:rPr>
              <a:t>Prvo Kotarsko amatersko </a:t>
            </a:r>
            <a:r>
              <a:rPr lang="hr-HR" sz="2600" i="1" dirty="0"/>
              <a:t>kazalište u Slatini osnovano je </a:t>
            </a:r>
            <a:r>
              <a:rPr lang="hr-HR" sz="2600" i="1" dirty="0">
                <a:solidFill>
                  <a:srgbClr val="FF0000"/>
                </a:solidFill>
              </a:rPr>
              <a:t>1954. g. </a:t>
            </a:r>
            <a:r>
              <a:rPr lang="hr-HR" sz="2600" i="1" dirty="0"/>
              <a:t>na čijem je čelu  bio prvi direktor, intendant i redatelj  </a:t>
            </a:r>
            <a:r>
              <a:rPr lang="hr-HR" sz="2600" i="1" dirty="0">
                <a:solidFill>
                  <a:srgbClr val="FF0000"/>
                </a:solidFill>
              </a:rPr>
              <a:t>Leo </a:t>
            </a:r>
            <a:r>
              <a:rPr lang="hr-HR" sz="2600" i="1" dirty="0" err="1">
                <a:solidFill>
                  <a:srgbClr val="FF0000"/>
                </a:solidFill>
              </a:rPr>
              <a:t>Srdoč</a:t>
            </a:r>
            <a:r>
              <a:rPr lang="hr-HR" sz="2600" i="1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10" name="Picture 6" descr="Rezultat slike za timski  rad">
            <a:extLst>
              <a:ext uri="{FF2B5EF4-FFF2-40B4-BE49-F238E27FC236}">
                <a16:creationId xmlns:a16="http://schemas.microsoft.com/office/drawing/2014/main" id="{B98F426F-3687-4772-9FBC-8782BE8D9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67" y="3860796"/>
            <a:ext cx="449202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CA5161-2159-4BC2-9117-FAD131A6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2" y="375209"/>
            <a:ext cx="6782413" cy="56661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2400" dirty="0"/>
              <a:t>2. skupina</a:t>
            </a:r>
          </a:p>
          <a:p>
            <a:pPr marL="0" lvl="0" indent="0">
              <a:buNone/>
            </a:pPr>
            <a:r>
              <a:rPr lang="hr-HR" sz="2400" dirty="0"/>
              <a:t>Kada je održana prva premijera i koja je predstava odigrana u slatinskom amaterskom kazalištu?</a:t>
            </a:r>
          </a:p>
          <a:p>
            <a:pPr marL="0" lvl="0" indent="0">
              <a:buNone/>
            </a:pPr>
            <a:r>
              <a:rPr lang="hr-HR" sz="2400" dirty="0"/>
              <a:t>Koje su se žanrovske vrste i djela nalazila na kazališnom repertoaru?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FF0000"/>
                </a:solidFill>
              </a:rPr>
              <a:t>Prva premijera </a:t>
            </a:r>
            <a:r>
              <a:rPr lang="hr-HR" sz="2400" i="1" dirty="0"/>
              <a:t>održana je </a:t>
            </a:r>
            <a:r>
              <a:rPr lang="hr-HR" sz="2400" i="1" dirty="0">
                <a:solidFill>
                  <a:srgbClr val="FF0000"/>
                </a:solidFill>
              </a:rPr>
              <a:t>29. studenoga 1955. g. </a:t>
            </a:r>
            <a:r>
              <a:rPr lang="hr-HR" sz="2400" i="1" dirty="0"/>
              <a:t>i to </a:t>
            </a:r>
            <a:r>
              <a:rPr lang="hr-HR" sz="2400" i="1" dirty="0" err="1">
                <a:solidFill>
                  <a:srgbClr val="FF0000"/>
                </a:solidFill>
              </a:rPr>
              <a:t>Držićeva</a:t>
            </a:r>
            <a:r>
              <a:rPr lang="hr-HR" sz="2400" i="1" dirty="0">
                <a:solidFill>
                  <a:srgbClr val="FF0000"/>
                </a:solidFill>
              </a:rPr>
              <a:t> komedija „Dundo Maroje”.</a:t>
            </a:r>
          </a:p>
          <a:p>
            <a:pPr marL="0" indent="0">
              <a:buNone/>
            </a:pPr>
            <a:r>
              <a:rPr lang="hr-HR" sz="2400" i="1" dirty="0"/>
              <a:t>Na </a:t>
            </a:r>
            <a:r>
              <a:rPr lang="hr-HR" sz="2400" i="1" dirty="0">
                <a:solidFill>
                  <a:srgbClr val="FF0000"/>
                </a:solidFill>
              </a:rPr>
              <a:t>repertoaru</a:t>
            </a:r>
            <a:r>
              <a:rPr lang="hr-HR" sz="2400" i="1" dirty="0"/>
              <a:t> su se nalazile uglavnom </a:t>
            </a:r>
            <a:r>
              <a:rPr lang="hr-HR" sz="2400" i="1" dirty="0">
                <a:solidFill>
                  <a:srgbClr val="FF0000"/>
                </a:solidFill>
              </a:rPr>
              <a:t>lagane salonske komedije </a:t>
            </a:r>
            <a:r>
              <a:rPr lang="hr-HR" sz="2400" i="1" dirty="0"/>
              <a:t>ili</a:t>
            </a:r>
            <a:r>
              <a:rPr lang="hr-HR" sz="2400" i="1" dirty="0">
                <a:solidFill>
                  <a:srgbClr val="FF0000"/>
                </a:solidFill>
              </a:rPr>
              <a:t> djela poznate svjetske literature.</a:t>
            </a:r>
          </a:p>
          <a:p>
            <a:endParaRPr lang="hr-HR" dirty="0"/>
          </a:p>
        </p:txBody>
      </p:sp>
      <p:pic>
        <p:nvPicPr>
          <p:cNvPr id="4" name="Picture 2" descr="34522">
            <a:extLst>
              <a:ext uri="{FF2B5EF4-FFF2-40B4-BE49-F238E27FC236}">
                <a16:creationId xmlns:a16="http://schemas.microsoft.com/office/drawing/2014/main" id="{87021380-5DC5-497A-A56D-6EF367AF1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r="-1" b="932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0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B704BE-446B-307B-2D51-DE609EE0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663389"/>
            <a:ext cx="6005284" cy="537797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2400" dirty="0"/>
              <a:t>3. skupina</a:t>
            </a:r>
          </a:p>
          <a:p>
            <a:pPr marL="0" indent="0">
              <a:buNone/>
            </a:pPr>
            <a:r>
              <a:rPr lang="hr-HR" sz="2400" dirty="0"/>
              <a:t> Zbog čega je važna 1958. godina za slatinsko kazalište?</a:t>
            </a:r>
          </a:p>
          <a:p>
            <a:pPr marL="0" lvl="0" indent="0">
              <a:buNone/>
            </a:pPr>
            <a:r>
              <a:rPr lang="hr-HR" sz="2400" dirty="0"/>
              <a:t>Što pokreće Leo </a:t>
            </a:r>
            <a:r>
              <a:rPr lang="hr-HR" sz="2400" dirty="0" err="1"/>
              <a:t>Srdoč</a:t>
            </a:r>
            <a:r>
              <a:rPr lang="hr-HR" sz="2400" dirty="0"/>
              <a:t> 1974. godine?</a:t>
            </a:r>
          </a:p>
          <a:p>
            <a:pPr marL="0" indent="0">
              <a:buNone/>
            </a:pP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i="1" dirty="0">
                <a:solidFill>
                  <a:srgbClr val="FF0000"/>
                </a:solidFill>
              </a:rPr>
              <a:t>Godine 1958.</a:t>
            </a:r>
            <a:r>
              <a:rPr lang="hr-HR" sz="2400" i="1" dirty="0"/>
              <a:t> kazalište u Slatini</a:t>
            </a:r>
            <a:r>
              <a:rPr lang="hr-HR" sz="2400" i="1" dirty="0">
                <a:solidFill>
                  <a:srgbClr val="FF0000"/>
                </a:solidFill>
              </a:rPr>
              <a:t> ugašeno je </a:t>
            </a:r>
            <a:r>
              <a:rPr lang="hr-HR" sz="2400" i="1" dirty="0"/>
              <a:t>zbog spajanja s kazalištem u Virovitici.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FF0000"/>
                </a:solidFill>
              </a:rPr>
              <a:t>Leo </a:t>
            </a:r>
            <a:r>
              <a:rPr lang="hr-HR" sz="2400" i="1" dirty="0" err="1">
                <a:solidFill>
                  <a:srgbClr val="FF0000"/>
                </a:solidFill>
              </a:rPr>
              <a:t>Srdoč</a:t>
            </a:r>
            <a:r>
              <a:rPr lang="hr-HR" sz="2400" i="1" dirty="0">
                <a:solidFill>
                  <a:srgbClr val="FF0000"/>
                </a:solidFill>
              </a:rPr>
              <a:t> 1974. g. </a:t>
            </a:r>
            <a:r>
              <a:rPr lang="hr-HR" sz="2400" i="1" dirty="0"/>
              <a:t>pokreće dramsku sekciju u okviru Kulturno-umjetničkog društva Bratstvo, a nakon toga i </a:t>
            </a:r>
            <a:r>
              <a:rPr lang="hr-HR" sz="2400" i="1" dirty="0">
                <a:solidFill>
                  <a:srgbClr val="FF0000"/>
                </a:solidFill>
              </a:rPr>
              <a:t>Gradsko amatersko kazalište „Franjo Sertić-Bijeli” Podravska Slatina.</a:t>
            </a:r>
          </a:p>
          <a:p>
            <a:endParaRPr lang="en-US" dirty="0"/>
          </a:p>
        </p:txBody>
      </p:sp>
      <p:pic>
        <p:nvPicPr>
          <p:cNvPr id="4" name="Picture 2" descr="34522">
            <a:extLst>
              <a:ext uri="{FF2B5EF4-FFF2-40B4-BE49-F238E27FC236}">
                <a16:creationId xmlns:a16="http://schemas.microsoft.com/office/drawing/2014/main" id="{BE929146-D203-4E30-B2F7-2B742A3A8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r="-1" b="932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97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793EBF-9F97-A677-050E-17C5629B9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514351"/>
            <a:ext cx="6039462" cy="552701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hr-HR" sz="2400" dirty="0"/>
              <a:t>4. skupina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hr-HR" sz="2400" dirty="0"/>
              <a:t>Kako se zvala manifestacija koja se tradicionalno održavala u Slatini u trajanju od dva mjeseca?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hr-HR" sz="2400" dirty="0"/>
              <a:t>Od ove godine manifestacija je ponovno pokrenuta. Kako se zove predstava koju smo pogledali u sklopu </a:t>
            </a:r>
            <a:r>
              <a:rPr lang="hr-HR" sz="2400" dirty="0" err="1"/>
              <a:t>Kurikula</a:t>
            </a:r>
            <a:r>
              <a:rPr lang="hr-HR" sz="2400" dirty="0"/>
              <a:t> Hrvatskoga jezika i tko je autor istoimenog književnog predloška?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FF0000"/>
                </a:solidFill>
              </a:rPr>
              <a:t>Manifestacija</a:t>
            </a:r>
            <a:r>
              <a:rPr lang="hr-HR" sz="2400" i="1" dirty="0"/>
              <a:t> koja se tradicionalno održavala u Slatini u trajanju od dva mjeseca zvala se </a:t>
            </a:r>
            <a:r>
              <a:rPr lang="hr-HR" sz="2400" i="1" dirty="0">
                <a:solidFill>
                  <a:srgbClr val="FF0000"/>
                </a:solidFill>
              </a:rPr>
              <a:t>Slatinske kazališne večeri.</a:t>
            </a:r>
          </a:p>
          <a:p>
            <a:pPr marL="0" indent="0">
              <a:buNone/>
            </a:pPr>
            <a:r>
              <a:rPr lang="hr-HR" sz="2400" i="1" dirty="0"/>
              <a:t>Predstava </a:t>
            </a:r>
            <a:r>
              <a:rPr lang="hr-HR" sz="2400" i="1" dirty="0" err="1">
                <a:solidFill>
                  <a:srgbClr val="FF0000"/>
                </a:solidFill>
              </a:rPr>
              <a:t>Đuka</a:t>
            </a:r>
            <a:r>
              <a:rPr lang="hr-HR" sz="2400" i="1" dirty="0">
                <a:solidFill>
                  <a:srgbClr val="FF0000"/>
                </a:solidFill>
              </a:rPr>
              <a:t> Begović Ivana Kozarca.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34522">
            <a:extLst>
              <a:ext uri="{FF2B5EF4-FFF2-40B4-BE49-F238E27FC236}">
                <a16:creationId xmlns:a16="http://schemas.microsoft.com/office/drawing/2014/main" id="{23435789-50E3-42A9-83A5-D59D59356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r="-1" b="932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83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F928EACA-0204-4B2E-AD25-1D97D6AED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r="17975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43F5ED-EB24-4FB9-8226-322BDE3E6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619125"/>
            <a:ext cx="4924425" cy="57245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hr-HR" sz="1500" dirty="0"/>
          </a:p>
          <a:p>
            <a:pPr>
              <a:lnSpc>
                <a:spcPct val="90000"/>
              </a:lnSpc>
            </a:pPr>
            <a:r>
              <a:rPr lang="hr-HR" sz="2400" dirty="0"/>
              <a:t>6. GLEDANJE VIDEOZAPISA</a:t>
            </a:r>
          </a:p>
          <a:p>
            <a:pPr marL="0" indent="0">
              <a:buNone/>
            </a:pPr>
            <a:r>
              <a:rPr lang="hr-HR" sz="2400" dirty="0"/>
              <a:t>- nova zbivanja na području slatinskog amaterskog kazališta</a:t>
            </a:r>
          </a:p>
          <a:p>
            <a:pPr marL="0" indent="0">
              <a:buNone/>
            </a:pPr>
            <a:r>
              <a:rPr lang="hr-HR" sz="2400" u="sng" dirty="0">
                <a:hlinkClick r:id="rId3"/>
              </a:rPr>
              <a:t>https://www.facebook.com/watch/?v=4982537788529177</a:t>
            </a:r>
            <a:r>
              <a:rPr lang="hr-HR" sz="2400" dirty="0"/>
              <a:t> (Izvor: objavljeno 15. veljače 2022., </a:t>
            </a:r>
            <a:r>
              <a:rPr lang="hr-HR" sz="2400" dirty="0" err="1"/>
              <a:t>pristupljeno</a:t>
            </a:r>
            <a:r>
              <a:rPr lang="hr-HR" sz="2400" dirty="0"/>
              <a:t> 16. studenoga 2022.)</a:t>
            </a:r>
          </a:p>
          <a:p>
            <a:pPr marL="0" indent="0">
              <a:buNone/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sz="2400" dirty="0"/>
              <a:t>7. SINTEZA I SAMOPROCJENA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8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C000D5A-4E27-4DD5-A04D-45023B4A0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632" y="684275"/>
            <a:ext cx="7311331" cy="5202175"/>
          </a:xfrm>
          <a:prstGeom prst="rect">
            <a:avLst/>
          </a:prstGeom>
        </p:spPr>
      </p:pic>
      <p:pic>
        <p:nvPicPr>
          <p:cNvPr id="12" name="Slika 8">
            <a:extLst>
              <a:ext uri="{FF2B5EF4-FFF2-40B4-BE49-F238E27FC236}">
                <a16:creationId xmlns:a16="http://schemas.microsoft.com/office/drawing/2014/main" id="{AE9B499F-027A-4012-90DE-380A0C97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3480" y="1737473"/>
            <a:ext cx="743691" cy="73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6">
            <a:extLst>
              <a:ext uri="{FF2B5EF4-FFF2-40B4-BE49-F238E27FC236}">
                <a16:creationId xmlns:a16="http://schemas.microsoft.com/office/drawing/2014/main" id="{ABEAF383-1434-4DE1-B129-6B3E90B8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80" y="2652911"/>
            <a:ext cx="668991" cy="8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7">
            <a:extLst>
              <a:ext uri="{FF2B5EF4-FFF2-40B4-BE49-F238E27FC236}">
                <a16:creationId xmlns:a16="http://schemas.microsoft.com/office/drawing/2014/main" id="{54B4353E-2AB1-407F-ABF4-AAECE06EC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80" y="3636259"/>
            <a:ext cx="621040" cy="82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5">
            <a:extLst>
              <a:ext uri="{FF2B5EF4-FFF2-40B4-BE49-F238E27FC236}">
                <a16:creationId xmlns:a16="http://schemas.microsoft.com/office/drawing/2014/main" id="{D7D5CEF6-1BC6-428D-99AA-6473418F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78" y="4659338"/>
            <a:ext cx="743693" cy="82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35FA13BF-699B-42B4-B5FD-68E0C9B21A82}"/>
              </a:ext>
            </a:extLst>
          </p:cNvPr>
          <p:cNvSpPr/>
          <p:nvPr/>
        </p:nvSpPr>
        <p:spPr>
          <a:xfrm>
            <a:off x="8326974" y="5654751"/>
            <a:ext cx="1547218" cy="319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hr-HR" sz="1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Preuzeto: Škola za život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3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A05D4C-F4EE-4EAE-B21D-01F653DA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47700"/>
            <a:ext cx="8596668" cy="53936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cap="all" dirty="0"/>
              <a:t>PLAN PLOČE</a:t>
            </a:r>
          </a:p>
          <a:p>
            <a:endParaRPr lang="hr-HR" cap="all" dirty="0"/>
          </a:p>
          <a:p>
            <a:pPr marL="0" indent="0" algn="ctr">
              <a:buNone/>
            </a:pPr>
            <a:r>
              <a:rPr lang="hr-HR" sz="2600" cap="all" dirty="0"/>
              <a:t>Zavičaj u nastavi kroz prizmu sporta, književnosti i jezika</a:t>
            </a:r>
            <a:endParaRPr lang="hr-HR" sz="2600" dirty="0"/>
          </a:p>
          <a:p>
            <a:pPr marL="0" indent="0" algn="ctr">
              <a:buNone/>
            </a:pPr>
            <a:r>
              <a:rPr lang="hr-HR" sz="2600" dirty="0"/>
              <a:t>Aktivnost u sklopu školskog </a:t>
            </a:r>
            <a:r>
              <a:rPr lang="hr-HR" sz="2600" dirty="0" err="1"/>
              <a:t>međupredmetnog</a:t>
            </a:r>
            <a:r>
              <a:rPr lang="hr-HR" sz="2600" dirty="0"/>
              <a:t> projekta i obilježavanja Dana hrvatskoga kazališta</a:t>
            </a:r>
          </a:p>
          <a:p>
            <a:pPr marL="0" indent="0">
              <a:buNone/>
            </a:pPr>
            <a:r>
              <a:rPr lang="hr-HR" sz="2600" dirty="0"/>
              <a:t> </a:t>
            </a:r>
          </a:p>
          <a:p>
            <a:pPr marL="0" indent="0">
              <a:buNone/>
            </a:pPr>
            <a:r>
              <a:rPr lang="hr-HR" sz="2600" b="1" dirty="0"/>
              <a:t>Povijest slatinskog kazališta</a:t>
            </a:r>
            <a:endParaRPr lang="hr-HR" sz="2600" dirty="0"/>
          </a:p>
          <a:p>
            <a:pPr marL="0" indent="0">
              <a:buNone/>
            </a:pPr>
            <a:r>
              <a:rPr lang="hr-HR" sz="2600" i="1" dirty="0"/>
              <a:t>Almanah slatinske kinematografije</a:t>
            </a:r>
            <a:r>
              <a:rPr lang="hr-HR" sz="2600" dirty="0"/>
              <a:t>, POU Slatina, 2021., Jukić, Oliver i </a:t>
            </a:r>
            <a:r>
              <a:rPr lang="hr-HR" sz="2600" dirty="0" err="1"/>
              <a:t>Fabric</a:t>
            </a:r>
            <a:r>
              <a:rPr lang="hr-HR" sz="2600" dirty="0"/>
              <a:t> </a:t>
            </a:r>
            <a:r>
              <a:rPr lang="hr-HR" sz="2600" dirty="0" err="1"/>
              <a:t>Fabijanac</a:t>
            </a:r>
            <a:r>
              <a:rPr lang="hr-HR" sz="2600" dirty="0"/>
              <a:t>, Danijela, </a:t>
            </a:r>
            <a:r>
              <a:rPr lang="hr-HR" sz="2600" b="1" i="1" dirty="0"/>
              <a:t>Daske koje život znače</a:t>
            </a:r>
            <a:endParaRPr lang="hr-HR" sz="2600" dirty="0"/>
          </a:p>
          <a:p>
            <a:pPr marL="0" indent="0">
              <a:buNone/>
            </a:pPr>
            <a:r>
              <a:rPr lang="hr-HR" sz="2600" dirty="0"/>
              <a:t> </a:t>
            </a:r>
          </a:p>
          <a:p>
            <a:pPr marL="0" lvl="0" indent="0">
              <a:buNone/>
            </a:pPr>
            <a:r>
              <a:rPr lang="hr-HR" sz="2600" dirty="0"/>
              <a:t>- prvo Kotarsko amatersko kazalište u Slatini osnovano je 1954. g. na čijem je čelu  bio prvi direktor, intendant i redatelj  Leo </a:t>
            </a:r>
            <a:r>
              <a:rPr lang="hr-HR" sz="2600" dirty="0" err="1"/>
              <a:t>Srdoč</a:t>
            </a:r>
            <a:endParaRPr lang="hr-HR" sz="2600" dirty="0"/>
          </a:p>
          <a:p>
            <a:pPr marL="0" lvl="0" indent="0">
              <a:buNone/>
            </a:pPr>
            <a:r>
              <a:rPr lang="hr-HR" sz="2600" dirty="0"/>
              <a:t>- prva premijera održana je 29. studenoga 1955. g. -  </a:t>
            </a:r>
            <a:r>
              <a:rPr lang="hr-HR" sz="2600" dirty="0" err="1"/>
              <a:t>Držićeva</a:t>
            </a:r>
            <a:r>
              <a:rPr lang="hr-HR" sz="2600" dirty="0"/>
              <a:t> komedija „Dundo Maroje”</a:t>
            </a:r>
          </a:p>
          <a:p>
            <a:pPr marL="0" lvl="0" indent="0">
              <a:buNone/>
            </a:pPr>
            <a:r>
              <a:rPr lang="hr-HR" sz="2600" dirty="0"/>
              <a:t>- na repertoaru su bile komedije ili djela poznate svjetske literature</a:t>
            </a:r>
          </a:p>
          <a:p>
            <a:pPr marL="0" lvl="0" indent="0">
              <a:buNone/>
            </a:pPr>
            <a:r>
              <a:rPr lang="hr-HR" sz="2600" dirty="0"/>
              <a:t>- 1958. g. kazalište Slatina i Virovitica spajaju se i kazalište „odlazi“ u Viroviticu</a:t>
            </a:r>
          </a:p>
          <a:p>
            <a:pPr marL="0" lvl="0" indent="0">
              <a:buNone/>
            </a:pPr>
            <a:r>
              <a:rPr lang="hr-HR" sz="2600" dirty="0"/>
              <a:t>- Leo </a:t>
            </a:r>
            <a:r>
              <a:rPr lang="hr-HR" sz="2600" dirty="0" err="1"/>
              <a:t>Srdoč</a:t>
            </a:r>
            <a:r>
              <a:rPr lang="hr-HR" sz="2600" dirty="0"/>
              <a:t> 1974. g. pokreće dramsku sekciju u okviru Kulturno-umjetničkog društva Bratstvo, a nakon toga i Gradsko amatersko kazalište „Franjo Sertić-Bijeli” Podravska Slatina koja postoji do 1990. g. </a:t>
            </a:r>
          </a:p>
          <a:p>
            <a:pPr marL="0" lvl="0" indent="0">
              <a:buNone/>
            </a:pPr>
            <a:r>
              <a:rPr lang="hr-HR" sz="2600" dirty="0"/>
              <a:t>- tradicionalna manifestacija Slatinske kazališne večeri</a:t>
            </a:r>
          </a:p>
          <a:p>
            <a:pPr marL="0" lvl="0" indent="0">
              <a:buNone/>
            </a:pPr>
            <a:r>
              <a:rPr lang="hr-HR" sz="2600" dirty="0"/>
              <a:t>- u veljači 2022. Oliver Jukić ponovno pokreće Gradsko amatersko kazalište Leo </a:t>
            </a:r>
            <a:r>
              <a:rPr lang="hr-HR" sz="2600" dirty="0" err="1"/>
              <a:t>Srdoč</a:t>
            </a:r>
            <a:r>
              <a:rPr lang="hr-HR" sz="2600" dirty="0"/>
              <a:t> Slatina</a:t>
            </a:r>
          </a:p>
          <a:p>
            <a:pPr marL="0" indent="0">
              <a:buNone/>
            </a:pPr>
            <a:r>
              <a:rPr lang="hr-HR" sz="2600" dirty="0"/>
              <a:t> 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30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6E9C5B-FFDA-45F7-B459-654000EE9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27529"/>
            <a:ext cx="8596668" cy="5413833"/>
          </a:xfrm>
        </p:spPr>
        <p:txBody>
          <a:bodyPr/>
          <a:lstStyle/>
          <a:p>
            <a:endParaRPr lang="hr-HR" dirty="0"/>
          </a:p>
          <a:p>
            <a:pPr marL="0" indent="0">
              <a:buNone/>
            </a:pPr>
            <a:r>
              <a:rPr lang="hr-HR" dirty="0"/>
              <a:t>STRUKTURA IZLAGANJA</a:t>
            </a:r>
          </a:p>
          <a:p>
            <a:endParaRPr lang="hr-HR" dirty="0"/>
          </a:p>
          <a:p>
            <a:r>
              <a:rPr lang="hr-HR" dirty="0"/>
              <a:t>1. glavni cilj projekta</a:t>
            </a:r>
          </a:p>
          <a:p>
            <a:r>
              <a:rPr lang="hr-HR" dirty="0"/>
              <a:t>2. ostali ciljevi </a:t>
            </a:r>
          </a:p>
          <a:p>
            <a:r>
              <a:rPr lang="hr-HR" dirty="0"/>
              <a:t>3. ideja</a:t>
            </a:r>
          </a:p>
          <a:p>
            <a:r>
              <a:rPr lang="hr-HR" dirty="0"/>
              <a:t>4. pregled aktivnosti</a:t>
            </a:r>
          </a:p>
          <a:p>
            <a:r>
              <a:rPr lang="hr-HR" dirty="0"/>
              <a:t>5. prikaz sata iz područja Kultura i mediji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396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e the source image">
            <a:extLst>
              <a:ext uri="{FF2B5EF4-FFF2-40B4-BE49-F238E27FC236}">
                <a16:creationId xmlns:a16="http://schemas.microsoft.com/office/drawing/2014/main" id="{13A1D15E-B3DE-4E77-A64D-8E83BD036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 r="12570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74A728-5EB4-4FDF-A630-3495DFC90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775" y="352425"/>
            <a:ext cx="6200775" cy="56889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2400" dirty="0"/>
              <a:t>Projekt u suodnosu 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/>
              <a:t>          predmetom TZK.</a:t>
            </a:r>
          </a:p>
          <a:p>
            <a:pPr>
              <a:lnSpc>
                <a:spcPct val="90000"/>
              </a:lnSpc>
            </a:pPr>
            <a:endParaRPr lang="hr-HR" sz="2400" dirty="0"/>
          </a:p>
          <a:p>
            <a:pPr>
              <a:lnSpc>
                <a:spcPct val="90000"/>
              </a:lnSpc>
            </a:pPr>
            <a:r>
              <a:rPr lang="hr-HR" sz="2400" dirty="0"/>
              <a:t>Ciljevi: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hr-HR" sz="2400" dirty="0"/>
              <a:t>povezati sadržaje teorijske nastave s iskustvenim učenjem na izvorišnim lokalitetima i stvarnim osobama,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hr-HR" sz="2400" dirty="0"/>
              <a:t>proširiti znanja i promicati kulturno-umjetničke vrijednosti zavičaja,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hr-HR" sz="2400" dirty="0"/>
              <a:t>promišljati o vlastitoj baštini kao dijelu europske kulture,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hr-HR" sz="2400" dirty="0"/>
              <a:t>poticati učenike na samostalno istraživanje zavičaja.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hr-HR" sz="2400" dirty="0"/>
          </a:p>
          <a:p>
            <a:pPr lvl="1">
              <a:lnSpc>
                <a:spcPct val="90000"/>
              </a:lnSpc>
            </a:pPr>
            <a:r>
              <a:rPr lang="hr-HR" sz="2400" dirty="0"/>
              <a:t>Ideja?</a:t>
            </a:r>
          </a:p>
          <a:p>
            <a:pPr>
              <a:lnSpc>
                <a:spcPct val="90000"/>
              </a:lnSpc>
            </a:pPr>
            <a:endParaRPr lang="hr-HR" sz="1500" dirty="0"/>
          </a:p>
          <a:p>
            <a:pPr marL="0" indent="0">
              <a:lnSpc>
                <a:spcPct val="90000"/>
              </a:lnSpc>
              <a:buNone/>
            </a:pPr>
            <a:endParaRPr lang="hr-HR" sz="1500" dirty="0"/>
          </a:p>
          <a:p>
            <a:pPr marL="0" indent="0">
              <a:lnSpc>
                <a:spcPct val="90000"/>
              </a:lnSpc>
              <a:buNone/>
            </a:pPr>
            <a:endParaRPr lang="hr-HR" sz="15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41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s-mmarulica-slatina.skole.hr/upload/ss-mmarulica-slatina/images/newsimg/3056/Image/ssmmslin2022%20(5).jpg">
            <a:extLst>
              <a:ext uri="{FF2B5EF4-FFF2-40B4-BE49-F238E27FC236}">
                <a16:creationId xmlns:a16="http://schemas.microsoft.com/office/drawing/2014/main" id="{080FF388-447D-4BB9-BA86-93133555E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20330"/>
          <a:stretch/>
        </p:blipFill>
        <p:spPr bwMode="auto"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s-mmarulica-slatina.skole.hr/upload/ss-mmarulica-slatina/images/newsimg/3056/Image/ssmmslin2022%20(3).jpg">
            <a:extLst>
              <a:ext uri="{FF2B5EF4-FFF2-40B4-BE49-F238E27FC236}">
                <a16:creationId xmlns:a16="http://schemas.microsoft.com/office/drawing/2014/main" id="{B5B37985-6DCF-463E-9927-797F3D7D5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/>
          <a:stretch/>
        </p:blipFill>
        <p:spPr bwMode="auto"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0F00407C-3440-4CB5-94FA-91489D15B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4" y="752485"/>
            <a:ext cx="7118375" cy="2971788"/>
          </a:xfrm>
        </p:spPr>
        <p:txBody>
          <a:bodyPr>
            <a:normAutofit/>
          </a:bodyPr>
          <a:lstStyle/>
          <a:p>
            <a:r>
              <a:rPr lang="hr-HR" sz="2800" dirty="0"/>
              <a:t>Aktivnosti:</a:t>
            </a:r>
          </a:p>
          <a:p>
            <a:endParaRPr lang="hr-HR" sz="2800" dirty="0"/>
          </a:p>
          <a:p>
            <a:r>
              <a:rPr lang="hr-HR" sz="2800" dirty="0" err="1"/>
              <a:t>izvanučionička</a:t>
            </a:r>
            <a:r>
              <a:rPr lang="hr-HR" sz="2800" dirty="0"/>
              <a:t> nastava s razrednicama (posjet crkvi svetoga Josipa i  </a:t>
            </a:r>
            <a:r>
              <a:rPr lang="hr-HR" sz="2800" dirty="0" err="1"/>
              <a:t>EPIcentru</a:t>
            </a:r>
            <a:r>
              <a:rPr lang="hr-HR" sz="2800" dirty="0"/>
              <a:t> </a:t>
            </a:r>
            <a:r>
              <a:rPr lang="hr-HR" sz="2800" dirty="0" err="1"/>
              <a:t>Sequoia</a:t>
            </a:r>
            <a:r>
              <a:rPr lang="hr-HR" sz="2800" dirty="0"/>
              <a:t> Slatina)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4" name="Picture 6" descr="http://www.ss-mmarulica-slatina.skole.hr/upload/ss-mmarulica-slatina/images/newsimg/3056/Image/ssmmslin2022%20(2).jpg">
            <a:extLst>
              <a:ext uri="{FF2B5EF4-FFF2-40B4-BE49-F238E27FC236}">
                <a16:creationId xmlns:a16="http://schemas.microsoft.com/office/drawing/2014/main" id="{CB769B0B-7293-4DB3-9DAC-FBEA5D6A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07" y="3724272"/>
            <a:ext cx="5487393" cy="27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5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062593-EC8F-43C4-90B2-C092C95D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14" y="257175"/>
            <a:ext cx="5361886" cy="5174587"/>
          </a:xfrm>
        </p:spPr>
        <p:txBody>
          <a:bodyPr>
            <a:normAutofit/>
          </a:bodyPr>
          <a:lstStyle/>
          <a:p>
            <a:r>
              <a:rPr lang="hr-HR" sz="2400" dirty="0"/>
              <a:t>obilježavanje HOD-a - posjet Zavičajnom muzeju Slatina</a:t>
            </a:r>
          </a:p>
          <a:p>
            <a:pPr marL="0" indent="0" algn="ctr">
              <a:buNone/>
            </a:pPr>
            <a:r>
              <a:rPr lang="hr-HR" sz="2400" dirty="0">
                <a:solidFill>
                  <a:schemeClr val="tx1"/>
                </a:solidFill>
              </a:rPr>
              <a:t>„Soba sporta”, prijateljska utakmica</a:t>
            </a:r>
          </a:p>
        </p:txBody>
      </p:sp>
      <p:pic>
        <p:nvPicPr>
          <p:cNvPr id="2052" name="Picture 4" descr="http://ss-mmarulica-slatina.skole.hr/upload/ss-mmarulica-slatina/images/newsimg/3319/Image/01.jpg">
            <a:extLst>
              <a:ext uri="{FF2B5EF4-FFF2-40B4-BE49-F238E27FC236}">
                <a16:creationId xmlns:a16="http://schemas.microsoft.com/office/drawing/2014/main" id="{B6C10168-0AF6-4A94-A3A8-93C0F9DF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479" y="371475"/>
            <a:ext cx="4625328" cy="2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s-mmarulica-slatina.skole.hr/upload/ss-mmarulica-slatina/images/newsimg/3319/Naslovna.jpg">
            <a:extLst>
              <a:ext uri="{FF2B5EF4-FFF2-40B4-BE49-F238E27FC236}">
                <a16:creationId xmlns:a16="http://schemas.microsoft.com/office/drawing/2014/main" id="{E060F7C8-5267-4FE5-BBAA-04848474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1575" y="3454068"/>
            <a:ext cx="7061862" cy="30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radioslatina.hr/wp-content/gallery/31-3-2023-peki-u-muzeju/IMG_3305_1024x683.JPG">
            <a:extLst>
              <a:ext uri="{FF2B5EF4-FFF2-40B4-BE49-F238E27FC236}">
                <a16:creationId xmlns:a16="http://schemas.microsoft.com/office/drawing/2014/main" id="{05A8E3D4-7342-4474-8B56-DC08B5AB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3" y="1887169"/>
            <a:ext cx="431986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996FBBFF-F6DA-4910-B011-05D69EEF4D4F}"/>
              </a:ext>
            </a:extLst>
          </p:cNvPr>
          <p:cNvSpPr/>
          <p:nvPr/>
        </p:nvSpPr>
        <p:spPr>
          <a:xfrm>
            <a:off x="4468423" y="3105923"/>
            <a:ext cx="10743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dirty="0"/>
              <a:t>Izvor: Radio Slatina</a:t>
            </a:r>
          </a:p>
        </p:txBody>
      </p:sp>
      <p:pic>
        <p:nvPicPr>
          <p:cNvPr id="1026" name="Picture 2" descr="http://www.ss-mmarulica-slatina.skole.hr/upload/ss-mmarulica-slatina/images/newsimg/3424/Image/3.jpg">
            <a:extLst>
              <a:ext uri="{FF2B5EF4-FFF2-40B4-BE49-F238E27FC236}">
                <a16:creationId xmlns:a16="http://schemas.microsoft.com/office/drawing/2014/main" id="{17CB3CBA-B05F-4D03-B479-17903ED4E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1" y="4989586"/>
            <a:ext cx="3594266" cy="17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6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02F0B8-CC0F-4265-BD27-C033F9C9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77521"/>
            <a:ext cx="7969125" cy="3368338"/>
          </a:xfrm>
        </p:spPr>
        <p:txBody>
          <a:bodyPr/>
          <a:lstStyle/>
          <a:p>
            <a:r>
              <a:rPr lang="hr-HR" sz="2400" dirty="0"/>
              <a:t>obilježavanje manifestacije Mjesec hrvatske knjige 2022. – posjet </a:t>
            </a:r>
            <a:r>
              <a:rPr lang="hr-HR" sz="2400" dirty="0" err="1"/>
              <a:t>GKiČ</a:t>
            </a:r>
            <a:r>
              <a:rPr lang="hr-HR" sz="2400" dirty="0"/>
              <a:t> Slatina (Zavičajna zbirka, izrada interaktivne zbirke </a:t>
            </a:r>
            <a:r>
              <a:rPr lang="hr-HR" sz="2400" dirty="0">
                <a:hlinkClick r:id="rId2"/>
              </a:rPr>
              <a:t>Viktor Žmegač</a:t>
            </a:r>
            <a:r>
              <a:rPr lang="hr-HR" sz="2400" dirty="0"/>
              <a:t>)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1028" name="Picture 4" descr="http://www.ss-mmarulica-slatina.skole.hr/upload/ss-mmarulica-slatina/images/newsimg/3109/Image/ssmmslmhk%20(1).jpg">
            <a:extLst>
              <a:ext uri="{FF2B5EF4-FFF2-40B4-BE49-F238E27FC236}">
                <a16:creationId xmlns:a16="http://schemas.microsoft.com/office/drawing/2014/main" id="{5716645E-D742-464F-90D5-97FDB702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02" y="679076"/>
            <a:ext cx="3093664" cy="54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s-mmarulica-slatina.skole.hr/upload/ss-mmarulica-slatina/images/newsimg/3109/Image/ssmmslmhk%20(11).jpg">
            <a:extLst>
              <a:ext uri="{FF2B5EF4-FFF2-40B4-BE49-F238E27FC236}">
                <a16:creationId xmlns:a16="http://schemas.microsoft.com/office/drawing/2014/main" id="{8A37899D-3550-4970-A115-9C470679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501153"/>
            <a:ext cx="7183449" cy="40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8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1DBEC1-BBD1-411D-A717-57E0BCD75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57201"/>
            <a:ext cx="10152031" cy="5584162"/>
          </a:xfrm>
        </p:spPr>
        <p:txBody>
          <a:bodyPr>
            <a:normAutofit/>
          </a:bodyPr>
          <a:lstStyle/>
          <a:p>
            <a:r>
              <a:rPr lang="hr-HR" sz="2400" dirty="0"/>
              <a:t>obilježavanje manifestacije Dan hrvatskog kazališta  (24. studenoga)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2400" dirty="0"/>
              <a:t>PRIKAZ SATA IZ PODRUČJA KULTURA I MEDIJI</a:t>
            </a:r>
          </a:p>
          <a:p>
            <a:endParaRPr lang="hr-HR" dirty="0"/>
          </a:p>
          <a:p>
            <a:r>
              <a:rPr lang="hr-HR" sz="2400" dirty="0"/>
              <a:t>Nastavna jedinica: </a:t>
            </a:r>
            <a:r>
              <a:rPr lang="hr-HR" sz="2400" b="1" dirty="0"/>
              <a:t>Povijest (amaterskog) kazališta u Slatini </a:t>
            </a:r>
            <a:endParaRPr lang="hr-HR" sz="2400" dirty="0"/>
          </a:p>
          <a:p>
            <a:r>
              <a:rPr lang="hr-HR" sz="2400" dirty="0"/>
              <a:t>Razredni odjel: </a:t>
            </a:r>
            <a:r>
              <a:rPr lang="hr-HR" sz="2400" b="1" dirty="0"/>
              <a:t>4. a opće gimnazije</a:t>
            </a:r>
            <a:endParaRPr lang="hr-HR" sz="2400" dirty="0"/>
          </a:p>
          <a:p>
            <a:r>
              <a:rPr lang="hr-HR" sz="2400" dirty="0"/>
              <a:t>Tip nastavnoga sata: </a:t>
            </a:r>
            <a:r>
              <a:rPr lang="hr-HR" sz="2400" b="1" dirty="0"/>
              <a:t>Analiza poglavlja </a:t>
            </a:r>
            <a:r>
              <a:rPr lang="hr-HR" sz="2400" b="1" i="1" dirty="0"/>
              <a:t>Daske koje život znače</a:t>
            </a:r>
            <a:r>
              <a:rPr lang="hr-HR" sz="2400" b="1" dirty="0"/>
              <a:t> iz Almanaha slatinske kinematografije</a:t>
            </a:r>
          </a:p>
          <a:p>
            <a:r>
              <a:rPr lang="hr-HR" sz="2400" dirty="0"/>
              <a:t>Ključni pojmovi: </a:t>
            </a:r>
            <a:r>
              <a:rPr lang="hr-HR" sz="2400" b="1" dirty="0"/>
              <a:t>kazalište, amatersko kazalište u Slatini, Zavičajna zbirka</a:t>
            </a:r>
          </a:p>
        </p:txBody>
      </p:sp>
      <p:sp>
        <p:nvSpPr>
          <p:cNvPr id="5" name="Strelica: zakrivljeno udesno 4">
            <a:extLst>
              <a:ext uri="{FF2B5EF4-FFF2-40B4-BE49-F238E27FC236}">
                <a16:creationId xmlns:a16="http://schemas.microsoft.com/office/drawing/2014/main" id="{96B9CB1F-EEBE-4DD0-A788-86DB3611A5CD}"/>
              </a:ext>
            </a:extLst>
          </p:cNvPr>
          <p:cNvSpPr/>
          <p:nvPr/>
        </p:nvSpPr>
        <p:spPr>
          <a:xfrm>
            <a:off x="677333" y="816637"/>
            <a:ext cx="439270" cy="869576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788B07-5446-4998-8834-2AD2D8ED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7201"/>
            <a:ext cx="9696026" cy="5584162"/>
          </a:xfrm>
        </p:spPr>
        <p:txBody>
          <a:bodyPr>
            <a:normAutofit/>
          </a:bodyPr>
          <a:lstStyle/>
          <a:p>
            <a:pPr algn="just"/>
            <a:r>
              <a:rPr lang="hr-HR" sz="2400" dirty="0"/>
              <a:t>Razrada ishoda:</a:t>
            </a:r>
          </a:p>
          <a:p>
            <a:pPr marL="0" indent="0" algn="just">
              <a:buNone/>
            </a:pPr>
            <a:r>
              <a:rPr lang="hr-HR" sz="2400" dirty="0"/>
              <a:t>-izdvaja informacije u skladu sa svrhom čitanja</a:t>
            </a:r>
          </a:p>
          <a:p>
            <a:pPr marL="0" indent="0" algn="just">
              <a:buNone/>
            </a:pPr>
            <a:r>
              <a:rPr lang="hr-HR" sz="2400" dirty="0"/>
              <a:t>-razlikuje informacije po važnosti</a:t>
            </a:r>
          </a:p>
          <a:p>
            <a:pPr marL="0" indent="0" algn="just">
              <a:buNone/>
            </a:pPr>
            <a:r>
              <a:rPr lang="hr-HR" sz="2400" dirty="0"/>
              <a:t>- razlikuje različite kulturne obrasce na odabranim tekstovima i njihov utjecaj na oblikovanje vlastitog kulturnog identiteta</a:t>
            </a:r>
          </a:p>
          <a:p>
            <a:pPr marL="0" indent="0" algn="just">
              <a:buNone/>
            </a:pPr>
            <a:r>
              <a:rPr lang="hr-HR" sz="2400" dirty="0"/>
              <a:t>- prosuđuje utjecaj teksta popularne kulture na razvoj vlastitoga kulturnog identiteta</a:t>
            </a:r>
          </a:p>
          <a:p>
            <a:pPr marL="0" indent="0" algn="just">
              <a:buNone/>
            </a:pPr>
            <a:r>
              <a:rPr lang="hr-HR" sz="2400" dirty="0"/>
              <a:t>- prepoznaje izravno i neizravno navedene poruke u medijskom tekstu</a:t>
            </a:r>
          </a:p>
          <a:p>
            <a:pPr marL="0" indent="0" algn="just">
              <a:buNone/>
            </a:pPr>
            <a:r>
              <a:rPr lang="hr-HR" sz="2400" dirty="0"/>
              <a:t>- prepoznaje različita djelovanja medijskih tekstova u javnim, komercijalnim i neprofitnim medijima na svakodnevni život primatelja</a:t>
            </a:r>
          </a:p>
        </p:txBody>
      </p:sp>
    </p:spTree>
    <p:extLst>
      <p:ext uri="{BB962C8B-B14F-4D97-AF65-F5344CB8AC3E}">
        <p14:creationId xmlns:p14="http://schemas.microsoft.com/office/powerpoint/2010/main" val="22815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14F39C-EEC7-4B3D-87D6-85AB90B7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0"/>
            <a:ext cx="6687162" cy="66069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400" dirty="0"/>
              <a:t>Artikulacija sata:</a:t>
            </a:r>
          </a:p>
          <a:p>
            <a:pPr>
              <a:lnSpc>
                <a:spcPct val="90000"/>
              </a:lnSpc>
            </a:pPr>
            <a:r>
              <a:rPr lang="hr-HR" sz="2400" dirty="0"/>
              <a:t>1. UVOD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/>
              <a:t>      - prisjećanje posjeta </a:t>
            </a:r>
            <a:r>
              <a:rPr lang="hr-HR" sz="2400" dirty="0" err="1"/>
              <a:t>GKiČ</a:t>
            </a:r>
            <a:r>
              <a:rPr lang="hr-HR" sz="2400" dirty="0"/>
              <a:t> Slatina, pojma i sadržaja zavičajne zbirke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/>
              <a:t>2. NAJAVA TEME I TEKSTA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/>
              <a:t>      - što je kazalište, vrste kazališta, naglašavanje razlike između profesionalnog i  amaterskog kazališta (provjera sa </a:t>
            </a:r>
            <a:r>
              <a:rPr lang="hr-HR" sz="2400" dirty="0" err="1"/>
              <a:t>slikokazom</a:t>
            </a:r>
            <a:r>
              <a:rPr lang="hr-HR" sz="24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/>
              <a:t>       - postojanje amaterskog kazališta u Slatini, predstavljanje </a:t>
            </a:r>
            <a:r>
              <a:rPr lang="hr-HR" sz="2400" i="1" dirty="0"/>
              <a:t>Almanaha slatinske kinematografije</a:t>
            </a:r>
            <a:r>
              <a:rPr lang="hr-HR" sz="2400" dirty="0"/>
              <a:t>  izdane u povodu 100. obljetnice postojanja kina u Slatini; pretraživanje pojma </a:t>
            </a:r>
            <a:r>
              <a:rPr lang="hr-HR" sz="2400" i="1" dirty="0"/>
              <a:t>almanah</a:t>
            </a:r>
            <a:r>
              <a:rPr lang="hr-HR" sz="2400" dirty="0"/>
              <a:t> na HJP-u</a:t>
            </a:r>
          </a:p>
          <a:p>
            <a:pPr>
              <a:lnSpc>
                <a:spcPct val="90000"/>
              </a:lnSpc>
            </a:pPr>
            <a:r>
              <a:rPr lang="hr-HR" sz="2400" dirty="0"/>
              <a:t>3. ČITANJE POGLAVLJA „Daske koje život znače”</a:t>
            </a:r>
          </a:p>
          <a:p>
            <a:pPr>
              <a:lnSpc>
                <a:spcPct val="90000"/>
              </a:lnSpc>
            </a:pPr>
            <a:r>
              <a:rPr lang="hr-HR" sz="2400" dirty="0"/>
              <a:t>4. RAD NA TEKSTU (</a:t>
            </a:r>
            <a:r>
              <a:rPr lang="hr-HR" sz="2400" dirty="0" err="1"/>
              <a:t>skupinski</a:t>
            </a:r>
            <a:r>
              <a:rPr lang="hr-HR" sz="2400" dirty="0"/>
              <a:t>, metoda slagalice)</a:t>
            </a:r>
          </a:p>
        </p:txBody>
      </p:sp>
      <p:pic>
        <p:nvPicPr>
          <p:cNvPr id="4" name="Picture 2" descr="Rezultat slike za pou slatina">
            <a:extLst>
              <a:ext uri="{FF2B5EF4-FFF2-40B4-BE49-F238E27FC236}">
                <a16:creationId xmlns:a16="http://schemas.microsoft.com/office/drawing/2014/main" id="{2059C83F-803F-4309-8B29-BF0C7F3A0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5" r="26082"/>
          <a:stretch/>
        </p:blipFill>
        <p:spPr bwMode="auto">
          <a:xfrm>
            <a:off x="0" y="116540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43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588</Words>
  <Application>Microsoft Office PowerPoint</Application>
  <PresentationFormat>Široki zaslon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Faseta</vt:lpstr>
      <vt:lpstr>Zavičajnost u nastavi kroz prizmu sporta, književnosti i jezika  (prikaz nastavnoga sata iz područja Kultura i mediji)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Zavičajnost u nastavi kroz prizmu sporta, književnosti i jezika  (prikaz oglednoga sata iz područja Kultura i mediji)</dc:title>
  <dc:creator>Željka Orban</dc:creator>
  <cp:lastModifiedBy>Željka Orban</cp:lastModifiedBy>
  <cp:revision>21</cp:revision>
  <dcterms:created xsi:type="dcterms:W3CDTF">2024-01-02T12:00:17Z</dcterms:created>
  <dcterms:modified xsi:type="dcterms:W3CDTF">2024-04-17T16:47:15Z</dcterms:modified>
</cp:coreProperties>
</file>