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7559675" cy="106918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C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478080" y="360"/>
            <a:ext cx="227520" cy="68569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7" name="Group 2"/>
          <p:cNvGrpSpPr/>
          <p:nvPr/>
        </p:nvGrpSpPr>
        <p:grpSpPr>
          <a:xfrm>
            <a:off x="751320" y="743400"/>
            <a:ext cx="10674360" cy="5349600"/>
            <a:chOff x="751320" y="743400"/>
            <a:chExt cx="10674360" cy="5349600"/>
          </a:xfrm>
        </p:grpSpPr>
        <p:sp>
          <p:nvSpPr>
            <p:cNvPr id="2" name="CustomShape 3"/>
            <p:cNvSpPr/>
            <p:nvPr/>
          </p:nvSpPr>
          <p:spPr>
            <a:xfrm>
              <a:off x="8151840" y="1685520"/>
              <a:ext cx="3273840" cy="4407480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 flipH="1" flipV="1">
              <a:off x="750960" y="743040"/>
              <a:ext cx="3274560" cy="4407480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09480" y="273240"/>
            <a:ext cx="10972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hr-HR" sz="1800" b="0" strike="noStrike" spc="-1">
                <a:latin typeface="Arial"/>
              </a:rPr>
              <a:t>Kliknite za uređivanje oblika naslova teksta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1800" b="0" strike="noStrike" spc="-1">
                <a:latin typeface="Arial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1800" b="0" strike="noStrike" spc="-1">
                <a:latin typeface="Arial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1800" b="0" strike="noStrike" spc="-1">
                <a:latin typeface="Arial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1800" b="0" strike="noStrike" spc="-1">
                <a:latin typeface="Arial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1800" b="0" strike="noStrike" spc="-1">
                <a:latin typeface="Arial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1800" b="0" strike="noStrike" spc="-1">
                <a:latin typeface="Arial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1800" b="0" strike="noStrike" spc="-1">
                <a:latin typeface="Arial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C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78080" y="360"/>
            <a:ext cx="227520" cy="68569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r-HR" sz="4400" b="0" strike="noStrike" spc="-1">
                <a:latin typeface="Arial"/>
              </a:rPr>
              <a:t>Kliknite za uređivanje oblika naslova teksta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3200" b="0" strike="noStrike" spc="-1">
                <a:latin typeface="Arial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800" b="0" strike="noStrike" spc="-1">
                <a:latin typeface="Arial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400" b="0" strike="noStrike" spc="-1">
                <a:latin typeface="Arial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000" b="0" strike="noStrike" spc="-1">
                <a:latin typeface="Arial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oomen.carnet.hr/mod/forum/view.php?id=468033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oomen.carnet.hr/course/view.php?id=12103#section-1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-mmarulica-slatina.skole.hr/?news_id=2304#mod_news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D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659760" y="541440"/>
            <a:ext cx="8290800" cy="380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89000"/>
              </a:lnSpc>
            </a:pPr>
            <a:r>
              <a:rPr lang="hr-HR" sz="7400" b="1" strike="noStrike" cap="all" spc="-1">
                <a:solidFill>
                  <a:srgbClr val="1A2E40"/>
                </a:solidFill>
                <a:latin typeface="Times New Roman"/>
                <a:ea typeface="DejaVu Sans"/>
              </a:rPr>
              <a:t>STOP </a:t>
            </a:r>
            <a:r>
              <a:rPr lang="hr-HR" sz="7400" b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nasilju</a:t>
            </a:r>
            <a:r>
              <a:rPr lang="hr-HR" sz="74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 -suradničko </a:t>
            </a:r>
            <a:endParaRPr lang="hr-HR" sz="7400" b="0" strike="noStrike" spc="-1">
              <a:latin typeface="Arial"/>
            </a:endParaRPr>
          </a:p>
          <a:p>
            <a:pPr algn="ctr">
              <a:lnSpc>
                <a:spcPct val="89000"/>
              </a:lnSpc>
            </a:pPr>
            <a:r>
              <a:rPr lang="hr-HR" sz="74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planiranje</a:t>
            </a:r>
            <a:endParaRPr lang="hr-HR" sz="7400" b="0" strike="noStrike" spc="-1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3906000" y="4864320"/>
            <a:ext cx="7320960" cy="8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r-HR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ŽELJKA ORBAN  I  KSENIJA RASTIJA</a:t>
            </a:r>
            <a:endParaRPr lang="hr-H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r-HR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             SLATINA, 27. </a:t>
            </a:r>
            <a:r>
              <a:rPr lang="hr-HR" sz="2400" b="1" strike="noStrike" spc="-1">
                <a:solidFill>
                  <a:srgbClr val="000000"/>
                </a:solidFill>
                <a:latin typeface="Times New Roman"/>
                <a:ea typeface="Franklin Gothic Book"/>
              </a:rPr>
              <a:t>PROSINCA 2019.</a:t>
            </a:r>
            <a:endParaRPr lang="hr-HR" sz="2400" b="0" strike="noStrike" spc="-1">
              <a:latin typeface="Arial"/>
            </a:endParaRPr>
          </a:p>
        </p:txBody>
      </p:sp>
      <p:pic>
        <p:nvPicPr>
          <p:cNvPr id="83" name="Picture 3"/>
          <p:cNvPicPr/>
          <p:nvPr/>
        </p:nvPicPr>
        <p:blipFill>
          <a:blip r:embed="rId2"/>
          <a:srcRect t="13205" r="-2" b="2398"/>
          <a:stretch/>
        </p:blipFill>
        <p:spPr>
          <a:xfrm>
            <a:off x="1029600" y="1224000"/>
            <a:ext cx="3577680" cy="201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2"/>
          <p:cNvSpPr/>
          <p:nvPr/>
        </p:nvSpPr>
        <p:spPr>
          <a:xfrm>
            <a:off x="1732320" y="3172680"/>
            <a:ext cx="705096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2400" b="0" u="sng" strike="noStrike" spc="-1">
                <a:solidFill>
                  <a:srgbClr val="66C8E3"/>
                </a:solidFill>
                <a:uFillTx/>
                <a:latin typeface="Times New Roman"/>
                <a:ea typeface="DejaVu Sans"/>
                <a:hlinkClick r:id="rId2"/>
              </a:rPr>
              <a:t>https://loomen.carnet.hr/mod/forum/view.php?id=468033</a:t>
            </a:r>
            <a:endParaRPr lang="hr-HR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1371600" y="473400"/>
            <a:ext cx="9600120" cy="76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11000"/>
          </a:bodyPr>
          <a:lstStyle/>
          <a:p>
            <a:pPr algn="ctr">
              <a:lnSpc>
                <a:spcPct val="89000"/>
              </a:lnSpc>
            </a:pPr>
            <a:r>
              <a:rPr lang="hr-HR" sz="6000" b="1" u="sng" strike="noStrike" spc="-1">
                <a:solidFill>
                  <a:srgbClr val="1A2E40"/>
                </a:solidFill>
                <a:uFillTx/>
                <a:latin typeface="Franklin Gothic Book"/>
                <a:ea typeface="DejaVu Sans"/>
              </a:rPr>
              <a:t>STOP nasilju na internetu</a:t>
            </a:r>
            <a:br/>
            <a:endParaRPr lang="hr-HR" sz="6000" b="0" strike="noStrike" spc="-1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1371600" y="1750680"/>
            <a:ext cx="6405120" cy="488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51000"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32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Nastavni predmet: INFORMATIKA</a:t>
            </a:r>
            <a:endParaRPr lang="hr-HR" sz="32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32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Planiranje:</a:t>
            </a:r>
            <a:endParaRPr lang="hr-HR" sz="32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2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I. dio: listopad 2019. (realizirano)</a:t>
            </a:r>
            <a:endParaRPr lang="hr-HR" sz="32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izrada digitalnog sadržaja (plakat) na zadanu temu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2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II. dio : veljača 2020. </a:t>
            </a:r>
            <a:endParaRPr lang="hr-HR" sz="3200" b="0" strike="noStrike" spc="-1">
              <a:latin typeface="Arial"/>
            </a:endParaRPr>
          </a:p>
          <a:p>
            <a:pPr marL="53028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32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    (treba realizirati)</a:t>
            </a:r>
            <a:endParaRPr lang="hr-HR" sz="32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debata na temu: </a:t>
            </a:r>
            <a:r>
              <a:rPr lang="hr-HR" sz="36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Da li je "cyberbullying" opasniji od običnog bullyinga?</a:t>
            </a:r>
            <a:r>
              <a:rPr lang="hr-HR" sz="36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</p:txBody>
      </p:sp>
      <p:pic>
        <p:nvPicPr>
          <p:cNvPr id="102" name="Picture 2"/>
          <p:cNvPicPr/>
          <p:nvPr/>
        </p:nvPicPr>
        <p:blipFill>
          <a:blip r:embed="rId2"/>
          <a:stretch/>
        </p:blipFill>
        <p:spPr>
          <a:xfrm>
            <a:off x="8250480" y="1486080"/>
            <a:ext cx="3709080" cy="2595600"/>
          </a:xfrm>
          <a:prstGeom prst="rect">
            <a:avLst/>
          </a:prstGeom>
          <a:ln>
            <a:noFill/>
          </a:ln>
        </p:spPr>
      </p:pic>
      <p:pic>
        <p:nvPicPr>
          <p:cNvPr id="103" name="Picture 4"/>
          <p:cNvPicPr/>
          <p:nvPr/>
        </p:nvPicPr>
        <p:blipFill>
          <a:blip r:embed="rId3"/>
          <a:stretch/>
        </p:blipFill>
        <p:spPr>
          <a:xfrm>
            <a:off x="8250480" y="4165920"/>
            <a:ext cx="3523680" cy="2595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371600" y="685800"/>
            <a:ext cx="9600120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43000"/>
          </a:bodyPr>
          <a:lstStyle/>
          <a:p>
            <a:pPr marL="571680" indent="-570600">
              <a:lnSpc>
                <a:spcPct val="89000"/>
              </a:lnSpc>
              <a:buClr>
                <a:srgbClr val="1A2E40"/>
              </a:buClr>
              <a:buFont typeface="Wingdings" charset="2"/>
              <a:buChar char=""/>
            </a:pPr>
            <a:r>
              <a:rPr lang="hr-HR" sz="44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I. dio: listopad 2019. (realizirano)</a:t>
            </a:r>
            <a:br/>
            <a:r>
              <a:rPr lang="hr-HR" sz="44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 </a:t>
            </a:r>
            <a:endParaRPr lang="hr-HR" sz="44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371600" y="1567440"/>
            <a:ext cx="10094760" cy="516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5000"/>
          </a:bodyPr>
          <a:lstStyle/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6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Vremensko trajanje aktivnosti : 2 školska sata</a:t>
            </a:r>
            <a:endParaRPr lang="hr-HR" sz="2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6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Aktivnosti za učenike:</a:t>
            </a:r>
            <a:endParaRPr lang="hr-HR" sz="26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kreira korisnički računa - Canva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savladava osnove rada u Canvi 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istražuje - vršnjačko nasilje na internetu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grupira se - parovi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radi na zajedničkom plakatu u online okruženju - dijeli poveznicu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preuzima svoj rad i predaje ga na forum - kolegij razreda na Loomenu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pregledava radove – glasa za 5 najboljih - vrednovanje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iznosi svoje stavove, iskustva i saznanja o nasilju na internetu 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4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iznosi svoje poruke mladima kako smanjiti nasilje na internetu i kako se sačuvati od nasilja</a:t>
            </a:r>
            <a:endParaRPr lang="hr-HR" sz="24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000" b="1" i="1" u="sng" strike="noStrike" spc="-1">
                <a:solidFill>
                  <a:srgbClr val="66C8E3"/>
                </a:solidFill>
                <a:uFillTx/>
                <a:latin typeface="Franklin Gothic Book"/>
                <a:ea typeface="DejaVu Sans"/>
                <a:hlinkClick r:id="rId2"/>
              </a:rPr>
              <a:t>Poveznica na digitalne radove učenika - </a:t>
            </a:r>
            <a:r>
              <a:rPr lang="hr-HR" sz="3000" b="1" i="1" u="sng" strike="noStrike" spc="-1">
                <a:solidFill>
                  <a:srgbClr val="66C8E3"/>
                </a:solidFill>
                <a:uFillTx/>
                <a:latin typeface="Franklin Gothic Book"/>
                <a:ea typeface="DejaVu Sans"/>
                <a:hlinkClick r:id="rId2"/>
              </a:rPr>
              <a:t>Loomen</a:t>
            </a:r>
            <a:endParaRPr lang="hr-HR" sz="3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3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3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371600" y="494640"/>
            <a:ext cx="9600120" cy="617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Odgojno-obrazovni ishodi: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0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C.1.1 Učenik pronalazi podatke i informacije, odabire prikladne izvore informacija te uređuje, stvara i objavljuje/dijeli svoje digitalne sadržaje </a:t>
            </a:r>
            <a:endParaRPr lang="hr-HR" sz="2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0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C.1.3</a:t>
            </a:r>
            <a:r>
              <a:rPr lang="hr-HR" sz="20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Učenik u online okruženju surađuje i radi na projektu.   </a:t>
            </a:r>
            <a:endParaRPr lang="hr-HR" sz="2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0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D.1.1</a:t>
            </a:r>
            <a:r>
              <a:rPr lang="hr-HR" sz="20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Učenik u suradničkome online okruženju na zajedničkom projektu analizira etička pitanja koja proizlaze iz korištenja računalnom tehnologijom</a:t>
            </a:r>
            <a:endParaRPr lang="hr-HR" sz="20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Očekivanja međupredmetnih tema</a:t>
            </a: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0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MPT Uporaba informacijske i komunikacijske tehnologije</a:t>
            </a:r>
            <a:r>
              <a:rPr lang="hr-HR" sz="20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1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Ikt C 4.2. Učenik samostalno provodi složeno pretraživanje informacija u digitalnome okružju.  </a:t>
            </a:r>
            <a:endParaRPr lang="hr-HR" sz="1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1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Ikt C 4. 3.  Učenik samostalno kritički procjenjuje proces, izvore i rezultate pretraživanja te odabire potrebne informacije.  </a:t>
            </a:r>
            <a:endParaRPr lang="hr-HR" sz="1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1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Ikt B 4. 3. Učenik kritički procjenjuje svoje ponašanje i ponašanje drugih u digitalnome okružju.  </a:t>
            </a:r>
            <a:endParaRPr lang="hr-HR" sz="1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0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MPT Zdravlje </a:t>
            </a:r>
            <a:r>
              <a:rPr lang="hr-HR" sz="20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1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B.4.1.B Razvija tolerantan odnos prema drugima </a:t>
            </a:r>
            <a:endParaRPr lang="hr-HR" sz="1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1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B.4.1.C  Analizira vrste nasilja, mogućnosti izbjegavanja sukoba i načine njihova nenasilnog rješavanja.  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371600" y="346680"/>
            <a:ext cx="9600120" cy="626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4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MPT Osobni i socijalni razvoj  </a:t>
            </a:r>
            <a:r>
              <a:rPr lang="hr-HR" sz="24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osr A 4.1. Razvija sliku o sebi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osr B 4.2. Suradnički uči i radi u timu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osr B 4.3. Preuzima odgovornost za svoje ponašanje  </a:t>
            </a:r>
            <a:endParaRPr lang="hr-HR" sz="2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4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MPT Učiti kako učiti  </a:t>
            </a:r>
            <a:r>
              <a:rPr lang="hr-HR" sz="24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uku A.4/5.4.</a:t>
            </a: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Kritičko mišljenje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Učenik samostalno kritički promišlja i vrednuje ideje.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uku D.4/5.2.</a:t>
            </a: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Suradnja s drugima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Učenik ostvaruje dobru komunikaciju s drugima, uspješno surađuje u različitim situacijama i spreman je zatražiti i ponuditi pomoć. </a:t>
            </a:r>
            <a:endParaRPr lang="hr-HR" sz="2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4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MPT  Građanski odgoj i obrazovanje  </a:t>
            </a:r>
            <a:r>
              <a:rPr lang="hr-HR" sz="24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goo C.4.3. Promiče kvalitetu života u zajednici. </a:t>
            </a:r>
            <a:endParaRPr lang="hr-HR" sz="2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4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MPT Poduzetništvo   </a:t>
            </a:r>
            <a:r>
              <a:rPr lang="hr-HR" sz="24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Pod B 4.2. Planira i upravlja aktivnostima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–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Pod C 4.1. Sudjeluje u projektu ili proizvodnji od ideje do realizacije   </a:t>
            </a:r>
            <a:endParaRPr lang="hr-HR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371600" y="388800"/>
            <a:ext cx="9600120" cy="607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Vrednovanje 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r>
              <a:rPr lang="hr-HR" sz="24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Vrednovanje za učenje:  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e-portfolio  </a:t>
            </a:r>
            <a:endParaRPr lang="hr-HR" sz="20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praćenje aktivnosti razgovorom</a:t>
            </a:r>
            <a:endParaRPr lang="hr-HR" sz="2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4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Vrednovanje kao učenje:  </a:t>
            </a:r>
            <a:endParaRPr lang="hr-HR" sz="24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vršnjačko vrednovanje rezultata rada </a:t>
            </a:r>
            <a:r>
              <a:rPr lang="hr-HR" sz="1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1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lang="hr-HR" sz="20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 </a:t>
            </a:r>
            <a:endParaRPr lang="hr-HR" sz="20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u="sng" strike="noStrike" spc="-1">
                <a:solidFill>
                  <a:srgbClr val="66C8E3"/>
                </a:solidFill>
                <a:uFillTx/>
                <a:latin typeface="Franklin Gothic Book"/>
                <a:ea typeface="DejaVu Sans"/>
                <a:hlinkClick r:id="rId2"/>
              </a:rPr>
              <a:t>Objavljeni najbolji radovi prema vršnjačkom vrednovanju</a:t>
            </a:r>
            <a:endParaRPr lang="hr-HR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371600" y="685800"/>
            <a:ext cx="9600120" cy="108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28000"/>
          </a:bodyPr>
          <a:lstStyle/>
          <a:p>
            <a:pPr>
              <a:lnSpc>
                <a:spcPct val="89000"/>
              </a:lnSpc>
            </a:pPr>
            <a:r>
              <a:rPr lang="hr-HR" sz="49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II. dio : veljača 2020. (treba realizirati)</a:t>
            </a:r>
            <a:br/>
            <a:endParaRPr lang="hr-HR" sz="49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026360" y="1587240"/>
            <a:ext cx="10870200" cy="436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1000"/>
          </a:bodyPr>
          <a:lstStyle/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Vremensko trajanje aktivnosti : </a:t>
            </a: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2 školska sata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Aktivnosti za učenike:</a:t>
            </a:r>
            <a:endParaRPr lang="hr-HR" sz="2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odabire ulogu u debati (afirmacijska, negacijska, sudci)</a:t>
            </a:r>
            <a:endParaRPr lang="hr-HR" sz="2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istražuje  i prikuplja podatke za provođenje debate</a:t>
            </a:r>
            <a:endParaRPr lang="hr-HR" sz="2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usuglašava stavove i priprema argumente za svoje izlaganje</a:t>
            </a:r>
            <a:endParaRPr lang="hr-HR" sz="2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provodi debatu na temu: </a:t>
            </a:r>
            <a:r>
              <a:rPr lang="hr-HR" sz="32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Da li je "cyberbullying" opasniji od običnog bullyinga?</a:t>
            </a:r>
            <a:endParaRPr lang="hr-HR" sz="32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donosi zaključke </a:t>
            </a:r>
            <a:endParaRPr lang="hr-HR" sz="2800" b="0" strike="noStrike" spc="-1">
              <a:latin typeface="Arial"/>
            </a:endParaRPr>
          </a:p>
          <a:p>
            <a:pPr marL="1371600" lvl="2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−"/>
            </a:pPr>
            <a:r>
              <a:rPr lang="hr-HR" sz="2800" b="0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proglašava pobjednika debate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800" b="0" strike="noStrike" spc="-1">
              <a:latin typeface="Arial"/>
            </a:endParaRPr>
          </a:p>
        </p:txBody>
      </p:sp>
      <p:pic>
        <p:nvPicPr>
          <p:cNvPr id="111" name="Picture 2"/>
          <p:cNvPicPr/>
          <p:nvPr/>
        </p:nvPicPr>
        <p:blipFill>
          <a:blip r:embed="rId2"/>
          <a:stretch/>
        </p:blipFill>
        <p:spPr>
          <a:xfrm>
            <a:off x="7340760" y="4326480"/>
            <a:ext cx="4397040" cy="2311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371600" y="685800"/>
            <a:ext cx="9600120" cy="105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571680" indent="-570600">
              <a:lnSpc>
                <a:spcPct val="89000"/>
              </a:lnSpc>
              <a:buClr>
                <a:srgbClr val="1A2E40"/>
              </a:buClr>
              <a:buFont typeface="Wingdings" charset="2"/>
              <a:buChar char=""/>
            </a:pPr>
            <a:r>
              <a:rPr lang="hr-HR" sz="4400" b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Zašto debata?</a:t>
            </a:r>
            <a:endParaRPr lang="hr-HR" sz="4400" b="0" strike="noStrike" spc="-1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1371600" y="1629000"/>
            <a:ext cx="10640520" cy="50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914400" lvl="1" indent="-383040" algn="just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Debata je odlična metoda za rad s učenicima kako bi usvojili gradivo. </a:t>
            </a:r>
            <a:endParaRPr lang="hr-HR" sz="2800" b="0" strike="noStrike" spc="-1">
              <a:latin typeface="Arial"/>
            </a:endParaRPr>
          </a:p>
          <a:p>
            <a:pPr marL="914400" lvl="1" indent="-383040" algn="just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Specifičnosti debate je mogućnost sa se izvodi s različitim brojem sudionika koji se pridržavaju glavnog pravila: dvije suprotstavljene ekipe debatiraju o istoj temi unaprijed određenim redoslijedom i vremenom. </a:t>
            </a:r>
            <a:endParaRPr lang="hr-HR" sz="2800" b="0" strike="noStrike" spc="-1">
              <a:latin typeface="Arial"/>
            </a:endParaRPr>
          </a:p>
          <a:p>
            <a:pPr marL="914400" lvl="1" indent="-383040" algn="just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Korištenjem argumenata učenici jasno i precizno iznose mišljenje strane koju zastupaju. </a:t>
            </a:r>
            <a:endParaRPr lang="hr-HR" sz="2800" b="0" strike="noStrike" spc="-1">
              <a:latin typeface="Arial"/>
            </a:endParaRPr>
          </a:p>
          <a:p>
            <a:pPr marL="914400" lvl="1" indent="-383040" algn="just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Pružajući argumentaciju ZA i PROTIV učenike se </a:t>
            </a:r>
            <a:r>
              <a:rPr lang="hr-HR" sz="2800" b="1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potiče na kritičko razmišljanje i učenje s razumijevan</a:t>
            </a: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jem. </a:t>
            </a:r>
            <a:endParaRPr lang="hr-HR" sz="2800" b="0" strike="noStrike" spc="-1">
              <a:latin typeface="Arial"/>
            </a:endParaRPr>
          </a:p>
          <a:p>
            <a:pPr marL="914400" lvl="1" indent="-383040" algn="just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i="1" strike="noStrike" spc="-1">
                <a:solidFill>
                  <a:srgbClr val="1A2E40"/>
                </a:solidFill>
                <a:latin typeface="Franklin Gothic Book"/>
                <a:ea typeface="DejaVu Sans"/>
              </a:rPr>
              <a:t>Učenici ju tako proveden nastavni sat zanimljiv, a debata im je izazov za raspravu.</a:t>
            </a:r>
            <a:endParaRPr lang="hr-HR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295280" y="1278360"/>
            <a:ext cx="9600120" cy="358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5" name="Picture 4"/>
          <p:cNvPicPr/>
          <p:nvPr/>
        </p:nvPicPr>
        <p:blipFill>
          <a:blip r:embed="rId2"/>
          <a:stretch/>
        </p:blipFill>
        <p:spPr>
          <a:xfrm>
            <a:off x="1449000" y="471960"/>
            <a:ext cx="9446400" cy="6297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097280" y="-485280"/>
            <a:ext cx="10057320" cy="274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89000"/>
              </a:lnSpc>
            </a:pPr>
            <a:br/>
            <a:r>
              <a:rPr lang="hr-HR" sz="4400" b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ŠKOLSKI MEĐUPREDMETNI PROJEKT</a:t>
            </a:r>
            <a:br/>
            <a:endParaRPr lang="hr-HR" sz="44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1097280" y="1651320"/>
            <a:ext cx="9996480" cy="506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Pronalaženje teme</a:t>
            </a:r>
            <a:endParaRPr lang="hr-HR" sz="28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Vrijeme trajanja projekta:</a:t>
            </a: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od 2. listopada 2019. (Međunarodni dan nenasilja) 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do 26. veljače 2020. (Dan ružičastih majica) </a:t>
            </a:r>
            <a:endParaRPr lang="hr-HR" sz="28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Predmeti: 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</p:txBody>
      </p:sp>
      <p:graphicFrame>
        <p:nvGraphicFramePr>
          <p:cNvPr id="86" name="Table 3"/>
          <p:cNvGraphicFramePr/>
          <p:nvPr/>
        </p:nvGraphicFramePr>
        <p:xfrm>
          <a:off x="2112840" y="4487040"/>
          <a:ext cx="7532640" cy="2036880"/>
        </p:xfrm>
        <a:graphic>
          <a:graphicData uri="http://schemas.openxmlformats.org/drawingml/2006/table">
            <a:tbl>
              <a:tblPr/>
              <a:tblGrid>
                <a:gridCol w="3777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Engleski jezik</a:t>
                      </a:r>
                      <a:endParaRPr lang="hr-HR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Hrvatski jezik</a:t>
                      </a:r>
                      <a:endParaRPr lang="hr-HR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Latinski jezik</a:t>
                      </a:r>
                      <a:endParaRPr lang="hr-HR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Tjelesna i zdravstvena kultura</a:t>
                      </a:r>
                      <a:endParaRPr lang="hr-HR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Informatika</a:t>
                      </a:r>
                      <a:endParaRPr lang="hr-HR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Vjeronauk </a:t>
                      </a:r>
                      <a:endParaRPr lang="hr-HR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115280" y="396000"/>
            <a:ext cx="10514520" cy="606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Razredni odjeli koji sudjeluju u projektu:</a:t>
            </a: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1.a i 1.b opće gimnazije</a:t>
            </a:r>
            <a:endParaRPr lang="hr-HR" sz="28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Metode:</a:t>
            </a: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Oblici rada: 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skupni 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individualni 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rad u paru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</p:txBody>
      </p:sp>
      <p:graphicFrame>
        <p:nvGraphicFramePr>
          <p:cNvPr id="88" name="Table 2"/>
          <p:cNvGraphicFramePr/>
          <p:nvPr/>
        </p:nvGraphicFramePr>
        <p:xfrm>
          <a:off x="2129760" y="2033280"/>
          <a:ext cx="9433800" cy="1482840"/>
        </p:xfrm>
        <a:graphic>
          <a:graphicData uri="http://schemas.openxmlformats.org/drawingml/2006/table">
            <a:tbl>
              <a:tblPr/>
              <a:tblGrid>
                <a:gridCol w="2498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istraživanje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izlaganje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izrada videa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pisanje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sastavljanje ankete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izrada plakata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razgovor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statistička obrada provedene ankete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izrada prezentacije 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demonstracija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Franklin Gothic Book"/>
                        </a:rPr>
                        <a:t>sastavljanje intervjua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r-HR" sz="2800" b="0" strike="noStrike" spc="-1">
                          <a:solidFill>
                            <a:srgbClr val="000000"/>
                          </a:solidFill>
                          <a:latin typeface="Franklin Gothic Book"/>
                        </a:rPr>
                        <a:t>debata</a:t>
                      </a:r>
                      <a:endParaRPr lang="hr-HR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1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371600" y="256320"/>
            <a:ext cx="9990360" cy="614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40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</a:t>
            </a:r>
            <a:r>
              <a:rPr lang="hr-HR" sz="36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Projektna nastava - zašto?</a:t>
            </a:r>
            <a:endParaRPr lang="hr-HR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premještanje uloge nastavnika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orijentacija prema interesima učenika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samostalna organizacija i vlastita   odgovornost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ciljano detaljno planiranje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socijalno učenje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 interdisciplinarnost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djelovanje prema van</a:t>
            </a: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393920" y="356760"/>
            <a:ext cx="10006920" cy="578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64000"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40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Ciljevi:</a:t>
            </a:r>
            <a:endParaRPr lang="hr-HR" sz="40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4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40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podizati svijest o problemu nasilja, s posebnim naglaskom na vršnjačko nasilje  </a:t>
            </a:r>
            <a:endParaRPr lang="hr-HR" sz="4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40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prepoznati oblike nasilja</a:t>
            </a:r>
            <a:endParaRPr lang="hr-HR" sz="4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40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prevenirati nasilje (na temelju dobivenih saznanja o dotad postojećem)</a:t>
            </a:r>
            <a:endParaRPr lang="hr-HR" sz="4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40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utvrditi prisutnost nasilnog ponašanja učenika u bilo kojem obliku  </a:t>
            </a:r>
            <a:endParaRPr lang="hr-HR" sz="4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40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upoznati se s načinima postupanja ukoliko nastupe nasilne situacije  </a:t>
            </a:r>
            <a:endParaRPr lang="hr-HR" sz="40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40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upoznati javnost prikazivanjem rezultata provedenih aktivnosti u projektu</a:t>
            </a:r>
            <a:endParaRPr lang="hr-HR" sz="40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40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40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lang="hr-H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295280" y="646920"/>
            <a:ext cx="9900360" cy="557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3600" b="1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Zaključak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timski rad i suradnja za svakodnevni život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razvoj vlastitih stavova i kritičkog razmišljanja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samoprocjena, podizanje samopouzdanja</a:t>
            </a:r>
            <a:endParaRPr lang="hr-HR" sz="36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3600" b="0" strike="noStrike" spc="-1">
                <a:solidFill>
                  <a:srgbClr val="1A2E40"/>
                </a:solidFill>
                <a:latin typeface="Times New Roman"/>
                <a:ea typeface="Franklin Gothic Book"/>
              </a:rPr>
              <a:t> priprema za "život sutra", suradnju i stvaranje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92" name="Picture 2"/>
          <p:cNvPicPr/>
          <p:nvPr/>
        </p:nvPicPr>
        <p:blipFill>
          <a:blip r:embed="rId2"/>
          <a:stretch/>
        </p:blipFill>
        <p:spPr>
          <a:xfrm>
            <a:off x="3749400" y="3825720"/>
            <a:ext cx="4692240" cy="2702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152000" y="811080"/>
            <a:ext cx="9600120" cy="358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42000"/>
          </a:bodyPr>
          <a:lstStyle/>
          <a:p>
            <a:pPr marL="38412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A2E40"/>
              </a:buClr>
              <a:buFont typeface="Franklin Gothic Book"/>
              <a:buChar char="■"/>
            </a:pPr>
            <a:r>
              <a:rPr lang="hr-HR" sz="2800" b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HRVATSKI JEZIK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1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Plan završetka aktivnosti:</a:t>
            </a: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sredina siječnja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1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Vrednovanje:</a:t>
            </a: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liste za procjenu (samovrednovanje i vršnjačko vrednovanje)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1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Vremensko trajanje školskih aktivnosti:</a:t>
            </a: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8 sati</a:t>
            </a:r>
            <a:endParaRPr lang="hr-HR" sz="2800" b="0" strike="noStrike" spc="-1">
              <a:latin typeface="Arial"/>
            </a:endParaRPr>
          </a:p>
          <a:p>
            <a:pPr marL="914400" lvl="1" indent="-38304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A2E40"/>
              </a:buClr>
              <a:buFont typeface="Wingdings" charset="2"/>
              <a:buChar char=""/>
            </a:pPr>
            <a:r>
              <a:rPr lang="hr-HR" sz="2800" b="1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Aktivnosti za učenike: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oblikuje pitanja za intervju i anketu,  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stvara kraći vezani tekst prema smjernicama, 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otkriva i razvrstava informacije iz zadanog izvora (dnevne vijesti), 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sažima informacije, 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izdvaja ključne podatke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izrađuje plakat u digitalnom okruženju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r>
              <a:rPr lang="hr-HR" sz="2800" b="0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                     izrađuje strip …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</a:pPr>
            <a:endParaRPr lang="hr-HR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32000" y="6480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1872000" y="1296000"/>
            <a:ext cx="9863640" cy="563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2800" b="0" i="1" strike="noStrike" spc="-1">
                <a:solidFill>
                  <a:srgbClr val="1A2E40"/>
                </a:solidFill>
                <a:latin typeface="Avenir Next LT Pro"/>
                <a:ea typeface="DejaVu Sans"/>
              </a:rPr>
              <a:t>-</a:t>
            </a:r>
            <a:r>
              <a:rPr lang="hr-HR" sz="2800" b="1" i="1" strike="noStrike" spc="-1">
                <a:solidFill>
                  <a:srgbClr val="1A2E40"/>
                </a:solidFill>
                <a:latin typeface="Avenir Next LT Pro"/>
                <a:ea typeface="DejaVu Sans"/>
              </a:rPr>
              <a:t>Odgojno-obrazovni ishodi: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i="1" strike="noStrike" spc="-1">
                <a:solidFill>
                  <a:srgbClr val="1A2E40"/>
                </a:solidFill>
                <a:latin typeface="Avenir Next LT Pro"/>
                <a:ea typeface="DejaVu Sans"/>
              </a:rPr>
              <a:t>SŠ HJ A.1.1. odabire informacije u skladu sa svrhom i željenim učinkom na primatelja i provjerava njihovu važnost i točnost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i="1" strike="noStrike" spc="-1">
                <a:solidFill>
                  <a:srgbClr val="1A2E40"/>
                </a:solidFill>
                <a:latin typeface="Avenir Next LT Pro"/>
                <a:ea typeface="DejaVu Sans"/>
              </a:rPr>
              <a:t>SŠ HJ A.1.2. oblikuje pisani tekst (izvješće, intervju, anketu)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i="1" strike="noStrike" spc="-1">
                <a:solidFill>
                  <a:srgbClr val="1A2E40"/>
                </a:solidFill>
                <a:latin typeface="Avenir Next LT Pro"/>
                <a:ea typeface="DejaVu Sans"/>
              </a:rPr>
              <a:t>SŠ HJ A.1.4. istražuje različite izvore informacija i primjenjuje ih pri oblikovanju teksta: prikuplja, razvrstava i povezuje informacije i ideje u skladu s temom i svrhom pisanja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i="1" strike="noStrike" spc="-1">
                <a:solidFill>
                  <a:srgbClr val="1A2E40"/>
                </a:solidFill>
                <a:latin typeface="Avenir Next LT Pro"/>
                <a:ea typeface="DejaVu Sans"/>
              </a:rPr>
              <a:t>SŠ HJ C.1.1. interpretira medijsku poruku i zaključuje kome je ona namijenjena ; prosuđuje kako informacije, ideje, stavovi i mišljenja prikazani u medijskom tekstu utječu na svakodnevni život primatelja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371600" y="685800"/>
            <a:ext cx="9600120" cy="148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2"/>
          <p:cNvSpPr/>
          <p:nvPr/>
        </p:nvSpPr>
        <p:spPr>
          <a:xfrm>
            <a:off x="1296000" y="1526040"/>
            <a:ext cx="10223640" cy="435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hr-HR" sz="2800" b="1" i="1" strike="noStrike" spc="-1">
                <a:solidFill>
                  <a:srgbClr val="1A2E40"/>
                </a:solidFill>
                <a:latin typeface="Times New Roman"/>
                <a:ea typeface="DejaVu Sans"/>
              </a:rPr>
              <a:t>Međupredmetne teme: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uku A.4/5.4. Učenik samostalno kritički promišlja i vrednuje ideje.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uku A.4/5.3. Učenik kreativno djeluje u različitim područjima učenja.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osr. B.4.1. Uviđa posljedice svojih i tuđih postupaka/stavova/izbora.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osr. B.4.2. Suradnički uči i radi u timu.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800" b="0" strike="noStrike" spc="-1">
                <a:solidFill>
                  <a:srgbClr val="1A2E40"/>
                </a:solidFill>
                <a:latin typeface="Times New Roman"/>
                <a:ea typeface="DejaVu Sans"/>
              </a:rPr>
              <a:t>ikt. C.4.2. Učenik samostalno provodi složeno pretraživanje informacija u digitalnom okružju.</a:t>
            </a: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hr-HR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TM10001105[[fn=Žetva]]</Template>
  <TotalTime>266</TotalTime>
  <Words>603</Words>
  <Application>Microsoft Office PowerPoint</Application>
  <PresentationFormat>Široki zaslon</PresentationFormat>
  <Paragraphs>172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18</vt:i4>
      </vt:variant>
    </vt:vector>
  </HeadingPairs>
  <TitlesOfParts>
    <vt:vector size="27" baseType="lpstr">
      <vt:lpstr>Arial</vt:lpstr>
      <vt:lpstr>Avenir Next LT Pro</vt:lpstr>
      <vt:lpstr>DejaVu Sans</vt:lpstr>
      <vt:lpstr>Franklin Gothic Book</vt:lpstr>
      <vt:lpstr>Symbol</vt:lpstr>
      <vt:lpstr>Times New Roman</vt:lpstr>
      <vt:lpstr>Wingdings</vt:lpstr>
      <vt:lpstr>Office Theme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Korisnik</dc:creator>
  <dc:description/>
  <cp:lastModifiedBy>Željka Orban</cp:lastModifiedBy>
  <cp:revision>308</cp:revision>
  <dcterms:created xsi:type="dcterms:W3CDTF">2019-12-25T21:56:58Z</dcterms:created>
  <dcterms:modified xsi:type="dcterms:W3CDTF">2024-04-17T16:54:53Z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