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3" r:id="rId4"/>
    <p:sldId id="256" r:id="rId5"/>
    <p:sldId id="280" r:id="rId6"/>
    <p:sldId id="257" r:id="rId7"/>
    <p:sldId id="260" r:id="rId8"/>
    <p:sldId id="258" r:id="rId9"/>
    <p:sldId id="285" r:id="rId10"/>
    <p:sldId id="286" r:id="rId11"/>
    <p:sldId id="287" r:id="rId12"/>
    <p:sldId id="288" r:id="rId13"/>
    <p:sldId id="284" r:id="rId14"/>
    <p:sldId id="289" r:id="rId15"/>
    <p:sldId id="290" r:id="rId16"/>
    <p:sldId id="291" r:id="rId17"/>
    <p:sldId id="292" r:id="rId18"/>
    <p:sldId id="293" r:id="rId19"/>
    <p:sldId id="274" r:id="rId20"/>
    <p:sldId id="294" r:id="rId21"/>
    <p:sldId id="295" r:id="rId22"/>
    <p:sldId id="278" r:id="rId23"/>
    <p:sldId id="267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96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487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318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633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420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577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170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571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25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806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875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C0277-E25C-4AE4-AFD1-73D8E07C9382}" type="datetimeFigureOut">
              <a:rPr lang="hr-HR" smtClean="0"/>
              <a:t>20.4.2024.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4FE18-CCA0-489C-BE94-D617DB1F4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24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270" y="0"/>
            <a:ext cx="12265269" cy="6858000"/>
          </a:xfrm>
          <a:prstGeom prst="rect">
            <a:avLst/>
          </a:prstGeom>
        </p:spPr>
      </p:pic>
      <p:sp>
        <p:nvSpPr>
          <p:cNvPr id="3" name="Obični oblačić 2"/>
          <p:cNvSpPr/>
          <p:nvPr/>
        </p:nvSpPr>
        <p:spPr>
          <a:xfrm>
            <a:off x="564776" y="744070"/>
            <a:ext cx="3218330" cy="1290917"/>
          </a:xfrm>
          <a:prstGeom prst="cloudCallout">
            <a:avLst>
              <a:gd name="adj1" fmla="val -24454"/>
              <a:gd name="adj2" fmla="val 12708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Kako postati član nogometnog kluba 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22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98576" cy="6116357"/>
          </a:xfrm>
        </p:spPr>
        <p:txBody>
          <a:bodyPr/>
          <a:lstStyle/>
          <a:p>
            <a:r>
              <a:rPr lang="hr-HR" b="1" dirty="0" smtClean="0"/>
              <a:t>Crkva</a:t>
            </a:r>
            <a:r>
              <a:rPr lang="hr-HR" dirty="0" smtClean="0"/>
              <a:t> je zajednica Isusovih učenika.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094" y="658905"/>
            <a:ext cx="5266765" cy="52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11152" y="365125"/>
            <a:ext cx="5042647" cy="6062569"/>
          </a:xfrm>
        </p:spPr>
        <p:txBody>
          <a:bodyPr>
            <a:normAutofit/>
          </a:bodyPr>
          <a:lstStyle/>
          <a:p>
            <a:r>
              <a:rPr lang="hr-HR" sz="4800" dirty="0" smtClean="0"/>
              <a:t>U  </a:t>
            </a:r>
            <a:r>
              <a:rPr lang="hr-HR" sz="4800" b="1" dirty="0" smtClean="0">
                <a:solidFill>
                  <a:srgbClr val="FF0000"/>
                </a:solidFill>
              </a:rPr>
              <a:t>c</a:t>
            </a:r>
            <a:r>
              <a:rPr lang="hr-HR" sz="4800" dirty="0" smtClean="0"/>
              <a:t>rkvu kao zgradu ulazimo kroz vrata.</a:t>
            </a:r>
            <a:br>
              <a:rPr lang="hr-HR" sz="4800" dirty="0" smtClean="0"/>
            </a:b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 smtClean="0"/>
              <a:t>No u </a:t>
            </a:r>
            <a:r>
              <a:rPr lang="hr-HR" sz="4800" b="1" dirty="0" smtClean="0">
                <a:solidFill>
                  <a:srgbClr val="FF0000"/>
                </a:solidFill>
              </a:rPr>
              <a:t>C</a:t>
            </a:r>
            <a:r>
              <a:rPr lang="hr-HR" sz="4800" dirty="0" smtClean="0"/>
              <a:t>rkvu kao zajednicu Isusovih učenika ulazimo krštenjem.  </a:t>
            </a:r>
            <a:endParaRPr lang="hr-HR" sz="4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2" y="762970"/>
            <a:ext cx="5571845" cy="57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71129" y="2187387"/>
            <a:ext cx="4782670" cy="3469341"/>
          </a:xfrm>
        </p:spPr>
        <p:txBody>
          <a:bodyPr>
            <a:normAutofit/>
          </a:bodyPr>
          <a:lstStyle/>
          <a:p>
            <a:r>
              <a:rPr lang="hr-HR" sz="6600" b="1" dirty="0" smtClean="0"/>
              <a:t>KRŠTENJE ?</a:t>
            </a:r>
            <a:endParaRPr lang="hr-HR" sz="66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7" y="306643"/>
            <a:ext cx="6359059" cy="63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15" y="0"/>
            <a:ext cx="10380785" cy="6858000"/>
          </a:xfrm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0" y="365125"/>
            <a:ext cx="3094892" cy="1490052"/>
          </a:xfrm>
        </p:spPr>
        <p:txBody>
          <a:bodyPr>
            <a:normAutofit/>
          </a:bodyPr>
          <a:lstStyle/>
          <a:p>
            <a:r>
              <a:rPr lang="hr-HR" sz="5400" dirty="0" smtClean="0"/>
              <a:t>Ime: </a:t>
            </a:r>
            <a:endParaRPr lang="hr-HR" sz="5400" dirty="0"/>
          </a:p>
        </p:txBody>
      </p:sp>
    </p:spTree>
    <p:extLst>
      <p:ext uri="{BB962C8B-B14F-4D97-AF65-F5344CB8AC3E}">
        <p14:creationId xmlns:p14="http://schemas.microsoft.com/office/powerpoint/2010/main" val="7129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4212" y="365125"/>
            <a:ext cx="4549588" cy="611635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hr-HR" dirty="0" smtClean="0"/>
              <a:t> IME DJETETA,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Ja te krstim u ime Oca i Sina i Duha Svetoga.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5" y="532279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9623" y="1945340"/>
            <a:ext cx="5029200" cy="407894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r-HR" b="1" dirty="0" smtClean="0"/>
              <a:t>SUDIONICI KRŠTENJA: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krstitelj: svećenik</a:t>
            </a:r>
            <a:br>
              <a:rPr lang="hr-HR" dirty="0" smtClean="0"/>
            </a:br>
            <a:r>
              <a:rPr lang="hr-HR" dirty="0" smtClean="0"/>
              <a:t>krštenik: dijete ili odrasla osoba</a:t>
            </a:r>
            <a:br>
              <a:rPr lang="hr-HR" dirty="0" smtClean="0"/>
            </a:br>
            <a:r>
              <a:rPr lang="hr-HR" dirty="0" smtClean="0"/>
              <a:t>roditelji</a:t>
            </a:r>
            <a:br>
              <a:rPr lang="hr-HR" dirty="0" smtClean="0"/>
            </a:br>
            <a:r>
              <a:rPr lang="hr-HR" dirty="0" smtClean="0"/>
              <a:t>kumovi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058" y="1121156"/>
            <a:ext cx="6627235" cy="49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0306" y="365125"/>
            <a:ext cx="10923494" cy="6035675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Simboli krštenja: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VODA 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BIJELA HALJINA 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SVIJEĆA 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ULJE 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487" y="0"/>
            <a:ext cx="4711513" cy="362079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380" y="-19145"/>
            <a:ext cx="3402107" cy="340210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340" y="3985918"/>
            <a:ext cx="1728507" cy="26111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247" y="3824250"/>
            <a:ext cx="4679576" cy="29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1341" y="365125"/>
            <a:ext cx="10932459" cy="1347134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hr-HR" dirty="0" smtClean="0"/>
              <a:t>ISPRAVNO SLOŽITE DJELOVE REČENICE  KRŠTENJA KOJE SVEĆENIK IZGOVARA !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950258" y="2106706"/>
            <a:ext cx="4823013" cy="101301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>
                <a:solidFill>
                  <a:schemeClr val="tx1"/>
                </a:solidFill>
              </a:rPr>
              <a:t>I  DUHA   SVETOGA </a:t>
            </a:r>
            <a:endParaRPr lang="hr-HR" sz="3200" dirty="0">
              <a:solidFill>
                <a:schemeClr val="tx1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2572871" y="3272118"/>
            <a:ext cx="5961529" cy="1021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>
                <a:solidFill>
                  <a:schemeClr val="tx1"/>
                </a:solidFill>
              </a:rPr>
              <a:t>JA TE KRSTIM </a:t>
            </a:r>
            <a:endParaRPr lang="hr-HR" sz="3200" dirty="0">
              <a:solidFill>
                <a:schemeClr val="tx1"/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3854824" y="4554071"/>
            <a:ext cx="6526305" cy="119230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>
                <a:solidFill>
                  <a:schemeClr val="tx1"/>
                </a:solidFill>
              </a:rPr>
              <a:t>U IME OCA I SINA </a:t>
            </a:r>
            <a:endParaRPr lang="hr-H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24119"/>
            <a:ext cx="11022106" cy="766894"/>
          </a:xfrm>
        </p:spPr>
        <p:txBody>
          <a:bodyPr/>
          <a:lstStyle/>
          <a:p>
            <a:pPr algn="ctr"/>
            <a:r>
              <a:rPr lang="hr-HR" b="1" dirty="0" smtClean="0"/>
              <a:t>ŠTO JE POTREBNO PRILIKOM KRŠTENJA ? </a:t>
            </a:r>
            <a:endParaRPr lang="hr-HR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4" y="1327618"/>
            <a:ext cx="2924736" cy="292473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832" y="1290527"/>
            <a:ext cx="1844164" cy="270957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053" y="1290527"/>
            <a:ext cx="1918400" cy="286321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009" y="4299611"/>
            <a:ext cx="1692248" cy="238089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380" y="4067275"/>
            <a:ext cx="2676719" cy="267671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715" y="4546298"/>
            <a:ext cx="2003413" cy="21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7017" y="365125"/>
            <a:ext cx="10726783" cy="2709001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hr-HR" dirty="0"/>
              <a:t>https://wordwall.net/resource/72008303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644" y="2608730"/>
            <a:ext cx="2984898" cy="39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-2043" t="4667" r="-1501" b="2864"/>
          <a:stretch/>
        </p:blipFill>
        <p:spPr>
          <a:xfrm>
            <a:off x="1126515" y="0"/>
            <a:ext cx="9626478" cy="6858000"/>
          </a:xfrm>
          <a:prstGeom prst="rect">
            <a:avLst/>
          </a:prstGeom>
        </p:spPr>
      </p:pic>
      <p:sp>
        <p:nvSpPr>
          <p:cNvPr id="3" name="Obični oblačić 2"/>
          <p:cNvSpPr/>
          <p:nvPr/>
        </p:nvSpPr>
        <p:spPr>
          <a:xfrm>
            <a:off x="116541" y="188258"/>
            <a:ext cx="2026024" cy="1416423"/>
          </a:xfrm>
          <a:prstGeom prst="cloudCallout">
            <a:avLst>
              <a:gd name="adj1" fmla="val 14123"/>
              <a:gd name="adj2" fmla="val 90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 kako DVD- a 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651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9271" y="365126"/>
            <a:ext cx="10914529" cy="863040"/>
          </a:xfrm>
        </p:spPr>
        <p:txBody>
          <a:bodyPr/>
          <a:lstStyle/>
          <a:p>
            <a:r>
              <a:rPr lang="hr-HR" dirty="0" smtClean="0"/>
              <a:t>Isusov sam učenik:  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76200"/>
            <a:ext cx="3935506" cy="39355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322" y="941294"/>
            <a:ext cx="3127914" cy="28516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99" y="3994159"/>
            <a:ext cx="4652683" cy="279160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12" y="1155358"/>
            <a:ext cx="4189446" cy="29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764901"/>
              </p:ext>
            </p:extLst>
          </p:nvPr>
        </p:nvGraphicFramePr>
        <p:xfrm>
          <a:off x="979715" y="271795"/>
          <a:ext cx="10235680" cy="61967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58920">
                  <a:extLst>
                    <a:ext uri="{9D8B030D-6E8A-4147-A177-3AD203B41FA5}">
                      <a16:colId xmlns:a16="http://schemas.microsoft.com/office/drawing/2014/main" val="1635409443"/>
                    </a:ext>
                  </a:extLst>
                </a:gridCol>
                <a:gridCol w="2558920">
                  <a:extLst>
                    <a:ext uri="{9D8B030D-6E8A-4147-A177-3AD203B41FA5}">
                      <a16:colId xmlns:a16="http://schemas.microsoft.com/office/drawing/2014/main" val="2789830656"/>
                    </a:ext>
                  </a:extLst>
                </a:gridCol>
                <a:gridCol w="2558920">
                  <a:extLst>
                    <a:ext uri="{9D8B030D-6E8A-4147-A177-3AD203B41FA5}">
                      <a16:colId xmlns:a16="http://schemas.microsoft.com/office/drawing/2014/main" val="1330799609"/>
                    </a:ext>
                  </a:extLst>
                </a:gridCol>
                <a:gridCol w="2558920">
                  <a:extLst>
                    <a:ext uri="{9D8B030D-6E8A-4147-A177-3AD203B41FA5}">
                      <a16:colId xmlns:a16="http://schemas.microsoft.com/office/drawing/2014/main" val="3026181717"/>
                    </a:ext>
                  </a:extLst>
                </a:gridCol>
              </a:tblGrid>
              <a:tr h="1361006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Procjeni svoje</a:t>
                      </a:r>
                      <a:r>
                        <a:rPr lang="hr-HR" sz="2400" baseline="0" dirty="0" smtClean="0"/>
                        <a:t> znanje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Slažem  se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Nisam siguran/na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Ne slažem se </a:t>
                      </a:r>
                      <a:endParaRPr lang="hr-H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57263"/>
                  </a:ext>
                </a:extLst>
              </a:tr>
              <a:tr h="1361006">
                <a:tc>
                  <a:txBody>
                    <a:bodyPr/>
                    <a:lstStyle/>
                    <a:p>
                      <a:endParaRPr lang="hr-HR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r-HR" sz="2400" dirty="0" smtClean="0">
                          <a:solidFill>
                            <a:schemeClr val="tx1"/>
                          </a:solidFill>
                        </a:rPr>
                        <a:t>Znam opisati što je crkva i Crkva ! </a:t>
                      </a:r>
                      <a:endParaRPr lang="hr-H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514566"/>
                  </a:ext>
                </a:extLst>
              </a:tr>
              <a:tr h="1470231">
                <a:tc>
                  <a:txBody>
                    <a:bodyPr/>
                    <a:lstStyle/>
                    <a:p>
                      <a:endParaRPr lang="hr-HR" sz="2400" dirty="0" smtClean="0"/>
                    </a:p>
                    <a:p>
                      <a:r>
                        <a:rPr lang="hr-HR" sz="2400" dirty="0" smtClean="0"/>
                        <a:t>Znam navesti</a:t>
                      </a:r>
                      <a:r>
                        <a:rPr lang="hr-HR" sz="2400" baseline="0" dirty="0" smtClean="0"/>
                        <a:t> riječi koje svećenik izgovara na krštenju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980806"/>
                  </a:ext>
                </a:extLst>
              </a:tr>
              <a:tr h="1470231">
                <a:tc>
                  <a:txBody>
                    <a:bodyPr/>
                    <a:lstStyle/>
                    <a:p>
                      <a:endParaRPr lang="hr-HR" sz="2400" dirty="0" smtClean="0"/>
                    </a:p>
                    <a:p>
                      <a:r>
                        <a:rPr lang="hr-HR" sz="2400" dirty="0" smtClean="0"/>
                        <a:t>Znam prepoznati</a:t>
                      </a:r>
                      <a:r>
                        <a:rPr lang="hr-HR" sz="2400" baseline="0" dirty="0" smtClean="0"/>
                        <a:t> i imenovati znakove krštenja </a:t>
                      </a:r>
                      <a:endParaRPr lang="hr-H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284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2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skrsni ponedjeljak: misu u Slunju 11 sati predvodi biskup Bogović ...">
            <a:extLst>
              <a:ext uri="{FF2B5EF4-FFF2-40B4-BE49-F238E27FC236}">
                <a16:creationId xmlns:a16="http://schemas.microsoft.com/office/drawing/2014/main" id="{24F0E790-606E-4353-8287-4F49E8859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TURGIČAR DR. ZVONKO PAŽIN O SVJETLU KAO ZNAKU USKRSNUĆA Krist ...">
            <a:extLst>
              <a:ext uri="{FF2B5EF4-FFF2-40B4-BE49-F238E27FC236}">
                <a16:creationId xmlns:a16="http://schemas.microsoft.com/office/drawing/2014/main" id="{689A350A-43C5-4AAD-B887-C5CF4803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15875"/>
            <a:ext cx="7580243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53" y="0"/>
            <a:ext cx="10251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ični oblačić 1"/>
          <p:cNvSpPr/>
          <p:nvPr/>
        </p:nvSpPr>
        <p:spPr>
          <a:xfrm>
            <a:off x="7234518" y="295835"/>
            <a:ext cx="2949388" cy="1389529"/>
          </a:xfrm>
          <a:prstGeom prst="cloudCallout">
            <a:avLst>
              <a:gd name="adj1" fmla="val -33599"/>
              <a:gd name="adj2" fmla="val 1121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 kako postati član Crkve 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5581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341439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r-HR" sz="9600" b="1" dirty="0"/>
              <a:t>BOŽJE   SAM   DIJETE </a:t>
            </a:r>
          </a:p>
        </p:txBody>
      </p:sp>
    </p:spTree>
    <p:extLst>
      <p:ext uri="{BB962C8B-B14F-4D97-AF65-F5344CB8AC3E}">
        <p14:creationId xmlns:p14="http://schemas.microsoft.com/office/powerpoint/2010/main" val="19833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441"/>
          </a:xfrm>
        </p:spPr>
        <p:txBody>
          <a:bodyPr>
            <a:noAutofit/>
          </a:bodyPr>
          <a:lstStyle/>
          <a:p>
            <a:pPr algn="ctr"/>
            <a:r>
              <a:rPr lang="hr-HR" sz="4800" dirty="0" smtClean="0"/>
              <a:t>SVI SMO MI DIO JEDNE OBITELJI 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3937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52456" y="365125"/>
            <a:ext cx="5301343" cy="5460909"/>
          </a:xfrm>
        </p:spPr>
        <p:txBody>
          <a:bodyPr/>
          <a:lstStyle/>
          <a:p>
            <a:r>
              <a:rPr lang="hr-HR" dirty="0"/>
              <a:t>c</a:t>
            </a:r>
            <a:r>
              <a:rPr lang="hr-HR" dirty="0" smtClean="0"/>
              <a:t>rkva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26" y="365125"/>
            <a:ext cx="4609910" cy="58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0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40136" y="365125"/>
            <a:ext cx="4813663" cy="5765709"/>
          </a:xfrm>
        </p:spPr>
        <p:txBody>
          <a:bodyPr/>
          <a:lstStyle/>
          <a:p>
            <a:r>
              <a:rPr lang="hr-HR" dirty="0" smtClean="0"/>
              <a:t>Crkva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06" y="513634"/>
            <a:ext cx="5680870" cy="58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/>
              <a:t>c</a:t>
            </a:r>
            <a:r>
              <a:rPr lang="hr-HR" sz="5400" b="1" dirty="0" smtClean="0"/>
              <a:t>rkva                                               Crkva </a:t>
            </a:r>
            <a:endParaRPr lang="hr-HR" sz="54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602" y="1525681"/>
            <a:ext cx="2640386" cy="42480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676" y="1690688"/>
            <a:ext cx="2819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123</Words>
  <Application>Microsoft Office PowerPoint</Application>
  <PresentationFormat>Široki zaslon</PresentationFormat>
  <Paragraphs>32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BOŽJE   SAM   DIJETE </vt:lpstr>
      <vt:lpstr>SVI SMO MI DIO JEDNE OBITELJI </vt:lpstr>
      <vt:lpstr>crkva </vt:lpstr>
      <vt:lpstr>Crkva </vt:lpstr>
      <vt:lpstr>crkva                                               Crkva </vt:lpstr>
      <vt:lpstr>Crkva je zajednica Isusovih učenika. </vt:lpstr>
      <vt:lpstr>U  crkvu kao zgradu ulazimo kroz vrata.  No u Crkvu kao zajednicu Isusovih učenika ulazimo krštenjem.  </vt:lpstr>
      <vt:lpstr>KRŠTENJE ?</vt:lpstr>
      <vt:lpstr>Ime: </vt:lpstr>
      <vt:lpstr> IME DJETETA,  Ja te krstim u ime Oca i Sina i Duha Svetoga. </vt:lpstr>
      <vt:lpstr>SUDIONICI KRŠTENJA:   krstitelj: svećenik krštenik: dijete ili odrasla osoba roditelji kumovi </vt:lpstr>
      <vt:lpstr>Simboli krštenja:   VODA   BIJELA HALJINA   SVIJEĆA   ULJE  </vt:lpstr>
      <vt:lpstr>ISPRAVNO SLOŽITE DJELOVE REČENICE  KRŠTENJA KOJE SVEĆENIK IZGOVARA !</vt:lpstr>
      <vt:lpstr>ŠTO JE POTREBNO PRILIKOM KRŠTENJA ? </vt:lpstr>
      <vt:lpstr>https://wordwall.net/resource/72008303</vt:lpstr>
      <vt:lpstr>Isusov sam učenik:  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BOŽJE   SAM   DIJETE </dc:title>
  <dc:creator>Korisnik</dc:creator>
  <cp:lastModifiedBy>Kristina Kobal</cp:lastModifiedBy>
  <cp:revision>15</cp:revision>
  <dcterms:created xsi:type="dcterms:W3CDTF">2022-04-16T17:01:23Z</dcterms:created>
  <dcterms:modified xsi:type="dcterms:W3CDTF">2024-04-20T18:15:21Z</dcterms:modified>
</cp:coreProperties>
</file>