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14"/>
  </p:notesMasterIdLst>
  <p:handoutMasterIdLst>
    <p:handoutMasterId r:id="rId15"/>
  </p:handoutMasterIdLst>
  <p:sldIdLst>
    <p:sldId id="509" r:id="rId2"/>
    <p:sldId id="310" r:id="rId3"/>
    <p:sldId id="316" r:id="rId4"/>
    <p:sldId id="258" r:id="rId5"/>
    <p:sldId id="295" r:id="rId6"/>
    <p:sldId id="296" r:id="rId7"/>
    <p:sldId id="297" r:id="rId8"/>
    <p:sldId id="298" r:id="rId9"/>
    <p:sldId id="299" r:id="rId10"/>
    <p:sldId id="301" r:id="rId11"/>
    <p:sldId id="322" r:id="rId12"/>
    <p:sldId id="309" r:id="rId13"/>
  </p:sldIdLst>
  <p:sldSz cx="9144000" cy="6858000" type="screen4x3"/>
  <p:notesSz cx="6797675" cy="99266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559" autoAdjust="0"/>
    <p:restoredTop sz="94660"/>
  </p:normalViewPr>
  <p:slideViewPr>
    <p:cSldViewPr>
      <p:cViewPr varScale="1">
        <p:scale>
          <a:sx n="81" d="100"/>
          <a:sy n="81" d="100"/>
        </p:scale>
        <p:origin x="91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8A8DDA97-4D12-8DC2-C334-311742C64F4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A943A15E-FA28-D47E-11F6-10ED1AA8E1C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19812" name="Rectangle 4">
            <a:extLst>
              <a:ext uri="{FF2B5EF4-FFF2-40B4-BE49-F238E27FC236}">
                <a16:creationId xmlns:a16="http://schemas.microsoft.com/office/drawing/2014/main" id="{625B05E5-5750-A55D-04C4-CE1E631245D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19813" name="Rectangle 5">
            <a:extLst>
              <a:ext uri="{FF2B5EF4-FFF2-40B4-BE49-F238E27FC236}">
                <a16:creationId xmlns:a16="http://schemas.microsoft.com/office/drawing/2014/main" id="{C8DE8E9D-CC7F-9416-4E8F-8C114353EDE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C03ABB2-2447-4002-B693-D45B28D0D8E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C754485-8326-3C63-DDBD-A03D63E82B4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B9D10AC-E8D0-C359-E6D1-7D2607EF698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E26916EC-60D5-553B-AE88-8D1984B7022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EE207188-CC44-F3DD-000F-5B17EE4DC99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/>
              <a:t>Click to edit Master text styles</a:t>
            </a:r>
          </a:p>
          <a:p>
            <a:pPr lvl="1"/>
            <a:r>
              <a:rPr lang="hr-HR" noProof="0"/>
              <a:t>Second level</a:t>
            </a:r>
          </a:p>
          <a:p>
            <a:pPr lvl="2"/>
            <a:r>
              <a:rPr lang="hr-HR" noProof="0"/>
              <a:t>Third level</a:t>
            </a:r>
          </a:p>
          <a:p>
            <a:pPr lvl="3"/>
            <a:r>
              <a:rPr lang="hr-HR" noProof="0"/>
              <a:t>Fourth level</a:t>
            </a:r>
          </a:p>
          <a:p>
            <a:pPr lvl="4"/>
            <a:r>
              <a:rPr lang="hr-HR" noProof="0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D2471E03-1DCB-25DA-CDFE-32F5F93E2E6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10C09348-276F-5BED-C9E4-CAE67EE972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2AA5E04-CBED-4ADF-BB45-B6AE549FD14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8CFD23B-E8B2-701A-8C25-29551E9FEF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4950959-6608-94E1-FEF4-E97DE63C3B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altLang="sr-Latn-R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D1600C30-FF5A-F234-44B1-C3DCF69AE9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518E106A-7FD2-7164-4A94-3037BEFDDF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altLang="sr-Latn-R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1D445AF8-4D93-121D-B7DF-326365944F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C34846A-3202-E176-4676-74CE315182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altLang="sr-Latn-R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B0E8996D-EB57-CBF5-E54F-A0ADB36CB1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D4E5FE88-0B4D-8357-BDEB-E09BEFD387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altLang="sr-Latn-R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CDA60BA-45D9-58DD-F246-F26531546D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3243340-26D5-1CE8-9A0A-D017B76719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altLang="sr-Latn-R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AF9A180-2D6B-B337-DC5C-9F3C42505C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7903A2D-E004-5650-A01B-A188FCC022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altLang="sr-Latn-R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68056CA-485E-BCFE-0A85-CA7DEB6F5B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8731F7A-6471-CFFA-F622-22C94BB6D9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altLang="sr-Latn-R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C32D948F-93B7-4330-BE87-68C962DECD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BCA2348-ADF1-42AB-3234-D69707C68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altLang="sr-Latn-R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64D1EE5-AFE0-9917-FC24-78411BE944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F05EF8C-8DAF-648B-5414-AFB103CC03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altLang="sr-Latn-R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C1B2DA7-4737-CB7C-8186-B9A35E4392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0680779-3028-8A39-3218-EBCE1B1EBA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altLang="sr-Latn-R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3A772033-FDF4-0ACD-551B-01D75788D0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E2FDF2C4-EF8B-44C0-1DA3-FAD063FBDC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altLang="sr-Latn-R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3BD2A5D5-CCE1-13B7-1F1F-F7151932D6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C1A42477-AE61-32EE-78C5-AAA2F95E8F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alt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>
            <a:extLst>
              <a:ext uri="{FF2B5EF4-FFF2-40B4-BE49-F238E27FC236}">
                <a16:creationId xmlns:a16="http://schemas.microsoft.com/office/drawing/2014/main" id="{E356C554-6393-A2E5-F320-59EE894155B3}"/>
              </a:ext>
            </a:extLst>
          </p:cNvPr>
          <p:cNvGrpSpPr>
            <a:grpSpLocks/>
          </p:cNvGrpSpPr>
          <p:nvPr/>
        </p:nvGrpSpPr>
        <p:grpSpPr bwMode="auto">
          <a:xfrm>
            <a:off x="4335463" y="1169988"/>
            <a:ext cx="4814887" cy="4994275"/>
            <a:chOff x="4334933" y="1169931"/>
            <a:chExt cx="4814835" cy="4993802"/>
          </a:xfrm>
        </p:grpSpPr>
        <p:cxnSp>
          <p:nvCxnSpPr>
            <p:cNvPr id="5" name="Straight Connector 16">
              <a:extLst>
                <a:ext uri="{FF2B5EF4-FFF2-40B4-BE49-F238E27FC236}">
                  <a16:creationId xmlns:a16="http://schemas.microsoft.com/office/drawing/2014/main" id="{ED3D4E5A-FA2F-72B0-FAAF-4FA0BB707543}"/>
                </a:ext>
              </a:extLst>
            </p:cNvPr>
            <p:cNvCxnSpPr/>
            <p:nvPr/>
          </p:nvCxnSpPr>
          <p:spPr>
            <a:xfrm flipH="1">
              <a:off x="6009727" y="1169931"/>
              <a:ext cx="3133691" cy="313501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8">
              <a:extLst>
                <a:ext uri="{FF2B5EF4-FFF2-40B4-BE49-F238E27FC236}">
                  <a16:creationId xmlns:a16="http://schemas.microsoft.com/office/drawing/2014/main" id="{79E8A0C2-3B5D-BC9A-C397-6CD65C8CA92D}"/>
                </a:ext>
              </a:extLst>
            </p:cNvPr>
            <p:cNvCxnSpPr/>
            <p:nvPr/>
          </p:nvCxnSpPr>
          <p:spPr>
            <a:xfrm flipH="1">
              <a:off x="4334933" y="1349301"/>
              <a:ext cx="4814835" cy="481443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20">
              <a:extLst>
                <a:ext uri="{FF2B5EF4-FFF2-40B4-BE49-F238E27FC236}">
                  <a16:creationId xmlns:a16="http://schemas.microsoft.com/office/drawing/2014/main" id="{04D9B2C3-7EF2-5ACC-FD6F-C09E483DF226}"/>
                </a:ext>
              </a:extLst>
            </p:cNvPr>
            <p:cNvCxnSpPr/>
            <p:nvPr/>
          </p:nvCxnSpPr>
          <p:spPr>
            <a:xfrm flipH="1">
              <a:off x="5225510" y="1469940"/>
              <a:ext cx="3911558" cy="391123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21">
              <a:extLst>
                <a:ext uri="{FF2B5EF4-FFF2-40B4-BE49-F238E27FC236}">
                  <a16:creationId xmlns:a16="http://schemas.microsoft.com/office/drawing/2014/main" id="{B94684DD-D1E7-6195-29C7-6893CEBEE151}"/>
                </a:ext>
              </a:extLst>
            </p:cNvPr>
            <p:cNvCxnSpPr/>
            <p:nvPr/>
          </p:nvCxnSpPr>
          <p:spPr>
            <a:xfrm flipH="1">
              <a:off x="5304885" y="1308030"/>
              <a:ext cx="3838534" cy="383979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22">
              <a:extLst>
                <a:ext uri="{FF2B5EF4-FFF2-40B4-BE49-F238E27FC236}">
                  <a16:creationId xmlns:a16="http://schemas.microsoft.com/office/drawing/2014/main" id="{9454BCDE-E748-4E7F-F94F-4B3CF4821A00}"/>
                </a:ext>
              </a:extLst>
            </p:cNvPr>
            <p:cNvCxnSpPr/>
            <p:nvPr/>
          </p:nvCxnSpPr>
          <p:spPr>
            <a:xfrm flipH="1">
              <a:off x="5706518" y="1769949"/>
              <a:ext cx="3430550" cy="343026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/>
          <a:lstStyle>
            <a:lvl1pPr algn="l">
              <a:defRPr sz="4400">
                <a:effectLst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747B186-3CCD-4055-93DE-A2A013A95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4E198718-EBC2-3174-6E15-B92C15F76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6789BC2-E73E-39EF-0DC4-54F1C4161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2CB28-BF9E-444D-B279-2D874D1721F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72806079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r-HR" noProof="0"/>
              <a:t>Kliknite ikonu da biste dodali  sliku</a:t>
            </a:r>
            <a:endParaRPr lang="en-US" noProof="0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8CE8055-A7E4-E517-7877-52E8441FDA9B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79D39AF-64FA-8E7C-46F4-EA117AA7A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62DF39F-0E97-AD7D-791C-2633F248F07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213D5-F193-4871-B4AE-C40B0F71E81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6743856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/>
          <a:lstStyle>
            <a:lvl1pPr algn="l">
              <a:defRPr sz="2800" b="0" cap="all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01512-3C75-A701-122E-0854C4A51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EC76A3-1695-A7FC-FF41-C7BF50213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7057C-0C1B-0094-A2F1-CCDB9E82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60429-4F76-4204-9A9D-644CAB7331C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7288700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3">
            <a:extLst>
              <a:ext uri="{FF2B5EF4-FFF2-40B4-BE49-F238E27FC236}">
                <a16:creationId xmlns:a16="http://schemas.microsoft.com/office/drawing/2014/main" id="{36626EBF-832A-1FAA-2806-0B551DA76A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11200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sr-Latn-RS" sz="8000"/>
              <a:t>“</a:t>
            </a:r>
          </a:p>
        </p:txBody>
      </p:sp>
      <p:sp>
        <p:nvSpPr>
          <p:cNvPr id="5" name="TextBox 14">
            <a:extLst>
              <a:ext uri="{FF2B5EF4-FFF2-40B4-BE49-F238E27FC236}">
                <a16:creationId xmlns:a16="http://schemas.microsoft.com/office/drawing/2014/main" id="{1068808C-099C-E6C1-12E2-9B977CF40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2768600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/>
            <a:r>
              <a:rPr lang="en-US" altLang="sr-Latn-RS" sz="800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/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84169B7-600C-2D69-09C1-26C875B89CB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A1412EC-3B12-B9D6-B635-A5DCF4CFAE6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04E76DE-05FA-F03E-E231-C62604B901E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4EA51-83C8-4FF4-98CE-6D919365845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49866542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/>
          <a:lstStyle>
            <a:lvl1pPr algn="l">
              <a:defRPr sz="2800" b="0" cap="all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D97AF-BA50-897D-5E75-004410E04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BB56E7-B71D-A566-DA02-65B0E0693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D000D-4B4F-22F7-27F4-52194D48A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76EF8-BCDC-4842-859F-C3B9DB42B89D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730332264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3">
            <a:extLst>
              <a:ext uri="{FF2B5EF4-FFF2-40B4-BE49-F238E27FC236}">
                <a16:creationId xmlns:a16="http://schemas.microsoft.com/office/drawing/2014/main" id="{2A45B563-3559-6CCB-2CBC-A627DC937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11200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sr-Latn-RS" sz="8000"/>
              <a:t>“</a:t>
            </a:r>
          </a:p>
        </p:txBody>
      </p:sp>
      <p:sp>
        <p:nvSpPr>
          <p:cNvPr id="5" name="TextBox 14">
            <a:extLst>
              <a:ext uri="{FF2B5EF4-FFF2-40B4-BE49-F238E27FC236}">
                <a16:creationId xmlns:a16="http://schemas.microsoft.com/office/drawing/2014/main" id="{27711559-A839-62C8-DC2D-660983450A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2768600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/>
            <a:r>
              <a:rPr lang="en-US" altLang="sr-Latn-RS" sz="800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/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EB0E7A7A-3F7E-2258-5C33-B5248B81D3A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57B7337-C40B-4BEE-5B0A-81A583B7322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E03995C-BA6C-86C3-C3ED-0E55B124328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8689B-25FE-45D7-B659-199C85AA917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9230615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/>
          <a:lstStyle>
            <a:lvl1pPr>
              <a:defRPr lang="en-US" sz="2800" b="0" dirty="0"/>
            </a:lvl1pPr>
          </a:lstStyle>
          <a:p>
            <a:pPr lvl="0"/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2826C-4613-3D7D-7A5A-D7464B73F2C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113FA-33A9-088F-119B-9363F8E57E4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338B0-15BC-462C-F580-FEDCA898372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60F8B-080E-47E2-80A0-F8628620B6B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4022624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>
            <a:lvl1pPr algn="l">
              <a:defRPr sz="28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D2077-A542-D0FC-49FF-82709428D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A7437-25A1-C8AF-D185-940BC0092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B78936-B70D-7FA6-BC3B-001914236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5348C-8625-458F-9011-DC27AB84D5A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27559006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/>
          <a:lstStyle>
            <a:lvl1pPr>
              <a:defRPr sz="28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382F0-9B30-7197-4E8E-B2B99BE49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6FDDD-DCC7-66EA-2652-DFF4EF3BF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7E9A7-B919-0D14-05E5-353632C62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1C1C1-4BE6-4404-94A3-9DB3FB2ADA8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1993185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93E9BA-9BEC-8FE2-AB6F-CCB8FE08D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BBED9D-1572-3239-A0A8-FCA63A709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C04B4-68BB-466C-3B8F-1A43EE9D9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D667F-07F6-49F3-9DDB-A49448E9E2B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3254185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/>
          <a:lstStyle>
            <a:lvl1pPr algn="l">
              <a:defRPr sz="3200" b="0" cap="all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6CE4F-1217-7B13-C86A-6DB077C87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08C75-6C9B-1B09-B02E-A339C0AAD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AA62E-EA3D-A3CD-3D81-40F5B2A8C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96E1D-2B9F-410F-A4B6-48FF64F68E3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4390057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5B11088-193B-648E-E906-7BDE9E5358F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8BEABE4-0D34-B3A3-ABC9-B2F27F4A7E6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73226CA-4E0F-0669-D652-BB2CC880644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7D11-0B3E-4BBB-9728-D731B6877A3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94781395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366D466-860E-C4DD-4403-332B90E3C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FC0615A-CBD8-78C9-110F-B7FE308A4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D2BDDCC-BF89-15B9-4268-4529C56B1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C0E22-2EDD-4770-9177-B54C621C9C1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37411158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9B76D87-5CF8-D6C5-3192-3652D8C2C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CCD39E5-A261-D7A1-B2EE-74B735D00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956795E-9E4A-4851-DFC2-E9759F6FE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42CC0-B02B-401C-8E52-50C83EFB2A2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084439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CC8CF6E-0AA6-6118-2AE8-06C2AAE4E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838FCF9-9F2D-63A4-4113-1455A614D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EA70AB0-D87E-F2B0-6187-14300DF4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D47AF-F06E-4B75-A8C1-41E7C0B4CFE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51864533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2055A43-B1A9-7988-B7EC-F099CEC71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CA7B6D-996F-938B-07EB-D0A8232B3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9FE1299-49D7-4D2A-D706-9FBCDEF5F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3FC76-BD15-4E2D-AC68-6D9E951334D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62626237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r-HR" noProof="0"/>
              <a:t>Kliknite ikonu da biste dodali  sliku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1411C9D-9E54-DA4D-E91A-4DF09FB1C62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0DDCDA-C950-9651-82E0-23FACA03D32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1294E-1F69-3992-3A2D-310697EAD49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B2ED4-E773-4D43-83EA-602DBD5AEA8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90485312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64BC"/>
            </a:gs>
            <a:gs pos="10001">
              <a:srgbClr val="9A64BC"/>
            </a:gs>
            <a:gs pos="100000">
              <a:srgbClr val="5C245B"/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>
            <a:extLst>
              <a:ext uri="{FF2B5EF4-FFF2-40B4-BE49-F238E27FC236}">
                <a16:creationId xmlns:a16="http://schemas.microsoft.com/office/drawing/2014/main" id="{7803ED1D-D78A-B7DA-EDA8-CA69917F354E}"/>
              </a:ext>
            </a:extLst>
          </p:cNvPr>
          <p:cNvGrpSpPr>
            <a:grpSpLocks/>
          </p:cNvGrpSpPr>
          <p:nvPr/>
        </p:nvGrpSpPr>
        <p:grpSpPr bwMode="auto">
          <a:xfrm>
            <a:off x="6670675" y="3894138"/>
            <a:ext cx="2470150" cy="2659062"/>
            <a:chOff x="6687077" y="3259666"/>
            <a:chExt cx="2981857" cy="3208867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820ACC7B-0BF2-BEF1-7E05-D004D7F9D964}"/>
                </a:ext>
              </a:extLst>
            </p:cNvPr>
            <p:cNvCxnSpPr/>
            <p:nvPr/>
          </p:nvCxnSpPr>
          <p:spPr>
            <a:xfrm flipH="1">
              <a:off x="8756746" y="3259666"/>
              <a:ext cx="912188" cy="91189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5674443-B971-358B-E61C-15428E382EA0}"/>
                </a:ext>
              </a:extLst>
            </p:cNvPr>
            <p:cNvCxnSpPr/>
            <p:nvPr/>
          </p:nvCxnSpPr>
          <p:spPr>
            <a:xfrm flipH="1">
              <a:off x="6687077" y="3485724"/>
              <a:ext cx="2981857" cy="298280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0FBEB40-9023-F8B9-E327-49AD17A9AC97}"/>
                </a:ext>
              </a:extLst>
            </p:cNvPr>
            <p:cNvCxnSpPr/>
            <p:nvPr/>
          </p:nvCxnSpPr>
          <p:spPr>
            <a:xfrm flipH="1">
              <a:off x="7771737" y="3581511"/>
              <a:ext cx="1897197" cy="1896584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46E0C33-1607-7D34-3897-F48DBA2DF752}"/>
                </a:ext>
              </a:extLst>
            </p:cNvPr>
            <p:cNvCxnSpPr/>
            <p:nvPr/>
          </p:nvCxnSpPr>
          <p:spPr>
            <a:xfrm flipH="1">
              <a:off x="7923130" y="3433998"/>
              <a:ext cx="1740055" cy="17394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07006D9-7174-7D0E-183B-5D90A71865D0}"/>
                </a:ext>
              </a:extLst>
            </p:cNvPr>
            <p:cNvCxnSpPr/>
            <p:nvPr/>
          </p:nvCxnSpPr>
          <p:spPr>
            <a:xfrm flipH="1">
              <a:off x="8398388" y="3985732"/>
              <a:ext cx="1264798" cy="126439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A152B3-6B5B-CEAD-755B-E36B63A22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788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A4AFA127-3903-DA82-DFC3-B5EE0CFC42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533400"/>
            <a:ext cx="6554788" cy="376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 stilove teksta</a:t>
            </a:r>
            <a:endParaRPr lang="en-US" alt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5C6AF-40F0-A90F-491C-270A970F95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29500" y="6172200"/>
            <a:ext cx="1201738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D8BA0-42E6-FD43-5F69-987E5D4FB4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838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3C97A-2EB8-76FB-D43B-0B476BB1B8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73988" y="5578475"/>
            <a:ext cx="857250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800" b="0" i="0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0FD4BEC1-40DB-4F49-8636-CBEEBB481B6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4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5" r:id="rId12"/>
    <p:sldLayoutId id="2147483790" r:id="rId13"/>
    <p:sldLayoutId id="2147483796" r:id="rId14"/>
    <p:sldLayoutId id="2147483791" r:id="rId15"/>
    <p:sldLayoutId id="2147483792" r:id="rId16"/>
    <p:sldLayoutId id="2147483793" r:id="rId17"/>
  </p:sldLayoutIdLst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3200" kern="1200" cap="all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>
          <a:solidFill>
            <a:srgbClr val="4A234A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ern="1200">
          <a:solidFill>
            <a:srgbClr val="4A234A"/>
          </a:solidFill>
          <a:latin typeface="+mn-lt"/>
          <a:ea typeface="+mn-ea"/>
          <a:cs typeface="+mn-cs"/>
        </a:defRPr>
      </a:lvl2pPr>
      <a:lvl3pPr marL="1200150" indent="-2857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>
          <a:solidFill>
            <a:srgbClr val="4A234A"/>
          </a:solidFill>
          <a:latin typeface="+mn-lt"/>
          <a:ea typeface="+mn-ea"/>
          <a:cs typeface="+mn-cs"/>
        </a:defRPr>
      </a:lvl3pPr>
      <a:lvl4pPr marL="1543050" indent="-1714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>
          <a:solidFill>
            <a:srgbClr val="4A234A"/>
          </a:solidFill>
          <a:latin typeface="+mn-lt"/>
          <a:ea typeface="+mn-ea"/>
          <a:cs typeface="+mn-cs"/>
        </a:defRPr>
      </a:lvl4pPr>
      <a:lvl5pPr marL="2000250" indent="-1714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>
          <a:solidFill>
            <a:srgbClr val="4A234A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videos/riverview/relatedvideo?q=how%20minerals%20form%20video&amp;mid=1E026A668A60FDFEE6A91E026A668A60FDFEE6A9&amp;ajaxhist=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33C0EB6-3E67-8908-1D1D-A17CA20CC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71800" y="304800"/>
            <a:ext cx="6154738" cy="3124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dirty="0"/>
              <a:t>Minerali</a:t>
            </a:r>
          </a:p>
        </p:txBody>
      </p:sp>
      <p:sp>
        <p:nvSpPr>
          <p:cNvPr id="7171" name="Subtitle 3">
            <a:extLst>
              <a:ext uri="{FF2B5EF4-FFF2-40B4-BE49-F238E27FC236}">
                <a16:creationId xmlns:a16="http://schemas.microsoft.com/office/drawing/2014/main" id="{80113297-E31E-AF11-0D8A-80AAEA4FE0B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3400" y="3843338"/>
            <a:ext cx="4954588" cy="1914525"/>
          </a:xfrm>
        </p:spPr>
        <p:txBody>
          <a:bodyPr/>
          <a:lstStyle/>
          <a:p>
            <a:r>
              <a:rPr lang="hr-HR" altLang="sr-Latn-RS" dirty="0">
                <a:solidFill>
                  <a:schemeClr val="tx1">
                    <a:lumMod val="95000"/>
                  </a:schemeClr>
                </a:solidFill>
              </a:rPr>
              <a:t>U kratkom videu pogledaj kako nastaju minerali i stijene: </a:t>
            </a:r>
            <a:r>
              <a:rPr lang="hr-HR" dirty="0">
                <a:hlinkClick r:id="rId3"/>
              </a:rPr>
              <a:t>Videozapisi tražilice Bing</a:t>
            </a:r>
            <a:endParaRPr lang="hr-HR" altLang="sr-Latn-RS" dirty="0">
              <a:solidFill>
                <a:srgbClr val="4A234A"/>
              </a:solidFill>
            </a:endParaRPr>
          </a:p>
        </p:txBody>
      </p:sp>
      <p:sp>
        <p:nvSpPr>
          <p:cNvPr id="7172" name="Slide Number Placeholder 1">
            <a:extLst>
              <a:ext uri="{FF2B5EF4-FFF2-40B4-BE49-F238E27FC236}">
                <a16:creationId xmlns:a16="http://schemas.microsoft.com/office/drawing/2014/main" id="{1CCB28DE-44CE-6F93-88A1-2C10D981D9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r-HR" altLang="sr-Latn-R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>
            <a:extLst>
              <a:ext uri="{FF2B5EF4-FFF2-40B4-BE49-F238E27FC236}">
                <a16:creationId xmlns:a16="http://schemas.microsoft.com/office/drawing/2014/main" id="{FE90E6CD-3A47-D82A-5C16-176168102F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11D05CE-0945-487B-936D-D5A8F2AE3238}" type="slidenum">
              <a:rPr lang="hr-HR" altLang="sr-Latn-RS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hr-HR" altLang="sr-Latn-RS">
              <a:latin typeface="Arial" panose="020B0604020202020204" pitchFamily="34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3513C587-4877-402E-DD13-E34B296DA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85344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3600">
                <a:solidFill>
                  <a:srgbClr val="FFFF00"/>
                </a:solidFill>
                <a:latin typeface="Arial" panose="020B0604020202020204" pitchFamily="34" charset="0"/>
              </a:rPr>
              <a:t>OKSIDI I HIDROKSIDI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sz="2400">
                <a:solidFill>
                  <a:srgbClr val="FFFF00"/>
                </a:solidFill>
                <a:latin typeface="Arial" panose="020B0604020202020204" pitchFamily="34" charset="0"/>
              </a:rPr>
              <a:t>OKSIDI: KREMEN ili KVARC</a:t>
            </a:r>
            <a:endParaRPr lang="en-GB" altLang="sr-Latn-RS" sz="24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pic>
        <p:nvPicPr>
          <p:cNvPr id="25604" name="Picture 3" descr="KVARC">
            <a:extLst>
              <a:ext uri="{FF2B5EF4-FFF2-40B4-BE49-F238E27FC236}">
                <a16:creationId xmlns:a16="http://schemas.microsoft.com/office/drawing/2014/main" id="{DBBB3E37-4C38-30F9-6103-2458BE5C02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371600"/>
            <a:ext cx="5299075" cy="52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 Box 5">
            <a:extLst>
              <a:ext uri="{FF2B5EF4-FFF2-40B4-BE49-F238E27FC236}">
                <a16:creationId xmlns:a16="http://schemas.microsoft.com/office/drawing/2014/main" id="{F55DC255-48A9-EA2B-62DA-02926BE28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6324600"/>
            <a:ext cx="6553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2000" b="1">
                <a:latin typeface="Arial" panose="020B0604020202020204" pitchFamily="34" charset="0"/>
              </a:rPr>
              <a:t>Fotografija: M. Šoufek: Svijet minerala</a:t>
            </a:r>
            <a:endParaRPr lang="en-GB" altLang="sr-Latn-RS" sz="20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>
            <a:extLst>
              <a:ext uri="{FF2B5EF4-FFF2-40B4-BE49-F238E27FC236}">
                <a16:creationId xmlns:a16="http://schemas.microsoft.com/office/drawing/2014/main" id="{A6C5F7FC-4E5D-8041-1A62-190C5AC3F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3725" y="23383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endParaRPr lang="hr-HR" altLang="sr-Latn-RS">
              <a:latin typeface="Arial" panose="020B0604020202020204" pitchFamily="34" charset="0"/>
            </a:endParaRPr>
          </a:p>
        </p:txBody>
      </p:sp>
      <p:pic>
        <p:nvPicPr>
          <p:cNvPr id="27652" name="Picture 3" descr="sl_2-13">
            <a:extLst>
              <a:ext uri="{FF2B5EF4-FFF2-40B4-BE49-F238E27FC236}">
                <a16:creationId xmlns:a16="http://schemas.microsoft.com/office/drawing/2014/main" id="{4299A20F-CE8B-BF8B-E7D0-42F37DFBE9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715000" cy="433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Text Box 4">
            <a:extLst>
              <a:ext uri="{FF2B5EF4-FFF2-40B4-BE49-F238E27FC236}">
                <a16:creationId xmlns:a16="http://schemas.microsoft.com/office/drawing/2014/main" id="{A7E377DB-DED3-971E-D85F-111E1EEE1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19612"/>
            <a:ext cx="86106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2400" dirty="0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Tvrdoća minerala: ljestvica od 1-10 1 (1- talk; 10 - dijamant)</a:t>
            </a:r>
            <a:br>
              <a:rPr lang="hr-HR" altLang="sr-Latn-RS" sz="2400" dirty="0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hr-HR" altLang="sr-Latn-RS" sz="2400" dirty="0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- </a:t>
            </a:r>
            <a:r>
              <a:rPr lang="hr-HR" altLang="sr-Latn-RS" dirty="0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ukoliko je moguće </a:t>
            </a:r>
            <a:r>
              <a:rPr lang="hr-HR" altLang="sr-Latn-RS" dirty="0" err="1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zagrebati</a:t>
            </a:r>
            <a:r>
              <a:rPr lang="hr-HR" altLang="sr-Latn-RS" dirty="0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glatku površinu minerala noktom, tvrdo</a:t>
            </a:r>
            <a:r>
              <a:rPr lang="hr-HR" altLang="sr-Latn-RS" dirty="0">
                <a:solidFill>
                  <a:srgbClr val="FFFF00"/>
                </a:solidFill>
                <a:latin typeface="Arial" panose="020B0604020202020204" pitchFamily="34" charset="0"/>
              </a:rPr>
              <a:t>ć</a:t>
            </a:r>
            <a:r>
              <a:rPr lang="hr-HR" altLang="sr-Latn-RS" dirty="0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 </a:t>
            </a:r>
            <a:br>
              <a:rPr lang="hr-HR" altLang="sr-Latn-RS" dirty="0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hr-HR" altLang="sr-Latn-RS" dirty="0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minerala je manja od 2,5.</a:t>
            </a:r>
            <a:endParaRPr lang="en-GB" altLang="sr-Latn-RS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698FBA4A-72E2-BAF8-7A46-95CA55D320A8}"/>
              </a:ext>
            </a:extLst>
          </p:cNvPr>
          <p:cNvSpPr txBox="1"/>
          <p:nvPr/>
        </p:nvSpPr>
        <p:spPr>
          <a:xfrm>
            <a:off x="6156176" y="2245559"/>
            <a:ext cx="462856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altLang="sr-Latn-RS" sz="2800" dirty="0">
                <a:solidFill>
                  <a:srgbClr val="FFFF00"/>
                </a:solidFill>
                <a:latin typeface="Arial" panose="020B0604020202020204" pitchFamily="34" charset="0"/>
              </a:rPr>
              <a:t>GIPS</a:t>
            </a:r>
            <a:endParaRPr lang="hr-HR" sz="2800" dirty="0"/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501A7D18-D379-9D50-6BF2-5355E9522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6316660"/>
            <a:ext cx="6553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2000" b="1" dirty="0">
                <a:latin typeface="Arial" panose="020B0604020202020204" pitchFamily="34" charset="0"/>
              </a:rPr>
              <a:t>Fotografija: M. </a:t>
            </a:r>
            <a:r>
              <a:rPr lang="hr-HR" altLang="sr-Latn-RS" sz="2000" b="1" dirty="0" err="1">
                <a:latin typeface="Arial" panose="020B0604020202020204" pitchFamily="34" charset="0"/>
              </a:rPr>
              <a:t>Šoufek</a:t>
            </a:r>
            <a:r>
              <a:rPr lang="hr-HR" altLang="sr-Latn-RS" sz="2000" b="1" dirty="0">
                <a:latin typeface="Arial" panose="020B0604020202020204" pitchFamily="34" charset="0"/>
              </a:rPr>
              <a:t>: Svijet minerala</a:t>
            </a:r>
            <a:endParaRPr lang="en-GB" altLang="sr-Latn-RS" sz="20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ext Box 2">
            <a:extLst>
              <a:ext uri="{FF2B5EF4-FFF2-40B4-BE49-F238E27FC236}">
                <a16:creationId xmlns:a16="http://schemas.microsoft.com/office/drawing/2014/main" id="{D2A76F79-88DE-69BF-673C-F60B5BFF2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609600"/>
            <a:ext cx="7848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r-HR" altLang="sr-Latn-R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Stijene su sastavljene od jednog ili više MINERALA. </a:t>
            </a:r>
            <a:endParaRPr lang="en-GB" altLang="sr-Latn-RS" sz="32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9700" name="Picture 6" descr="granit-3">
            <a:extLst>
              <a:ext uri="{FF2B5EF4-FFF2-40B4-BE49-F238E27FC236}">
                <a16:creationId xmlns:a16="http://schemas.microsoft.com/office/drawing/2014/main" id="{0DCF1EA1-62E3-1E61-EC32-9E2A20F78E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886027"/>
            <a:ext cx="3816424" cy="434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>
            <a:extLst>
              <a:ext uri="{FF2B5EF4-FFF2-40B4-BE49-F238E27FC236}">
                <a16:creationId xmlns:a16="http://schemas.microsoft.com/office/drawing/2014/main" id="{0E2A3D5F-0C74-2AB6-4912-1805D49F2E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B4706F8-CAC9-4B64-9223-6B6C9A56D51C}" type="slidenum">
              <a:rPr lang="hr-HR" altLang="sr-Latn-RS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hr-HR" altLang="sr-Latn-RS">
              <a:latin typeface="Arial" panose="020B0604020202020204" pitchFamily="34" charset="0"/>
            </a:endParaRPr>
          </a:p>
        </p:txBody>
      </p:sp>
      <p:pic>
        <p:nvPicPr>
          <p:cNvPr id="9219" name="Picture 2" descr="Slika izdanak">
            <a:extLst>
              <a:ext uri="{FF2B5EF4-FFF2-40B4-BE49-F238E27FC236}">
                <a16:creationId xmlns:a16="http://schemas.microsoft.com/office/drawing/2014/main" id="{30960769-80FD-A7E4-11A2-1B17B1AAC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0"/>
            <a:ext cx="4343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 Box 3">
            <a:extLst>
              <a:ext uri="{FF2B5EF4-FFF2-40B4-BE49-F238E27FC236}">
                <a16:creationId xmlns:a16="http://schemas.microsoft.com/office/drawing/2014/main" id="{711917A7-A6BD-652C-712D-2BD865F04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"/>
            <a:ext cx="3810000" cy="569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Minerali </a:t>
            </a:r>
            <a:r>
              <a:rPr lang="hr-HR" altLang="sr-Latn-RS" sz="2800" dirty="0">
                <a:latin typeface="Times New Roman" panose="02020603050405020304" pitchFamily="18" charset="0"/>
              </a:rPr>
              <a:t>su prirodne, čvrste, anorganske tvari određenog kemijskog sastava. 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sz="2800" dirty="0">
                <a:latin typeface="Times New Roman" panose="02020603050405020304" pitchFamily="18" charset="0"/>
              </a:rPr>
              <a:t>Pravilne su unutarnje građe koju izražava njihova kristalna rešetka te stoga predstavljaju</a:t>
            </a:r>
            <a:r>
              <a:rPr lang="hr-HR" altLang="sr-Latn-R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 kristale</a:t>
            </a:r>
            <a:r>
              <a:rPr lang="hr-HR" altLang="sr-Latn-RS" sz="2800" dirty="0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sz="2800" dirty="0">
                <a:latin typeface="Arial" panose="020B0604020202020204" pitchFamily="34" charset="0"/>
              </a:rPr>
              <a:t>MINERALI – osnovna strukturna  jedinica stijena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>
            <a:extLst>
              <a:ext uri="{FF2B5EF4-FFF2-40B4-BE49-F238E27FC236}">
                <a16:creationId xmlns:a16="http://schemas.microsoft.com/office/drawing/2014/main" id="{E5DED69E-07B6-4389-61E5-D1A520D680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r-HR" altLang="sr-Latn-RS" dirty="0">
              <a:latin typeface="Arial" panose="020B0604020202020204" pitchFamily="34" charset="0"/>
            </a:endParaRPr>
          </a:p>
        </p:txBody>
      </p:sp>
      <p:sp>
        <p:nvSpPr>
          <p:cNvPr id="11267" name="Text Box 1026">
            <a:extLst>
              <a:ext uri="{FF2B5EF4-FFF2-40B4-BE49-F238E27FC236}">
                <a16:creationId xmlns:a16="http://schemas.microsoft.com/office/drawing/2014/main" id="{3675319B-6005-8865-5F61-6CC47FED1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404664"/>
            <a:ext cx="720080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2600" b="1" dirty="0">
                <a:latin typeface="Times New Roman" panose="02020603050405020304" pitchFamily="18" charset="0"/>
              </a:rPr>
              <a:t>Kemijski elementi od koji se sastoji većina minerala: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sz="2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Kisik - 46 %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sz="2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Silicij - 28 %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sz="2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Aluminij - 8 %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sz="2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Željezo - 6 %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sz="2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Kalcij - 3.5 %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sz="2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Natrij - 3 %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sz="2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Kalij - 2.5 %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sz="2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Magnezij - 2 %</a:t>
            </a:r>
            <a:endParaRPr lang="en-GB" altLang="sr-Latn-RS" sz="26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F8DD963C-BFE8-3C02-A388-16736B690A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12762" y="609600"/>
            <a:ext cx="8229600" cy="6119812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hr-HR" altLang="sr-Latn-RS" sz="28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hr-HR" altLang="sr-Latn-RS" sz="2800" dirty="0">
                <a:solidFill>
                  <a:schemeClr val="tx1"/>
                </a:solidFill>
              </a:rPr>
              <a:t>svi minerali svrstani su u skupine prema njihovom kemijskom sastavu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r-HR" altLang="sr-Latn-RS" sz="2800" dirty="0">
                <a:solidFill>
                  <a:schemeClr val="tx1"/>
                </a:solidFill>
              </a:rPr>
              <a:t>najvažnije skupine minerala koji formiraju stijene: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hr-HR" altLang="sr-Latn-RS" sz="2800" b="1" i="1" dirty="0">
                <a:solidFill>
                  <a:schemeClr val="tx1">
                    <a:lumMod val="75000"/>
                  </a:schemeClr>
                </a:solidFill>
              </a:rPr>
              <a:t>Silikati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hr-HR" altLang="sr-Latn-RS" sz="2800" b="1" i="1" dirty="0">
                <a:solidFill>
                  <a:schemeClr val="tx1">
                    <a:lumMod val="75000"/>
                  </a:schemeClr>
                </a:solidFill>
              </a:rPr>
              <a:t>Oksidi i hidroksidi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hr-HR" altLang="sr-Latn-RS" sz="2800" b="1" i="1" dirty="0">
                <a:solidFill>
                  <a:schemeClr val="tx1">
                    <a:lumMod val="75000"/>
                  </a:schemeClr>
                </a:solidFill>
              </a:rPr>
              <a:t>Sulfidi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hr-HR" altLang="sr-Latn-RS" sz="2800" b="1" i="1" dirty="0">
                <a:solidFill>
                  <a:schemeClr val="tx1">
                    <a:lumMod val="75000"/>
                  </a:schemeClr>
                </a:solidFill>
              </a:rPr>
              <a:t>Karbonati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hr-HR" altLang="sr-Latn-RS" sz="2800" b="1" i="1" dirty="0">
                <a:solidFill>
                  <a:schemeClr val="tx1">
                    <a:lumMod val="75000"/>
                  </a:schemeClr>
                </a:solidFill>
              </a:rPr>
              <a:t>Sulfati</a:t>
            </a:r>
          </a:p>
          <a:p>
            <a:pPr>
              <a:lnSpc>
                <a:spcPct val="80000"/>
              </a:lnSpc>
              <a:buFontTx/>
              <a:buNone/>
            </a:pPr>
            <a:endParaRPr lang="hr-HR" altLang="sr-Latn-RS" sz="2800" b="1" i="1" dirty="0"/>
          </a:p>
        </p:txBody>
      </p:sp>
      <p:sp>
        <p:nvSpPr>
          <p:cNvPr id="13315" name="Slide Number Placeholder 5">
            <a:extLst>
              <a:ext uri="{FF2B5EF4-FFF2-40B4-BE49-F238E27FC236}">
                <a16:creationId xmlns:a16="http://schemas.microsoft.com/office/drawing/2014/main" id="{386E1D3D-BA3A-BB27-C01C-64FB14C2AA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0B96BD8-4E07-4306-8CCC-23D2E5E7558E}" type="slidenum">
              <a:rPr lang="hr-HR" altLang="sr-Latn-RS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>
            <a:extLst>
              <a:ext uri="{FF2B5EF4-FFF2-40B4-BE49-F238E27FC236}">
                <a16:creationId xmlns:a16="http://schemas.microsoft.com/office/drawing/2014/main" id="{B5B58ABD-6D43-4587-6191-63ADD13155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48848AB-A59A-439B-A726-A431384CE4CF}" type="slidenum">
              <a:rPr lang="hr-HR" altLang="sr-Latn-RS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hr-HR" altLang="sr-Latn-RS">
              <a:latin typeface="Arial" panose="020B0604020202020204" pitchFamily="34" charset="0"/>
            </a:endParaRPr>
          </a:p>
        </p:txBody>
      </p:sp>
      <p:sp>
        <p:nvSpPr>
          <p:cNvPr id="98310" name="Text Box 6">
            <a:extLst>
              <a:ext uri="{FF2B5EF4-FFF2-40B4-BE49-F238E27FC236}">
                <a16:creationId xmlns:a16="http://schemas.microsoft.com/office/drawing/2014/main" id="{B271946D-2AEC-E18D-AC4B-DB68B36DF3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"/>
            <a:ext cx="358140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hr-HR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ELEMENTI: </a:t>
            </a:r>
            <a:br>
              <a:rPr lang="hr-HR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hr-H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DIJAMANT</a:t>
            </a:r>
            <a:br>
              <a:rPr lang="hr-H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hr-H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ZLATO</a:t>
            </a:r>
            <a:br>
              <a:rPr lang="hr-H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hr-H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SREBRO</a:t>
            </a:r>
            <a:br>
              <a:rPr lang="hr-H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hr-H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SUMPOR</a:t>
            </a:r>
            <a:endParaRPr lang="en-GB" sz="28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15364" name="Picture 7" descr="ZLATO">
            <a:extLst>
              <a:ext uri="{FF2B5EF4-FFF2-40B4-BE49-F238E27FC236}">
                <a16:creationId xmlns:a16="http://schemas.microsoft.com/office/drawing/2014/main" id="{2A76FEA9-F8D7-42AE-7AAB-A2F1E0375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57200"/>
            <a:ext cx="5655669" cy="5697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 Box 8">
            <a:extLst>
              <a:ext uri="{FF2B5EF4-FFF2-40B4-BE49-F238E27FC236}">
                <a16:creationId xmlns:a16="http://schemas.microsoft.com/office/drawing/2014/main" id="{5E950DDF-C9D0-F29F-D070-1B8D24D04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338" y="4572000"/>
            <a:ext cx="24844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2400">
                <a:latin typeface="Arial" panose="020B0604020202020204" pitchFamily="34" charset="0"/>
              </a:rPr>
              <a:t>Samorodno zlato</a:t>
            </a:r>
            <a:endParaRPr lang="en-GB" altLang="sr-Latn-RS" sz="2400">
              <a:latin typeface="Arial" panose="020B0604020202020204" pitchFamily="34" charset="0"/>
            </a:endParaRPr>
          </a:p>
        </p:txBody>
      </p:sp>
      <p:sp>
        <p:nvSpPr>
          <p:cNvPr id="15366" name="Text Box 9">
            <a:extLst>
              <a:ext uri="{FF2B5EF4-FFF2-40B4-BE49-F238E27FC236}">
                <a16:creationId xmlns:a16="http://schemas.microsoft.com/office/drawing/2014/main" id="{2A0C9E6A-7C86-E996-A42F-147A96192E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324600"/>
            <a:ext cx="6553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2000" b="1" dirty="0">
                <a:latin typeface="Arial" panose="020B0604020202020204" pitchFamily="34" charset="0"/>
              </a:rPr>
              <a:t>Fotografija: M. </a:t>
            </a:r>
            <a:r>
              <a:rPr lang="hr-HR" altLang="sr-Latn-RS" sz="2000" b="1" dirty="0" err="1">
                <a:latin typeface="Arial" panose="020B0604020202020204" pitchFamily="34" charset="0"/>
              </a:rPr>
              <a:t>Šoufek</a:t>
            </a:r>
            <a:r>
              <a:rPr lang="hr-HR" altLang="sr-Latn-RS" sz="2000" b="1" dirty="0">
                <a:latin typeface="Arial" panose="020B0604020202020204" pitchFamily="34" charset="0"/>
              </a:rPr>
              <a:t>: Svijet minerala</a:t>
            </a:r>
            <a:endParaRPr lang="en-GB" altLang="sr-Latn-RS" sz="20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202AC710-013C-4290-377D-026823B35A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8BD3E5F-641C-4868-B70E-60F80A0A7DF3}" type="slidenum">
              <a:rPr lang="hr-HR" altLang="sr-Latn-RS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hr-HR" altLang="sr-Latn-RS">
              <a:latin typeface="Arial" panose="020B0604020202020204" pitchFamily="34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905A48DD-6CEA-C99B-5430-517C814D1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04800"/>
            <a:ext cx="7772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2800" dirty="0">
                <a:solidFill>
                  <a:srgbClr val="FFFF00"/>
                </a:solidFill>
                <a:latin typeface="Arial" panose="020B0604020202020204" pitchFamily="34" charset="0"/>
              </a:rPr>
              <a:t>SULFIDI - pirit FeS</a:t>
            </a:r>
            <a:r>
              <a:rPr lang="hr-HR" altLang="sr-Latn-RS" sz="2800" baseline="-25000" dirty="0">
                <a:solidFill>
                  <a:srgbClr val="FFFF00"/>
                </a:solidFill>
                <a:latin typeface="Arial" panose="020B0604020202020204" pitchFamily="34" charset="0"/>
              </a:rPr>
              <a:t>2</a:t>
            </a:r>
            <a:r>
              <a:rPr lang="hr-HR" altLang="sr-Latn-RS" sz="2800" dirty="0">
                <a:solidFill>
                  <a:srgbClr val="FFFF00"/>
                </a:solidFill>
                <a:latin typeface="Arial" panose="020B0604020202020204" pitchFamily="34" charset="0"/>
              </a:rPr>
              <a:t>	</a:t>
            </a:r>
            <a:endParaRPr lang="en-GB" altLang="sr-Latn-RS" sz="2800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pic>
        <p:nvPicPr>
          <p:cNvPr id="17412" name="Picture 3" descr="PIRIT">
            <a:extLst>
              <a:ext uri="{FF2B5EF4-FFF2-40B4-BE49-F238E27FC236}">
                <a16:creationId xmlns:a16="http://schemas.microsoft.com/office/drawing/2014/main" id="{F6299E8F-F619-2986-9B4F-AE04594913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1029" y="817357"/>
            <a:ext cx="6553201" cy="560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356" name="Text Box 4">
            <a:extLst>
              <a:ext uri="{FF2B5EF4-FFF2-40B4-BE49-F238E27FC236}">
                <a16:creationId xmlns:a16="http://schemas.microsoft.com/office/drawing/2014/main" id="{CDC3CA05-7F95-44AD-6C17-77F859C12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476375"/>
            <a:ext cx="2619400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 popularno </a:t>
            </a:r>
            <a:br>
              <a:rPr lang="hr-HR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hr-HR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zvano lažno zlato: </a:t>
            </a:r>
            <a:br>
              <a:rPr lang="hr-HR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hr-HR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“</a:t>
            </a:r>
            <a:r>
              <a:rPr lang="hr-HR" sz="2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fools</a:t>
            </a:r>
            <a:r>
              <a:rPr lang="hr-HR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hr-HR" sz="2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gold</a:t>
            </a:r>
            <a:r>
              <a:rPr lang="hr-HR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”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GB" sz="2200" dirty="0">
              <a:latin typeface="Arial" charset="0"/>
            </a:endParaRPr>
          </a:p>
        </p:txBody>
      </p:sp>
      <p:sp>
        <p:nvSpPr>
          <p:cNvPr id="17414" name="Text Box 5">
            <a:extLst>
              <a:ext uri="{FF2B5EF4-FFF2-40B4-BE49-F238E27FC236}">
                <a16:creationId xmlns:a16="http://schemas.microsoft.com/office/drawing/2014/main" id="{70F6580A-FC5B-FC7E-7320-34C5836B2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461125"/>
            <a:ext cx="6553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2000" b="1">
                <a:latin typeface="Arial" panose="020B0604020202020204" pitchFamily="34" charset="0"/>
              </a:rPr>
              <a:t>Fotografija: M. Šoufek: Svijet minerala</a:t>
            </a:r>
            <a:endParaRPr lang="en-GB" altLang="sr-Latn-RS" sz="20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2" descr="SFALERIT">
            <a:extLst>
              <a:ext uri="{FF2B5EF4-FFF2-40B4-BE49-F238E27FC236}">
                <a16:creationId xmlns:a16="http://schemas.microsoft.com/office/drawing/2014/main" id="{6D61DAE2-22EE-5A28-5381-9F29DF0F88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729151"/>
            <a:ext cx="5807075" cy="555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ext Box 3">
            <a:extLst>
              <a:ext uri="{FF2B5EF4-FFF2-40B4-BE49-F238E27FC236}">
                <a16:creationId xmlns:a16="http://schemas.microsoft.com/office/drawing/2014/main" id="{CA16E7B4-742B-6CDD-AB16-32B61F0DF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28600"/>
            <a:ext cx="502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2400">
                <a:solidFill>
                  <a:srgbClr val="FFFF00"/>
                </a:solidFill>
                <a:latin typeface="Arial" panose="020B0604020202020204" pitchFamily="34" charset="0"/>
              </a:rPr>
              <a:t>Sfalerit ZnS</a:t>
            </a:r>
            <a:endParaRPr lang="en-GB" altLang="sr-Latn-RS" sz="24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B62375B4-D482-0C17-9012-DC8F1801D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324600"/>
            <a:ext cx="6553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2000" b="1">
                <a:latin typeface="Arial" panose="020B0604020202020204" pitchFamily="34" charset="0"/>
              </a:rPr>
              <a:t>Fotografija: M. Šoufek: Svijet minerala</a:t>
            </a:r>
            <a:endParaRPr lang="en-GB" altLang="sr-Latn-RS" sz="20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2" descr="ANTIMONIT">
            <a:extLst>
              <a:ext uri="{FF2B5EF4-FFF2-40B4-BE49-F238E27FC236}">
                <a16:creationId xmlns:a16="http://schemas.microsoft.com/office/drawing/2014/main" id="{ED0F70C1-8FF1-3BD1-8428-9ABE498C60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75" y="1158875"/>
            <a:ext cx="4667250" cy="454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xt Box 3">
            <a:extLst>
              <a:ext uri="{FF2B5EF4-FFF2-40B4-BE49-F238E27FC236}">
                <a16:creationId xmlns:a16="http://schemas.microsoft.com/office/drawing/2014/main" id="{43815045-138C-EBBC-0D44-135FBEF15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52400"/>
            <a:ext cx="419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2400">
                <a:solidFill>
                  <a:srgbClr val="FFFF00"/>
                </a:solidFill>
                <a:latin typeface="Arial" panose="020B0604020202020204" pitchFamily="34" charset="0"/>
              </a:rPr>
              <a:t>Antimonit Sb</a:t>
            </a:r>
            <a:r>
              <a:rPr lang="hr-HR" altLang="sr-Latn-RS" sz="2400" baseline="-25000">
                <a:solidFill>
                  <a:srgbClr val="FFFF00"/>
                </a:solidFill>
                <a:latin typeface="Arial" panose="020B0604020202020204" pitchFamily="34" charset="0"/>
              </a:rPr>
              <a:t>2</a:t>
            </a:r>
            <a:r>
              <a:rPr lang="hr-HR" altLang="sr-Latn-RS" sz="2400">
                <a:solidFill>
                  <a:srgbClr val="FFFF00"/>
                </a:solidFill>
                <a:latin typeface="Arial" panose="020B0604020202020204" pitchFamily="34" charset="0"/>
              </a:rPr>
              <a:t>S</a:t>
            </a:r>
            <a:r>
              <a:rPr lang="hr-HR" altLang="sr-Latn-RS" sz="2400" baseline="-25000">
                <a:solidFill>
                  <a:srgbClr val="FFFF00"/>
                </a:solidFill>
                <a:latin typeface="Arial" panose="020B0604020202020204" pitchFamily="34" charset="0"/>
              </a:rPr>
              <a:t>3</a:t>
            </a:r>
            <a:endParaRPr lang="en-GB" altLang="sr-Latn-RS" sz="2400" baseline="-250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033CBA60-3722-F3B0-B0C0-DECF81FFD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324600"/>
            <a:ext cx="6553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2000" b="1">
                <a:latin typeface="Arial" panose="020B0604020202020204" pitchFamily="34" charset="0"/>
              </a:rPr>
              <a:t>Fotografija: M. Šoufek: Svijet minerala</a:t>
            </a:r>
            <a:endParaRPr lang="en-GB" altLang="sr-Latn-RS" sz="20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2">
            <a:extLst>
              <a:ext uri="{FF2B5EF4-FFF2-40B4-BE49-F238E27FC236}">
                <a16:creationId xmlns:a16="http://schemas.microsoft.com/office/drawing/2014/main" id="{01F6781E-D2E2-FDF5-5ABD-F3162B4BE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3700" y="3048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2400" b="1">
                <a:solidFill>
                  <a:srgbClr val="FFFF00"/>
                </a:solidFill>
                <a:latin typeface="Arial" panose="020B0604020202020204" pitchFamily="34" charset="0"/>
              </a:rPr>
              <a:t>Arsenopirit FeAsS</a:t>
            </a:r>
            <a:endParaRPr lang="en-GB" altLang="sr-Latn-RS" sz="2400" b="1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pic>
        <p:nvPicPr>
          <p:cNvPr id="23556" name="Picture 4" descr="ARSENOPIRIT">
            <a:extLst>
              <a:ext uri="{FF2B5EF4-FFF2-40B4-BE49-F238E27FC236}">
                <a16:creationId xmlns:a16="http://schemas.microsoft.com/office/drawing/2014/main" id="{DD7D5DB0-E9A5-904D-7BD0-3E1D4092D3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725" y="838200"/>
            <a:ext cx="5167313" cy="544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Text Box 5">
            <a:extLst>
              <a:ext uri="{FF2B5EF4-FFF2-40B4-BE49-F238E27FC236}">
                <a16:creationId xmlns:a16="http://schemas.microsoft.com/office/drawing/2014/main" id="{D4AC7D69-BE5C-95DA-C07B-98CB10FF2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324600"/>
            <a:ext cx="6553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2000" b="1" dirty="0">
                <a:latin typeface="Arial" panose="020B0604020202020204" pitchFamily="34" charset="0"/>
              </a:rPr>
              <a:t>Fotografija: M. </a:t>
            </a:r>
            <a:r>
              <a:rPr lang="hr-HR" altLang="sr-Latn-RS" sz="2000" b="1" dirty="0" err="1">
                <a:latin typeface="Arial" panose="020B0604020202020204" pitchFamily="34" charset="0"/>
              </a:rPr>
              <a:t>Šoufek</a:t>
            </a:r>
            <a:r>
              <a:rPr lang="hr-HR" altLang="sr-Latn-RS" sz="2000" b="1" dirty="0">
                <a:latin typeface="Arial" panose="020B0604020202020204" pitchFamily="34" charset="0"/>
              </a:rPr>
              <a:t>: Svijet minerala</a:t>
            </a:r>
            <a:endParaRPr lang="en-GB" altLang="sr-Latn-RS" sz="20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sječak">
  <a:themeElements>
    <a:clrScheme name="Ljubičast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Isječ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sječa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2608</TotalTime>
  <Words>260</Words>
  <Application>Microsoft Office PowerPoint</Application>
  <PresentationFormat>Prikaz na zaslonu (4:3)</PresentationFormat>
  <Paragraphs>46</Paragraphs>
  <Slides>12</Slides>
  <Notes>12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8" baseType="lpstr">
      <vt:lpstr>Arial</vt:lpstr>
      <vt:lpstr>Century Gothic</vt:lpstr>
      <vt:lpstr>Times New Roman</vt:lpstr>
      <vt:lpstr>Wingdings</vt:lpstr>
      <vt:lpstr>Wingdings 3</vt:lpstr>
      <vt:lpstr>Isječak</vt:lpstr>
      <vt:lpstr>Minerali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Kristina</dc:creator>
  <cp:lastModifiedBy>Kristina Ibrahimović</cp:lastModifiedBy>
  <cp:revision>36</cp:revision>
  <dcterms:created xsi:type="dcterms:W3CDTF">1601-01-01T00:00:00Z</dcterms:created>
  <dcterms:modified xsi:type="dcterms:W3CDTF">2024-04-22T15:28:11Z</dcterms:modified>
</cp:coreProperties>
</file>