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7" r:id="rId15"/>
    <p:sldId id="278" r:id="rId16"/>
    <p:sldId id="279" r:id="rId17"/>
    <p:sldId id="276" r:id="rId18"/>
    <p:sldId id="273" r:id="rId19"/>
    <p:sldId id="275" r:id="rId20"/>
    <p:sldId id="274" r:id="rId21"/>
    <p:sldId id="282" r:id="rId22"/>
    <p:sldId id="283" r:id="rId23"/>
    <p:sldId id="284" r:id="rId24"/>
    <p:sldId id="288" r:id="rId25"/>
    <p:sldId id="285" r:id="rId26"/>
    <p:sldId id="286" r:id="rId27"/>
    <p:sldId id="287" r:id="rId28"/>
    <p:sldId id="290" r:id="rId29"/>
    <p:sldId id="292" r:id="rId30"/>
    <p:sldId id="29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40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6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72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3502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24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2663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365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712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897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289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763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813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093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467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148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447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E0364-BAC4-4911-993B-C90C92D70CFE}" type="datetimeFigureOut">
              <a:rPr lang="hr-HR" smtClean="0"/>
              <a:t>16.2.2024.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4152E5-B4F3-4836-9B98-A9CD2BE0CF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074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045785-6148-4A4E-9EF1-416121F67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113" y="616998"/>
            <a:ext cx="6729273" cy="4079289"/>
          </a:xfrm>
        </p:spPr>
        <p:txBody>
          <a:bodyPr>
            <a:noAutofit/>
          </a:bodyPr>
          <a:lstStyle/>
          <a:p>
            <a:pPr algn="ctr"/>
            <a:br>
              <a:rPr lang="hr-HR" sz="4800" dirty="0">
                <a:latin typeface="Arial Narrow" panose="020B0606020202030204" pitchFamily="34" charset="0"/>
              </a:rPr>
            </a:br>
            <a:br>
              <a:rPr lang="hr-HR" sz="4800" dirty="0">
                <a:latin typeface="Arial Narrow" panose="020B0606020202030204" pitchFamily="34" charset="0"/>
              </a:rPr>
            </a:br>
            <a:br>
              <a:rPr lang="hr-HR" sz="4800" dirty="0">
                <a:latin typeface="Arial Narrow" panose="020B0606020202030204" pitchFamily="34" charset="0"/>
              </a:rPr>
            </a:br>
            <a:br>
              <a:rPr lang="hr-HR" sz="4800" dirty="0">
                <a:latin typeface="Arial Narrow" panose="020B0606020202030204" pitchFamily="34" charset="0"/>
              </a:rPr>
            </a:br>
            <a:br>
              <a:rPr lang="hr-HR" sz="4800" dirty="0">
                <a:latin typeface="Arial Narrow" panose="020B0606020202030204" pitchFamily="34" charset="0"/>
              </a:rPr>
            </a:br>
            <a:br>
              <a:rPr lang="hr-HR" sz="4800" dirty="0">
                <a:latin typeface="Arial Narrow" panose="020B0606020202030204" pitchFamily="34" charset="0"/>
              </a:rPr>
            </a:br>
            <a:br>
              <a:rPr lang="hr-HR" sz="4800" dirty="0">
                <a:latin typeface="Arial Narrow" panose="020B0606020202030204" pitchFamily="34" charset="0"/>
              </a:rPr>
            </a:br>
            <a:br>
              <a:rPr lang="hr-HR" sz="4800" dirty="0">
                <a:latin typeface="Arial Narrow" panose="020B0606020202030204" pitchFamily="34" charset="0"/>
              </a:rPr>
            </a:br>
            <a:r>
              <a:rPr lang="hr-HR" sz="4800" dirty="0">
                <a:solidFill>
                  <a:srgbClr val="FF0000"/>
                </a:solidFill>
                <a:latin typeface="Arial Narrow" panose="020B0606020202030204" pitchFamily="34" charset="0"/>
              </a:rPr>
              <a:t>LIKOVNI ELEMENTI </a:t>
            </a:r>
            <a:br>
              <a:rPr lang="hr-HR" sz="48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hr-HR" sz="4800" dirty="0">
                <a:solidFill>
                  <a:srgbClr val="FF0000"/>
                </a:solidFill>
                <a:latin typeface="Arial Narrow" panose="020B0606020202030204" pitchFamily="34" charset="0"/>
              </a:rPr>
              <a:t>U</a:t>
            </a:r>
            <a:br>
              <a:rPr lang="hr-HR" sz="48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hr-HR" sz="4800" dirty="0">
                <a:solidFill>
                  <a:srgbClr val="FF0000"/>
                </a:solidFill>
                <a:latin typeface="Arial Narrow" panose="020B0606020202030204" pitchFamily="34" charset="0"/>
              </a:rPr>
              <a:t> DJEČJIM RADOVIMA</a:t>
            </a:r>
            <a:br>
              <a:rPr lang="hr-HR" sz="48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hr-HR" sz="4800" dirty="0">
                <a:solidFill>
                  <a:srgbClr val="FF0000"/>
                </a:solidFill>
                <a:latin typeface="Arial Narrow" panose="020B0606020202030204" pitchFamily="34" charset="0"/>
              </a:rPr>
              <a:t>NASTALI OD VUNE</a:t>
            </a:r>
            <a:br>
              <a:rPr lang="hr-HR" sz="4800" dirty="0">
                <a:solidFill>
                  <a:srgbClr val="FF0000"/>
                </a:solidFill>
              </a:rPr>
            </a:br>
            <a:endParaRPr lang="hr-HR" sz="4800" dirty="0">
              <a:solidFill>
                <a:srgbClr val="FF0000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C7D4144-806E-415A-82CA-6E3CFE4D0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0597" y="4758431"/>
            <a:ext cx="3148614" cy="144706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Katica Vareševac,</a:t>
            </a:r>
          </a:p>
          <a:p>
            <a:pPr algn="l"/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učiteljica razredne nastave</a:t>
            </a:r>
          </a:p>
          <a:p>
            <a:pPr algn="l"/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u zvanju savjetnika </a:t>
            </a:r>
          </a:p>
          <a:p>
            <a:pPr algn="l"/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Osnovna škola Mare Švel-</a:t>
            </a:r>
            <a:r>
              <a:rPr lang="hr-HR" dirty="0" err="1">
                <a:solidFill>
                  <a:schemeClr val="accent2">
                    <a:lumMod val="50000"/>
                  </a:schemeClr>
                </a:solidFill>
              </a:rPr>
              <a:t>Gamiršek</a:t>
            </a: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Vrbanja</a:t>
            </a:r>
          </a:p>
        </p:txBody>
      </p:sp>
    </p:spTree>
    <p:extLst>
      <p:ext uri="{BB962C8B-B14F-4D97-AF65-F5344CB8AC3E}">
        <p14:creationId xmlns:p14="http://schemas.microsoft.com/office/powerpoint/2010/main" val="90639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BDC116-A0A1-4BB8-A88F-B3786BE5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PRIBOR I MATERIJAL ZA SUHO FILCANJE VUNE</a:t>
            </a:r>
          </a:p>
        </p:txBody>
      </p:sp>
      <p:pic>
        <p:nvPicPr>
          <p:cNvPr id="13" name="Rezervirano mjesto sadržaja 12" descr="Igla za filcanje - držač s 2 igle — Hobby Art Chemaco">
            <a:extLst>
              <a:ext uri="{FF2B5EF4-FFF2-40B4-BE49-F238E27FC236}">
                <a16:creationId xmlns:a16="http://schemas.microsoft.com/office/drawing/2014/main" id="{8993EEB2-66B5-40C1-BD81-F9365DE25753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5" y="1732495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zervirano mjesto sadržaja 6" descr="Uskrs – Veseli dućan">
            <a:extLst>
              <a:ext uri="{FF2B5EF4-FFF2-40B4-BE49-F238E27FC236}">
                <a16:creationId xmlns:a16="http://schemas.microsoft.com/office/drawing/2014/main" id="{9F178F78-056A-48B5-BB8F-78A29A56154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48" y="1569368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vuna 36 boja">
            <a:extLst>
              <a:ext uri="{FF2B5EF4-FFF2-40B4-BE49-F238E27FC236}">
                <a16:creationId xmlns:a16="http://schemas.microsoft.com/office/drawing/2014/main" id="{DB6B234F-A8CA-496A-9EC9-E57819690FC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74" y="2230615"/>
            <a:ext cx="3333115" cy="333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Uskrs – Veseli dućan">
            <a:extLst>
              <a:ext uri="{FF2B5EF4-FFF2-40B4-BE49-F238E27FC236}">
                <a16:creationId xmlns:a16="http://schemas.microsoft.com/office/drawing/2014/main" id="{E01CFEF9-C40B-4291-B479-FA47D872550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385" y="3773172"/>
            <a:ext cx="2145665" cy="2145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42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9DD6F6-DDDE-446C-AE77-D0F45A83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rgbClr val="FF0000"/>
                </a:solidFill>
              </a:rPr>
              <a:t>Redefinicija poznatog materijala na neki drugačiji način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876050F6-DE12-4812-99E4-2802326311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0" y="1185032"/>
            <a:ext cx="6906375" cy="5307843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6FC899B-805D-4DE9-B422-939B701016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675" y="1185031"/>
            <a:ext cx="4056355" cy="5307843"/>
          </a:xfrm>
        </p:spPr>
      </p:pic>
    </p:spTree>
    <p:extLst>
      <p:ext uri="{BB962C8B-B14F-4D97-AF65-F5344CB8AC3E}">
        <p14:creationId xmlns:p14="http://schemas.microsoft.com/office/powerpoint/2010/main" val="273315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57AC878-A502-4A54-AC3D-0C2C2DD18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2" y="679946"/>
            <a:ext cx="11597196" cy="54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3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840930-92D3-4760-A903-E8977513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E9F0D47-0EFC-48D4-9E40-8E433D2488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7" y="609600"/>
            <a:ext cx="5669364" cy="5253467"/>
          </a:xfrm>
        </p:spPr>
      </p:pic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181F0E73-34A2-42D8-BEBB-B32D2A690E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71" y="639192"/>
            <a:ext cx="3344771" cy="5223875"/>
          </a:xfrm>
        </p:spPr>
      </p:pic>
    </p:spTree>
    <p:extLst>
      <p:ext uri="{BB962C8B-B14F-4D97-AF65-F5344CB8AC3E}">
        <p14:creationId xmlns:p14="http://schemas.microsoft.com/office/powerpoint/2010/main" val="3456433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D64444-EF36-41ED-864F-6E00C168E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2" y="-159798"/>
            <a:ext cx="10332868" cy="2006354"/>
          </a:xfrm>
        </p:spPr>
        <p:txBody>
          <a:bodyPr>
            <a:noAutofit/>
          </a:bodyPr>
          <a:lstStyle/>
          <a:p>
            <a:br>
              <a:rPr lang="hr-HR" sz="3200" dirty="0"/>
            </a:br>
            <a:br>
              <a:rPr lang="hr-HR" sz="3200" dirty="0"/>
            </a:br>
            <a:r>
              <a:rPr lang="hr-HR" sz="3200" dirty="0">
                <a:solidFill>
                  <a:srgbClr val="FF0000"/>
                </a:solidFill>
              </a:rPr>
              <a:t>Vještinom oblikovanja vune djeca mogu izraziti svoju maštu, kreativnost, smisao za boje i oblike.</a:t>
            </a:r>
            <a:br>
              <a:rPr lang="hr-HR" sz="3200" dirty="0">
                <a:solidFill>
                  <a:srgbClr val="FF0000"/>
                </a:solidFill>
              </a:rPr>
            </a:br>
            <a:br>
              <a:rPr lang="hr-HR" sz="3200" dirty="0">
                <a:solidFill>
                  <a:srgbClr val="FF0000"/>
                </a:solidFill>
              </a:rPr>
            </a:br>
            <a:endParaRPr lang="hr-HR" sz="3200" dirty="0">
              <a:solidFill>
                <a:srgbClr val="FF0000"/>
              </a:solidFill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56617D25-810B-4280-B6B4-D8AA2CBCD1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2" y="2189609"/>
            <a:ext cx="4031432" cy="4351338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9653D53-CD97-4B17-93CD-5D704286EA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76" y="2794363"/>
            <a:ext cx="4184650" cy="3571132"/>
          </a:xfrm>
        </p:spPr>
      </p:pic>
    </p:spTree>
    <p:extLst>
      <p:ext uri="{BB962C8B-B14F-4D97-AF65-F5344CB8AC3E}">
        <p14:creationId xmlns:p14="http://schemas.microsoft.com/office/powerpoint/2010/main" val="3418826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877437-DA35-467D-8505-9FF8428F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7962"/>
          </a:xfrm>
        </p:spPr>
        <p:txBody>
          <a:bodyPr>
            <a:no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Likovno stvaralaštvo djece kroz primijenjenu umjetnost i dizajn zahtijeva složene misaone procese:</a:t>
            </a:r>
            <a:br>
              <a:rPr lang="hr-HR" sz="3600" dirty="0">
                <a:solidFill>
                  <a:srgbClr val="FF0000"/>
                </a:solidFill>
              </a:rPr>
            </a:br>
            <a:endParaRPr lang="hr-HR" sz="3600" dirty="0">
              <a:solidFill>
                <a:srgbClr val="FF0000"/>
              </a:solidFill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DBC806A-1346-469F-9B04-E8BECB04AD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23796"/>
            <a:ext cx="4183062" cy="3155021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5036D8A7-31AE-4803-AB56-938BC0F0C2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97" y="2160588"/>
            <a:ext cx="3490705" cy="3881437"/>
          </a:xfrm>
        </p:spPr>
      </p:pic>
    </p:spTree>
    <p:extLst>
      <p:ext uri="{BB962C8B-B14F-4D97-AF65-F5344CB8AC3E}">
        <p14:creationId xmlns:p14="http://schemas.microsoft.com/office/powerpoint/2010/main" val="1469401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DB0031-7D6C-4666-9C42-53F327A4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- upoznavanje karakteristika materijala, </a:t>
            </a:r>
            <a:br>
              <a:rPr lang="hr-HR" sz="3600" dirty="0">
                <a:solidFill>
                  <a:srgbClr val="FF0000"/>
                </a:solidFill>
              </a:rPr>
            </a:br>
            <a:r>
              <a:rPr lang="hr-HR" sz="3600" dirty="0">
                <a:solidFill>
                  <a:srgbClr val="FF0000"/>
                </a:solidFill>
              </a:rPr>
              <a:t>funkciju predmeta, estetski koncept oblikovanja</a:t>
            </a:r>
            <a:br>
              <a:rPr lang="hr-HR" sz="3600" dirty="0"/>
            </a:br>
            <a:endParaRPr lang="hr-HR" sz="3600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D00C55A-BAB6-4F6C-A05A-B33651773C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1" y="1754604"/>
            <a:ext cx="2786097" cy="4351338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361AE9CC-9EA3-4703-994D-5E29302A43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01" y="1754604"/>
            <a:ext cx="3312950" cy="4351338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EBA50EA-8651-4030-88C1-9E19274BE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44" y="1754605"/>
            <a:ext cx="4208514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9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5F7D4CB-0E93-4734-956C-A0520EA58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" y="0"/>
            <a:ext cx="1208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3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54AE0D8-5D39-46D2-830B-94EC1EF28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1" y="397333"/>
            <a:ext cx="9219676" cy="590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8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7B9CD41-62B3-46D9-B345-F9CE459D8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8" y="259671"/>
            <a:ext cx="8451543" cy="63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E6486D-5EBB-459C-98C5-B4DE8547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2" y="4272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hr-HR" dirty="0"/>
            </a:br>
            <a:r>
              <a:rPr lang="hr-HR" dirty="0">
                <a:solidFill>
                  <a:srgbClr val="FF0000"/>
                </a:solidFill>
              </a:rPr>
              <a:t>Tema :</a:t>
            </a:r>
            <a:br>
              <a:rPr lang="hr-HR" dirty="0">
                <a:solidFill>
                  <a:srgbClr val="FF0000"/>
                </a:solidFill>
              </a:rPr>
            </a:br>
            <a:r>
              <a:rPr lang="hr-HR" dirty="0">
                <a:solidFill>
                  <a:srgbClr val="FF0000"/>
                </a:solidFill>
              </a:rPr>
              <a:t> Umjetnost i dizajn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CC0EC5-9853-4913-B075-2B6678751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OPIS TEME: </a:t>
            </a:r>
          </a:p>
          <a:p>
            <a:pPr marL="0" indent="0">
              <a:buNone/>
            </a:pPr>
            <a:r>
              <a:rPr lang="hr-HR" dirty="0"/>
              <a:t>Učenik istražuje likovno i vizualno oblikovanje kao sastavni dio života pojedinca i zajednice (prisutnost likovnog i vizualnog oblikovanja u svakodnevnom okruženju: dizajn, primijenjena umjetnost, vizualna komunikacija, kazalište, spomenici…)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4401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74E5BDD-BC9A-462E-A95D-7DDB1CB78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3" y="304059"/>
            <a:ext cx="8537359" cy="640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9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C1AED0-4052-4812-AC9B-D13D2A0A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r-HR" dirty="0">
                <a:solidFill>
                  <a:srgbClr val="FF0000"/>
                </a:solidFill>
              </a:rPr>
            </a:br>
            <a:r>
              <a:rPr lang="hr-HR" dirty="0">
                <a:solidFill>
                  <a:srgbClr val="FF0000"/>
                </a:solidFill>
              </a:rPr>
              <a:t>Oblikovanje vunom:</a:t>
            </a:r>
            <a:br>
              <a:rPr lang="hr-HR" dirty="0">
                <a:solidFill>
                  <a:srgbClr val="FF0000"/>
                </a:solidFill>
              </a:rPr>
            </a:b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18C680-B27E-45DE-8259-407A1DFAA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r-HR" dirty="0"/>
              <a:t>potiče spoznajni razvoj djeteta kroz stjecanje iskustva dodirom</a:t>
            </a:r>
          </a:p>
          <a:p>
            <a:pPr algn="ctr"/>
            <a:r>
              <a:rPr lang="hr-HR" dirty="0"/>
              <a:t>razvija likovni senzibilitet djeteta za različite kombinacije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dirty="0">
                <a:solidFill>
                  <a:srgbClr val="FF0000"/>
                </a:solidFill>
              </a:rPr>
              <a:t>Fokusira pažnju te djeluje na bolju koncentraciju i na drugim aktivnostima.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845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70AE02-24BE-4E10-AE06-10F1625C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150"/>
            <a:ext cx="8598763" cy="1305017"/>
          </a:xfrm>
        </p:spPr>
        <p:txBody>
          <a:bodyPr/>
          <a:lstStyle/>
          <a:p>
            <a:pPr algn="ctr"/>
            <a:br>
              <a:rPr lang="hr-HR" dirty="0">
                <a:solidFill>
                  <a:srgbClr val="FF0000"/>
                </a:solidFill>
              </a:rPr>
            </a:br>
            <a:r>
              <a:rPr lang="hr-HR" dirty="0">
                <a:solidFill>
                  <a:srgbClr val="FF0000"/>
                </a:solidFill>
              </a:rPr>
              <a:t>Likovni elementi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DC6DC8-06F9-4970-B738-D050A39EC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776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6600" dirty="0">
                <a:solidFill>
                  <a:srgbClr val="FF0000"/>
                </a:solidFill>
              </a:rPr>
              <a:t>LINIJA</a:t>
            </a:r>
            <a:r>
              <a:rPr lang="hr-HR" sz="6600" dirty="0"/>
              <a:t> - </a:t>
            </a:r>
            <a:r>
              <a:rPr lang="hr-HR" sz="6600" dirty="0">
                <a:solidFill>
                  <a:srgbClr val="00B050"/>
                </a:solidFill>
              </a:rPr>
              <a:t>PLOHA</a:t>
            </a:r>
            <a:r>
              <a:rPr lang="hr-HR" sz="6600" dirty="0"/>
              <a:t> -</a:t>
            </a:r>
            <a:r>
              <a:rPr lang="hr-HR" sz="6600" dirty="0">
                <a:solidFill>
                  <a:srgbClr val="0070C0"/>
                </a:solidFill>
              </a:rPr>
              <a:t>POVRŠINA</a:t>
            </a:r>
          </a:p>
        </p:txBody>
      </p:sp>
    </p:spTree>
    <p:extLst>
      <p:ext uri="{BB962C8B-B14F-4D97-AF65-F5344CB8AC3E}">
        <p14:creationId xmlns:p14="http://schemas.microsoft.com/office/powerpoint/2010/main" val="1649187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8F4639-87D1-4353-9C3D-0267E49A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58" y="231960"/>
            <a:ext cx="10515600" cy="1325563"/>
          </a:xfrm>
        </p:spPr>
        <p:txBody>
          <a:bodyPr>
            <a:noAutofit/>
          </a:bodyPr>
          <a:lstStyle/>
          <a:p>
            <a:br>
              <a:rPr lang="hr-HR" sz="3600" dirty="0"/>
            </a:br>
            <a:r>
              <a:rPr lang="hr-HR" sz="3600" dirty="0">
                <a:solidFill>
                  <a:srgbClr val="FF0000"/>
                </a:solidFill>
              </a:rPr>
              <a:t>Linija je prisutna u obliku niti vune koja se osim vidnog može i taktilno osjetiti.</a:t>
            </a:r>
            <a:br>
              <a:rPr lang="hr-HR" sz="3600" dirty="0">
                <a:solidFill>
                  <a:srgbClr val="FF0000"/>
                </a:solidFill>
              </a:rPr>
            </a:br>
            <a:endParaRPr lang="hr-HR" sz="3600" dirty="0">
              <a:solidFill>
                <a:srgbClr val="FF0000"/>
              </a:solidFill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AF7E5A4-6C2D-4D28-8BEC-62CD0BD880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85950"/>
            <a:ext cx="4183062" cy="3630712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40DC60A9-50AE-444B-AC3C-CE785FDC14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34" y="2160588"/>
            <a:ext cx="4068632" cy="3881437"/>
          </a:xfrm>
        </p:spPr>
      </p:pic>
    </p:spTree>
    <p:extLst>
      <p:ext uri="{BB962C8B-B14F-4D97-AF65-F5344CB8AC3E}">
        <p14:creationId xmlns:p14="http://schemas.microsoft.com/office/powerpoint/2010/main" val="2139713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0C8EE2-59BE-4AC6-AD27-F16E510D8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Različite metode popunjavanja površine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B060963-0D69-45E1-86D9-09C9E423D7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68582"/>
            <a:ext cx="4183062" cy="3665448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BBE0242D-0968-4BCE-8A08-6CE1ABC886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43167"/>
            <a:ext cx="4184650" cy="2716278"/>
          </a:xfrm>
        </p:spPr>
      </p:pic>
    </p:spTree>
    <p:extLst>
      <p:ext uri="{BB962C8B-B14F-4D97-AF65-F5344CB8AC3E}">
        <p14:creationId xmlns:p14="http://schemas.microsoft.com/office/powerpoint/2010/main" val="167265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247896-1F78-434B-9521-B164E5AB0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Ovisno o količini korištene vune na plohi linije su tanje i deblje.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D51E7AE-5575-46B1-B23B-181860187A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7" y="2459115"/>
            <a:ext cx="4357277" cy="3664582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1DBEB50-5AE3-4A9A-86CC-D039D87E4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0" y="1509203"/>
            <a:ext cx="4116313" cy="4056471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5EC5038-0477-4614-A7C5-71CA1E692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220">
            <a:off x="4422380" y="2497580"/>
            <a:ext cx="3347242" cy="283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8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834208-E31C-465D-9E1A-9431C6F1A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Niti čine teksturu čvrstom i mekanom,</a:t>
            </a:r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0BDEC344-6848-49F7-BEDB-4963B359EF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" y="2127913"/>
            <a:ext cx="4054348" cy="4010812"/>
          </a:xfrm>
        </p:spPr>
      </p:pic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409A13C0-5814-4747-A8AC-533E801FD0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65" y="2439771"/>
            <a:ext cx="4165111" cy="4351338"/>
          </a:xfr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6DA5ED6C-9ADA-4D12-8C8C-1D94C84B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30" y="1690687"/>
            <a:ext cx="4054348" cy="407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90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2FA094-CDD2-49DE-BA27-45CAF0ED1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Fluentnost,</a:t>
            </a:r>
            <a:br>
              <a:rPr lang="hr-HR" dirty="0">
                <a:solidFill>
                  <a:srgbClr val="FF0000"/>
                </a:solidFill>
              </a:rPr>
            </a:br>
            <a:r>
              <a:rPr lang="hr-HR" dirty="0">
                <a:solidFill>
                  <a:srgbClr val="FF0000"/>
                </a:solidFill>
              </a:rPr>
              <a:t>prozračnost</a:t>
            </a:r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3FB077AD-60DF-4F84-A593-15A6536864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61707"/>
            <a:ext cx="4183062" cy="3079198"/>
          </a:xfrm>
        </p:spPr>
      </p:pic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1492797F-AF82-42F7-8DB1-F7D803460E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473473"/>
            <a:ext cx="4184650" cy="3255666"/>
          </a:xfrm>
        </p:spPr>
      </p:pic>
    </p:spTree>
    <p:extLst>
      <p:ext uri="{BB962C8B-B14F-4D97-AF65-F5344CB8AC3E}">
        <p14:creationId xmlns:p14="http://schemas.microsoft.com/office/powerpoint/2010/main" val="2225788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F049522-8A54-4938-961E-88BC242ED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7629"/>
            <a:ext cx="9144000" cy="66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4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E8EC70-8D37-4CD5-8C6F-E7DDD338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VJEŠTINE IZRADOM VUNE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5BC662-9089-4DCE-A7FE-401A50F12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hr-HR" sz="4400" dirty="0"/>
              <a:t>izrada zanimljivih predmeta, </a:t>
            </a:r>
          </a:p>
          <a:p>
            <a:pPr algn="ctr"/>
            <a:r>
              <a:rPr lang="hr-HR" sz="4400" dirty="0"/>
              <a:t> tehnika daje osjećaj unutarnjeg mira, </a:t>
            </a:r>
          </a:p>
          <a:p>
            <a:pPr algn="ctr"/>
            <a:r>
              <a:rPr lang="hr-HR" sz="4400" dirty="0"/>
              <a:t>pomaže u fokusiranju i razvijanju strpljenja,</a:t>
            </a:r>
          </a:p>
          <a:p>
            <a:pPr algn="ctr"/>
            <a:r>
              <a:rPr lang="hr-HR" sz="4400" dirty="0"/>
              <a:t>razvija dječju maštu u stvaranju novoga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87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BDA9B1-12B8-4F58-9669-114D6946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r-HR" dirty="0"/>
            </a:br>
            <a:r>
              <a:rPr lang="hr-HR" dirty="0">
                <a:solidFill>
                  <a:srgbClr val="00B050"/>
                </a:solidFill>
              </a:rPr>
              <a:t>Tema : </a:t>
            </a:r>
            <a:br>
              <a:rPr lang="hr-HR" dirty="0">
                <a:solidFill>
                  <a:srgbClr val="00B050"/>
                </a:solidFill>
              </a:rPr>
            </a:br>
            <a:r>
              <a:rPr lang="hr-HR" dirty="0">
                <a:solidFill>
                  <a:srgbClr val="00B050"/>
                </a:solidFill>
              </a:rPr>
              <a:t>Priroda i oblik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2ADDDBA-30D8-4430-9F58-1160CD51A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OPIS TEME:</a:t>
            </a:r>
          </a:p>
          <a:p>
            <a:pPr marL="0" indent="0">
              <a:buNone/>
            </a:pPr>
            <a:r>
              <a:rPr lang="hr-HR" dirty="0"/>
              <a:t>Učenik istražuje prirodu različitim osjetilima, od boje i građe oblika do mijena i posljedica ljudskog djelovanja u njoj (razvoj opažanja pomoću uočavanja detalja, boja, odnosa, ritmova…)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Taktilno doživljavanje i interpretacija npr. površine, odnosi veličina, prostornih odnosa…</a:t>
            </a:r>
          </a:p>
          <a:p>
            <a:pPr marL="0" indent="0">
              <a:buNone/>
            </a:pPr>
            <a:r>
              <a:rPr lang="hr-HR" dirty="0"/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523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B37AA8-FDEE-4FCF-B6B8-30571CCB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614"/>
            <a:ext cx="10515600" cy="1325563"/>
          </a:xfrm>
        </p:spPr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Ruke su naš alat, mi smo jedinstveni kreatori...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9D6A86F-387A-48EA-B381-C9A3332D7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0989" y="218437"/>
            <a:ext cx="5002857" cy="76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75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D8C118-EB7B-4084-8381-70B76ECC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ISHODI UČENJA 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D2DAD5-3ABB-4F8E-8AE3-72A413596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hr-HR" dirty="0"/>
          </a:p>
          <a:p>
            <a:r>
              <a:rPr lang="hr-HR" dirty="0">
                <a:solidFill>
                  <a:srgbClr val="FF0000"/>
                </a:solidFill>
              </a:rPr>
              <a:t>DOMENA</a:t>
            </a:r>
            <a:r>
              <a:rPr lang="hr-HR" dirty="0"/>
              <a:t> : Stvaralaštvo i produktivnost 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AD880C2-05B6-4B95-8A7B-461FBDC651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/>
              <a:t>OŠ LK   A.3.2., A.4.2.  </a:t>
            </a:r>
          </a:p>
          <a:p>
            <a:pPr marL="0" indent="0">
              <a:buNone/>
            </a:pPr>
            <a:r>
              <a:rPr lang="hr-HR" dirty="0"/>
              <a:t>Učenik demonstrira fine motoričke vještine upotrebom različitih likovnih materijala i postupaka u vlastitom likovnom izražavanju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RAZRADA ISHODA </a:t>
            </a:r>
          </a:p>
          <a:p>
            <a:r>
              <a:rPr lang="hr-HR" dirty="0"/>
              <a:t>Učenik istražuje likovne materijale i postupke u svrhu izrade likovnog uratka.</a:t>
            </a:r>
          </a:p>
          <a:p>
            <a:r>
              <a:rPr lang="hr-HR" dirty="0"/>
              <a:t>Uočava i izražava osobitosti  likovnih materijala i postupaka pri njihovoj upotrebi.</a:t>
            </a:r>
          </a:p>
          <a:p>
            <a:r>
              <a:rPr lang="hr-HR" dirty="0"/>
              <a:t>Demonstrira fine motoričke vještine (preciznost, usredotočenje, koordinacija prstiju i očiju, sitni pokreti.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0F865AD-0853-40A3-9F6A-2EB732227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dirty="0">
                <a:solidFill>
                  <a:srgbClr val="FF0000"/>
                </a:solidFill>
              </a:rPr>
              <a:t>DOMENA</a:t>
            </a:r>
            <a:r>
              <a:rPr lang="hr-HR" dirty="0"/>
              <a:t> : Doživljaj i kritički stav</a:t>
            </a:r>
          </a:p>
          <a:p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B2E7720-B0B4-49E9-9579-EBE3F2DDEE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/>
              <a:t>OŠ LK B.3.2.,  B.4.2.</a:t>
            </a:r>
          </a:p>
          <a:p>
            <a:r>
              <a:rPr lang="hr-HR" dirty="0"/>
              <a:t>Učenik opisuje vlastiti doživljaj stvaranja te opisuje i uspoređuje svoj likovni i vizualni rad i radove drugih učenika te uviđa različita moguća rješenja.</a:t>
            </a:r>
          </a:p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</a:rPr>
              <a:t>RAZRADA ISHODA </a:t>
            </a:r>
          </a:p>
          <a:p>
            <a:r>
              <a:rPr lang="hr-HR" dirty="0"/>
              <a:t>Učenik opisuje vlastit doživljaj stvaranja (prepoznaje poticaj, osnovnu ideju/poruku te način na koji je to izraženo u likovnom ili vizualnom radu.)</a:t>
            </a:r>
          </a:p>
          <a:p>
            <a:r>
              <a:rPr lang="hr-HR" dirty="0"/>
              <a:t>Učenik prepoznaje razinu osobnog zadovoljstva u stvaralačkom procesu.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820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623618-1399-4E3C-ABDF-95763709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6600" dirty="0">
                <a:solidFill>
                  <a:srgbClr val="FF0000"/>
                </a:solidFill>
              </a:rPr>
              <a:t>Likovni elementi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606ECD-D6DA-4515-9453-5C7DC36CC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sz="6600" dirty="0">
                <a:solidFill>
                  <a:srgbClr val="FF0000"/>
                </a:solidFill>
              </a:rPr>
              <a:t>LINIJA</a:t>
            </a:r>
            <a:r>
              <a:rPr lang="hr-HR" sz="6600" dirty="0"/>
              <a:t> – </a:t>
            </a:r>
            <a:r>
              <a:rPr lang="hr-HR" sz="6600" dirty="0">
                <a:solidFill>
                  <a:srgbClr val="00B050"/>
                </a:solidFill>
              </a:rPr>
              <a:t>LIK</a:t>
            </a:r>
            <a:r>
              <a:rPr lang="hr-HR" sz="6600" dirty="0"/>
              <a:t>- </a:t>
            </a:r>
            <a:r>
              <a:rPr lang="hr-HR" sz="6600" dirty="0">
                <a:solidFill>
                  <a:srgbClr val="0070C0"/>
                </a:solidFill>
              </a:rPr>
              <a:t>BOJA</a:t>
            </a:r>
            <a:r>
              <a:rPr lang="hr-HR" sz="6600" dirty="0"/>
              <a:t>- </a:t>
            </a:r>
            <a:r>
              <a:rPr lang="hr-HR" sz="6600" dirty="0">
                <a:solidFill>
                  <a:srgbClr val="7030A0"/>
                </a:solidFill>
              </a:rPr>
              <a:t>PLOHA</a:t>
            </a:r>
            <a:r>
              <a:rPr lang="hr-HR" sz="6600" dirty="0"/>
              <a:t>-</a:t>
            </a:r>
          </a:p>
          <a:p>
            <a:pPr marL="0" indent="0" algn="ctr">
              <a:buNone/>
            </a:pPr>
            <a:r>
              <a:rPr lang="hr-HR" sz="6600" dirty="0">
                <a:solidFill>
                  <a:srgbClr val="FFC000"/>
                </a:solidFill>
              </a:rPr>
              <a:t>POVRŠINA</a:t>
            </a:r>
            <a:r>
              <a:rPr lang="hr-HR" sz="6600" dirty="0"/>
              <a:t>-</a:t>
            </a:r>
            <a:r>
              <a:rPr lang="hr-HR" sz="6600" dirty="0">
                <a:solidFill>
                  <a:srgbClr val="7030A0"/>
                </a:solidFill>
              </a:rPr>
              <a:t>VOLUMEN</a:t>
            </a:r>
            <a:r>
              <a:rPr lang="hr-HR" sz="6600" dirty="0"/>
              <a:t>-PROSTOR</a:t>
            </a:r>
          </a:p>
        </p:txBody>
      </p:sp>
    </p:spTree>
    <p:extLst>
      <p:ext uri="{BB962C8B-B14F-4D97-AF65-F5344CB8AC3E}">
        <p14:creationId xmlns:p14="http://schemas.microsoft.com/office/powerpoint/2010/main" val="139112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DB9C08-ED6D-416E-88E2-96B433B7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50" y="381738"/>
            <a:ext cx="10519299" cy="175778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VUNA</a:t>
            </a:r>
            <a:br>
              <a:rPr lang="hr-HR" dirty="0">
                <a:solidFill>
                  <a:srgbClr val="FF0000"/>
                </a:solidFill>
              </a:rPr>
            </a:br>
            <a:r>
              <a:rPr lang="hr-HR" dirty="0">
                <a:solidFill>
                  <a:srgbClr val="FF0000"/>
                </a:solidFill>
              </a:rPr>
              <a:t>-mekane dlake krzna pojedinih sisavaca </a:t>
            </a:r>
            <a:br>
              <a:rPr lang="hr-HR" dirty="0">
                <a:solidFill>
                  <a:srgbClr val="FF0000"/>
                </a:solidFill>
              </a:rPr>
            </a:br>
            <a:r>
              <a:rPr lang="hr-HR" dirty="0">
                <a:solidFill>
                  <a:srgbClr val="FF0000"/>
                </a:solidFill>
              </a:rPr>
              <a:t>posebno ovaca </a:t>
            </a:r>
            <a:br>
              <a:rPr lang="hr-HR" dirty="0">
                <a:solidFill>
                  <a:srgbClr val="FF0000"/>
                </a:solidFill>
              </a:rPr>
            </a:b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2052" name="Picture 4" descr="Domaća ovca – Wikipedija">
            <a:extLst>
              <a:ext uri="{FF2B5EF4-FFF2-40B4-BE49-F238E27FC236}">
                <a16:creationId xmlns:a16="http://schemas.microsoft.com/office/drawing/2014/main" id="{2BACF886-4F5A-4F35-993F-60017EE030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44" y="2287264"/>
            <a:ext cx="4657926" cy="34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unovlačar Marijan Šinko: Ovce su čudo, a vuna visokovrijedna, ali  zanemarena sirovina - Agrohobi | Agroklub.com">
            <a:extLst>
              <a:ext uri="{FF2B5EF4-FFF2-40B4-BE49-F238E27FC236}">
                <a16:creationId xmlns:a16="http://schemas.microsoft.com/office/drawing/2014/main" id="{369389C5-9B97-4806-A6DD-4A09471596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8362" y="317738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3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4AD6B4-8610-48B4-B412-E56754E0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329614"/>
            <a:ext cx="10515600" cy="1325563"/>
          </a:xfrm>
        </p:spPr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Što sve mogu dječje ruke napraviti od vune?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B66AB76-39ED-43F8-82E3-417E537494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83" y="2160588"/>
            <a:ext cx="2535821" cy="3881437"/>
          </a:xfrm>
        </p:spPr>
      </p:pic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E83321A-282C-4F80-8FEE-5581ABF7FC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30" y="2160588"/>
            <a:ext cx="2846639" cy="3881437"/>
          </a:xfrm>
        </p:spPr>
      </p:pic>
    </p:spTree>
    <p:extLst>
      <p:ext uri="{BB962C8B-B14F-4D97-AF65-F5344CB8AC3E}">
        <p14:creationId xmlns:p14="http://schemas.microsoft.com/office/powerpoint/2010/main" val="243469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87ECA0-C8EE-4E76-B72E-2C61AA3A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FILCANJE VUNE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0F9F49-16D5-4D53-A2AC-58082EE38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je tehnika obrade češljane </a:t>
            </a:r>
            <a:r>
              <a:rPr lang="hr-HR" dirty="0" err="1"/>
              <a:t>nepredene</a:t>
            </a:r>
            <a:r>
              <a:rPr lang="hr-HR" dirty="0"/>
              <a:t> vune, pri čemu se vunene niti toplinskim i mehaničkim djelovanjem, uz pomoć vode i sapuna kod mokrog </a:t>
            </a:r>
            <a:r>
              <a:rPr lang="hr-HR" dirty="0" err="1"/>
              <a:t>filcanja</a:t>
            </a:r>
            <a:r>
              <a:rPr lang="hr-HR" dirty="0"/>
              <a:t> i igle kod suhog </a:t>
            </a:r>
            <a:r>
              <a:rPr lang="hr-HR" dirty="0" err="1"/>
              <a:t>filcanja</a:t>
            </a:r>
            <a:r>
              <a:rPr lang="hr-HR" dirty="0"/>
              <a:t>, isprepliću i stvaraju tkaninu ili čvrsti predmet.</a:t>
            </a:r>
          </a:p>
          <a:p>
            <a:r>
              <a:rPr lang="hr-HR" dirty="0" err="1"/>
              <a:t>Filcanje</a:t>
            </a:r>
            <a:r>
              <a:rPr lang="hr-HR" dirty="0"/>
              <a:t> suhom iglom je nježnija tehnika za one koji vole preciznost i detalje. </a:t>
            </a:r>
          </a:p>
        </p:txBody>
      </p:sp>
    </p:spTree>
    <p:extLst>
      <p:ext uri="{BB962C8B-B14F-4D97-AF65-F5344CB8AC3E}">
        <p14:creationId xmlns:p14="http://schemas.microsoft.com/office/powerpoint/2010/main" val="162915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B77A73-CD7D-4FC4-B47E-3192BC5D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LIKOVNI ELEMENT</a:t>
            </a:r>
            <a:br>
              <a:rPr lang="hr-HR" dirty="0"/>
            </a:br>
            <a:r>
              <a:rPr lang="hr-HR" dirty="0">
                <a:solidFill>
                  <a:srgbClr val="FF0000"/>
                </a:solidFill>
              </a:rPr>
              <a:t>LIK</a:t>
            </a:r>
            <a:r>
              <a:rPr lang="hr-HR" dirty="0"/>
              <a:t>-</a:t>
            </a:r>
            <a:r>
              <a:rPr lang="hr-HR" dirty="0">
                <a:solidFill>
                  <a:srgbClr val="0070C0"/>
                </a:solidFill>
              </a:rPr>
              <a:t>BOJA</a:t>
            </a:r>
            <a:r>
              <a:rPr lang="hr-HR" dirty="0"/>
              <a:t>-VOLUMEN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03A77BD-7E7E-4641-8EA1-5830E76B3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76" y="2160588"/>
            <a:ext cx="2910685" cy="3881437"/>
          </a:xfrm>
        </p:spPr>
      </p:pic>
    </p:spTree>
    <p:extLst>
      <p:ext uri="{BB962C8B-B14F-4D97-AF65-F5344CB8AC3E}">
        <p14:creationId xmlns:p14="http://schemas.microsoft.com/office/powerpoint/2010/main" val="122617949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231</TotalTime>
  <Words>567</Words>
  <Application>Microsoft Office PowerPoint</Application>
  <PresentationFormat>Široki zaslon</PresentationFormat>
  <Paragraphs>64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Trebuchet MS</vt:lpstr>
      <vt:lpstr>Wingdings 3</vt:lpstr>
      <vt:lpstr>Faseta</vt:lpstr>
      <vt:lpstr>        LIKOVNI ELEMENTI  U  DJEČJIM RADOVIMA NASTALI OD VUNE </vt:lpstr>
      <vt:lpstr> Tema :  Umjetnost i dizajn </vt:lpstr>
      <vt:lpstr> Tema :  Priroda i oblik </vt:lpstr>
      <vt:lpstr>ISHODI UČENJA  </vt:lpstr>
      <vt:lpstr>Likovni elementi</vt:lpstr>
      <vt:lpstr>VUNA -mekane dlake krzna pojedinih sisavaca  posebno ovaca  </vt:lpstr>
      <vt:lpstr>Što sve mogu dječje ruke napraviti od vune?</vt:lpstr>
      <vt:lpstr>FILCANJE VUNE</vt:lpstr>
      <vt:lpstr>LIKOVNI ELEMENT LIK-BOJA-VOLUMEN</vt:lpstr>
      <vt:lpstr>PRIBOR I MATERIJAL ZA SUHO FILCANJE VUNE</vt:lpstr>
      <vt:lpstr>Redefinicija poznatog materijala na neki drugačiji način</vt:lpstr>
      <vt:lpstr>PowerPoint prezentacija</vt:lpstr>
      <vt:lpstr>PowerPoint prezentacija</vt:lpstr>
      <vt:lpstr>  Vještinom oblikovanja vune djeca mogu izraziti svoju maštu, kreativnost, smisao za boje i oblike.  </vt:lpstr>
      <vt:lpstr>Likovno stvaralaštvo djece kroz primijenjenu umjetnost i dizajn zahtijeva složene misaone procese: </vt:lpstr>
      <vt:lpstr>- upoznavanje karakteristika materijala,  funkciju predmeta, estetski koncept oblikovanja </vt:lpstr>
      <vt:lpstr>PowerPoint prezentacija</vt:lpstr>
      <vt:lpstr>PowerPoint prezentacija</vt:lpstr>
      <vt:lpstr>PowerPoint prezentacija</vt:lpstr>
      <vt:lpstr>PowerPoint prezentacija</vt:lpstr>
      <vt:lpstr> Oblikovanje vunom: </vt:lpstr>
      <vt:lpstr> Likovni elementi</vt:lpstr>
      <vt:lpstr> Linija je prisutna u obliku niti vune koja se osim vidnog može i taktilno osjetiti. </vt:lpstr>
      <vt:lpstr>Različite metode popunjavanja površine </vt:lpstr>
      <vt:lpstr>Ovisno o količini korištene vune na plohi linije su tanje i deblje. </vt:lpstr>
      <vt:lpstr>Niti čine teksturu čvrstom i mekanom,</vt:lpstr>
      <vt:lpstr>Fluentnost, prozračnost</vt:lpstr>
      <vt:lpstr>PowerPoint prezentacija</vt:lpstr>
      <vt:lpstr>VJEŠTINE IZRADOM VUNE </vt:lpstr>
      <vt:lpstr>Ruke su naš alat, mi smo jedinstveni kreatori...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LIKOVNI ELEMENTI U DJEČJIM RADOVIMA NASTALI OD VUNE</dc:title>
  <dc:creator>Katica Vareševac</dc:creator>
  <cp:lastModifiedBy>Katica Vareševac</cp:lastModifiedBy>
  <cp:revision>26</cp:revision>
  <dcterms:created xsi:type="dcterms:W3CDTF">2024-02-08T21:37:38Z</dcterms:created>
  <dcterms:modified xsi:type="dcterms:W3CDTF">2024-02-16T21:07:25Z</dcterms:modified>
</cp:coreProperties>
</file>