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200" r:id="rId3"/>
  </p:sldMasterIdLst>
  <p:notesMasterIdLst>
    <p:notesMasterId r:id="rId22"/>
  </p:notesMasterIdLst>
  <p:sldIdLst>
    <p:sldId id="267" r:id="rId4"/>
    <p:sldId id="270" r:id="rId5"/>
    <p:sldId id="257" r:id="rId6"/>
    <p:sldId id="260" r:id="rId7"/>
    <p:sldId id="263" r:id="rId8"/>
    <p:sldId id="271" r:id="rId9"/>
    <p:sldId id="258" r:id="rId10"/>
    <p:sldId id="272" r:id="rId11"/>
    <p:sldId id="261" r:id="rId12"/>
    <p:sldId id="262" r:id="rId13"/>
    <p:sldId id="273" r:id="rId14"/>
    <p:sldId id="274" r:id="rId15"/>
    <p:sldId id="276" r:id="rId16"/>
    <p:sldId id="275" r:id="rId17"/>
    <p:sldId id="264" r:id="rId18"/>
    <p:sldId id="265" r:id="rId19"/>
    <p:sldId id="266" r:id="rId20"/>
    <p:sldId id="277" r:id="rId21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94660"/>
  </p:normalViewPr>
  <p:slideViewPr>
    <p:cSldViewPr>
      <p:cViewPr>
        <p:scale>
          <a:sx n="60" d="100"/>
          <a:sy n="60" d="100"/>
        </p:scale>
        <p:origin x="132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C321EB3B-46FD-5F7C-1C6D-4043D557C1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1E45880-9E15-1544-CB68-6D65CC551D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B70AAEA-A045-4619-8DCD-E4682C22B86C}" type="datetimeFigureOut">
              <a:rPr lang="hr-HR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E569F450-CAC2-1B16-500E-5EBCBF111B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3EFE6186-8031-1590-3EEE-32E8D48CB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73AD229-0FA8-2E1D-5A0C-0EBF585229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9993B2-4683-FF98-4564-0B1E209BA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FB7276-0E87-441B-A3EB-54ECD54A3BF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like slajda 1">
            <a:extLst>
              <a:ext uri="{FF2B5EF4-FFF2-40B4-BE49-F238E27FC236}">
                <a16:creationId xmlns:a16="http://schemas.microsoft.com/office/drawing/2014/main" id="{0FD54402-E05E-ED93-8882-CABD11B4EA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zervirano mjesto bilježaka 2">
            <a:extLst>
              <a:ext uri="{FF2B5EF4-FFF2-40B4-BE49-F238E27FC236}">
                <a16:creationId xmlns:a16="http://schemas.microsoft.com/office/drawing/2014/main" id="{F56BFC30-EC08-4EAF-E4D0-765395ACC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/>
          </a:p>
        </p:txBody>
      </p:sp>
      <p:sp>
        <p:nvSpPr>
          <p:cNvPr id="17412" name="Rezervirano mjesto broja slajda 3">
            <a:extLst>
              <a:ext uri="{FF2B5EF4-FFF2-40B4-BE49-F238E27FC236}">
                <a16:creationId xmlns:a16="http://schemas.microsoft.com/office/drawing/2014/main" id="{7D0A3B21-C4B9-41AC-D647-A71580546C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7B3791-9161-481D-A724-C6ADB35AC3FE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zervirano mjesto slike slajda 1">
            <a:extLst>
              <a:ext uri="{FF2B5EF4-FFF2-40B4-BE49-F238E27FC236}">
                <a16:creationId xmlns:a16="http://schemas.microsoft.com/office/drawing/2014/main" id="{39196F89-1F35-C81C-E291-861AFCC961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zervirano mjesto bilježaka 2">
            <a:extLst>
              <a:ext uri="{FF2B5EF4-FFF2-40B4-BE49-F238E27FC236}">
                <a16:creationId xmlns:a16="http://schemas.microsoft.com/office/drawing/2014/main" id="{2E50E138-A7C2-BB85-1887-F0D65ABD5C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Učenici pročitaju a ja nakon 5 minuta pitam što je tu pisalo.</a:t>
            </a:r>
          </a:p>
        </p:txBody>
      </p:sp>
      <p:sp>
        <p:nvSpPr>
          <p:cNvPr id="28676" name="Rezervirano mjesto broja slajda 3">
            <a:extLst>
              <a:ext uri="{FF2B5EF4-FFF2-40B4-BE49-F238E27FC236}">
                <a16:creationId xmlns:a16="http://schemas.microsoft.com/office/drawing/2014/main" id="{47BDCB70-2E8E-3728-1524-35EE888CC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426CDD-F392-4F12-B707-0A4BC9A6025F}" type="slidenum">
              <a:rPr lang="hr-HR" altLang="sr-Latn-RS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like slajda 1">
            <a:extLst>
              <a:ext uri="{FF2B5EF4-FFF2-40B4-BE49-F238E27FC236}">
                <a16:creationId xmlns:a16="http://schemas.microsoft.com/office/drawing/2014/main" id="{18BD7A00-4B64-0540-6B5F-32E63B30A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zervirano mjesto bilježaka 2">
            <a:extLst>
              <a:ext uri="{FF2B5EF4-FFF2-40B4-BE49-F238E27FC236}">
                <a16:creationId xmlns:a16="http://schemas.microsoft.com/office/drawing/2014/main" id="{60FE56F8-E472-69D2-EC48-21BF1FB70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Učenici pročitaju a ja nakon 5 minuta pitam što je tu pisalo.</a:t>
            </a:r>
          </a:p>
        </p:txBody>
      </p:sp>
      <p:sp>
        <p:nvSpPr>
          <p:cNvPr id="30724" name="Rezervirano mjesto broja slajda 3">
            <a:extLst>
              <a:ext uri="{FF2B5EF4-FFF2-40B4-BE49-F238E27FC236}">
                <a16:creationId xmlns:a16="http://schemas.microsoft.com/office/drawing/2014/main" id="{E21348D6-E4FC-48F8-96EE-BCDDC495F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D25DC-75C1-47D3-9A1C-B4F77A653143}" type="slidenum">
              <a:rPr lang="hr-HR" altLang="sr-Latn-RS" smtClean="0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hr-HR" altLang="sr-Latn-R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08D148E-9C04-0E65-93EA-60DF7384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997B-2F04-4355-9E9A-74BF3C873C3C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0768B2-DB73-C2AF-4E76-7F16AD1B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0BAB7D-E545-FC6C-97A7-67408E46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48B7-1226-4A07-B13F-B80A8F4D885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8743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99C599-70F4-0090-5981-1010CE54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B369-A71B-42D1-ADFC-37CBAE602E45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B8FE970-B894-AEFF-41C5-1A417F99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ACA57D5-1362-F78D-1B3E-19487722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9927-08FE-4230-B030-94AAFE77E56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4084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D9574B6-E41F-28A2-C24D-C0BDC21B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7370-532F-4A83-9C5C-F299E3FABFE8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F1D83F-AED8-CF24-8558-AD6E5D9E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84E8FE-BE4D-6D6A-9A15-AD30AAE4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5CEA-DF49-4B87-B8F3-C4F83BA4DC0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8254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D4E880-A5DD-97DE-7667-9B26E0B3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8D2F7F-C648-85C8-F6BD-765D35D9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1A0396B-4A67-9762-45BC-A7AA89EC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551D06-37AC-4787-862B-24B93786008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707CA3-896F-62B2-E134-2DEE5C762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9F50B8-CD98-FC33-C57F-A8AE4ED2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E5FF18-8296-0060-9B8C-474C2098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209F5A-39CC-4958-BC0C-47E0F7041A8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6073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92C5F4-1A23-9F51-9F6A-8F0F546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A9B3CD-D9B6-2210-A8CC-A25E9B97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1A36D8-412E-2226-7D52-199C0E70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005A9E-0C50-493C-8DB9-3849B113F77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720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D4AF1AD-55D4-EDFB-9930-2F740C5A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B200F8E1-66AF-F6B5-D3CB-F764CAE5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579C3659-F1BB-DF99-C1CA-714E4B7C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E5ED7C-84D2-4901-A82D-68AA435231D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3268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2D4FACF8-CD27-6DD5-FB20-3EECA695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68384B49-81C8-245C-665E-CAA39122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E6E14B3D-FEF3-73CC-F173-09EEDF6A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C6BCD2-3041-4C73-848B-4AB55DB5CB3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209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AC9A4A0B-F54B-ACBB-8A6F-B9E094E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F9CB9C9E-597A-7C11-7EDE-EE9CAED8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1701BB03-9E1C-73C5-62D5-F8B014B6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45AFC9-9058-4E89-8E19-40DD12486BC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382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E2678A2B-3868-3D63-D0EE-4687A132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734E3370-DD00-428F-F67C-B7ED8CDE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BEE0A2AD-5081-97F6-6F65-091A1A8C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2B54FB-D7C7-4CA8-B2BD-52337D90316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183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02F7D687-106E-1EC7-AC7A-A930A696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5C315BD8-021A-3D5D-30AE-0F3C1F95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310D6055-501B-F9D6-B2F7-32D4186C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3BC5CB-BAB4-44B4-975D-DE30845250B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567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3352A0C-C540-0F76-27B2-08D1F521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C546-928D-4639-BDC3-900B500C249B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CC0F68-44FB-DBA0-E86F-85E318218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02DC39-DA20-B974-4410-3A4728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D1FD-4B41-42E2-B945-3FF993451F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5078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52F84BC1-0C5F-B1F1-42FE-5DD14166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F0FEF04B-9100-549C-2049-2B8FFC00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CB0217C8-0969-D84B-14C9-2049C9F3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64AE04-6C86-484F-BC7F-3721493615D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38810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0B1F01-FB57-C467-5EF5-93AE3C02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C320C28-FB93-71C1-4985-E5F7B9E4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7CAA8C-263B-E02F-E727-24FFD98E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9FE41B-59C9-41D5-A352-9A4E91FC35E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5207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FB33AF-29A3-2D09-3657-3DEA0533E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BF87B5-6197-AAB3-61C0-267CC485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169186-61FF-F541-829C-B4DB9419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FDD70F-A16B-441E-83DA-4559062C14F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6660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98318F-8E1E-58A6-56DB-FF9EB159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F9C39B-9CC2-2DD3-AB23-EB7A78CD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50E884-8EB4-5A8D-95D0-A95C4B29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31DC-D6D5-4FC5-952D-91A3F5165FF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26985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A47D73-AC89-7A97-C257-51299DE5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E1B247-489A-671D-B326-F0A290EC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89922C-99D0-9653-D0E8-5D905BE3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6644-DBA3-4E6A-B496-4B919A325FB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9929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D17B809-129A-D150-6E6A-45C4226D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C3A7D97-CCDE-BFEB-D500-98DE6A12D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069114-C9EC-1BA2-34EB-EE0AF216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8833-25BB-450C-AA30-64507C56C19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030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DF582682-4A11-8F93-684C-056211C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F2B1E40D-19A6-3DCC-3FBC-1AA2A130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82A8F381-0F3F-57A7-A895-E95D8762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CFAF-BACB-4412-8CB8-B57767D0ED8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1510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1CB1A383-5D03-AE0B-1B34-EC35A71C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FFA523AA-470D-628B-453B-0C526973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6F5BF9C8-32B0-9D5A-1829-9C8982E9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22E3-75DB-4DFA-A549-C1D00740CA3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88124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505E2DEC-D0D4-0F21-F742-3348A342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81224755-BE94-EBC3-2700-B450C42A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939747B6-F63A-A4DF-9A3B-3239133B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37FD-C45C-4A58-ACE3-D0AA9CAA612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29478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E103B30D-3448-3EB9-2E6A-FC16FEC9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E392D653-90EC-1909-0FBA-AFC8A169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AB5720F7-1E21-F7AC-2CAC-F8D87744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61DB-7352-4B19-A271-803DF69E0F2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0097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9661D6-FA71-F577-93A6-EAA825DE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7303-CC47-49FE-BEFF-8898842B7C41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B3E76A0-87DF-012C-886F-30DC6082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652EDD-8464-10E5-84A7-984FA499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7134-D7A9-4310-BB1E-38E498402A3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54879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D5550298-6F80-4DF9-7520-81B937EE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F9B889E8-5531-7EE2-76BB-187BD676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00494FE6-1FD4-D2E8-1473-9611132F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8B00-8BC6-4FEA-A23B-5BC0A3C2515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60064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F5164C8C-9139-B540-CE93-2F94EBC4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6F30361E-08D6-05BA-7A80-0570096D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668BEB0E-9587-7B80-CA62-4FC86AC0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016B-7B53-4F79-8808-0267C0E606C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02842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581521-0E2D-22DD-0107-BDF55A8D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5A3803B-1275-96E5-859A-1E259FE5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B599D1-D5A6-9439-5F10-ECA56583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8032-18C2-4DC1-A7BD-7327F459C2F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4681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991E81-2FB7-3FD6-8B6C-1A29ACEF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BDD9B26-7408-17CC-59CA-6C7E473B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42E4C2C-9B43-9A2A-2A3C-7517903B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3B0E-F40C-4CF8-9FAD-18B20D69006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297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814B08AB-68A9-93EA-4C33-C272C56D6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FA9CC-0363-40B5-B3AA-39251E6FB1F5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53F554FC-FE89-ADD5-39AA-174EC416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042A0C81-D5FA-E88D-5773-487D3201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0BAA-00C7-42AB-B566-29FA1A10D61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026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F364D0B0-CA84-08D3-320F-63C18E47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BFD0-F2E2-4633-99AA-1B4992A1EA12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6453977D-0B97-A806-69AB-B2ACF054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BAA002DD-1B7A-6961-1CE5-6171674B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78C4-3BEB-4A43-BD22-636F04B865B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5675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896E4078-59CD-F70B-5B11-8CC0638A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503-E66A-42D7-AC8B-97DC9237756B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CB61D594-8E82-8F1F-4669-CC22CED0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942110EC-BB3A-CC91-2242-94DAD72A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75227-6037-4116-8CB9-B835054FA86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270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D2B37E31-0756-157C-9CDC-8920C02E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3D43-58A8-4808-8602-0F1965C934EC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13A1DE18-30BD-FAF8-E3BF-CB799572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173FE1F8-82D6-6BC0-A019-A25DF5FD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7383-5E0E-4FAC-8E2D-FA54F18E4AA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1334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B639AFCD-8ED3-39D9-1880-0838B080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5086-ECA3-4F87-8969-5716C770DE1B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878132D2-A790-D4B3-A123-880240A7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72A79C97-9A36-6250-3112-1011FFBA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6C2-398A-449D-B039-E25190062F1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3338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D67119FB-4C10-0936-2523-B2D28CEC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5C87-73D3-4B42-B394-EC31FBEF982F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398541F9-FB50-49E4-9C96-2C992E7F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FA7949FF-CCAF-8904-A222-CC5DECBA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34F0-F06D-4F7E-9EBF-D202F51EAB1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158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218518DC-6E30-8EB4-8159-02C12FAC59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11FECFB4-14F1-E9A1-0CE4-A479D37CB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2BD436-83BB-1013-CD0B-16D50C6CE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F232FE-20ED-4F33-8358-D7A315B152EB}" type="datetimeFigureOut">
              <a:rPr lang="sr-Latn-CS"/>
              <a:pPr>
                <a:defRPr/>
              </a:pPr>
              <a:t>22.4.2024.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89A88D-ED94-BCD6-97C4-91C6DFF21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04B538-10A2-54D4-CE4D-303EA7845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213721-02FF-4BEC-84AD-14139A3AF12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zervirano mjesto naslova 1">
            <a:extLst>
              <a:ext uri="{FF2B5EF4-FFF2-40B4-BE49-F238E27FC236}">
                <a16:creationId xmlns:a16="http://schemas.microsoft.com/office/drawing/2014/main" id="{C0D33481-CBC7-C9EA-D7B1-AC8FEFAD49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2051" name="Rezervirano mjesto teksta 2">
            <a:extLst>
              <a:ext uri="{FF2B5EF4-FFF2-40B4-BE49-F238E27FC236}">
                <a16:creationId xmlns:a16="http://schemas.microsoft.com/office/drawing/2014/main" id="{2D14D366-A381-9B93-7ECD-4C60B4BA4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77DC72-07B9-2038-23DC-38C24B8A6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7FE5C-465B-C222-7B90-A165B639E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A9A994-34B7-8258-41A8-CCD242BD9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3B51C5B-286E-40BA-8E43-E2296F3DBD5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naslova 1">
            <a:extLst>
              <a:ext uri="{FF2B5EF4-FFF2-40B4-BE49-F238E27FC236}">
                <a16:creationId xmlns:a16="http://schemas.microsoft.com/office/drawing/2014/main" id="{E67E0138-AB3F-9A08-4F15-6D809F5E46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3075" name="Rezervirano mjesto teksta 2">
            <a:extLst>
              <a:ext uri="{FF2B5EF4-FFF2-40B4-BE49-F238E27FC236}">
                <a16:creationId xmlns:a16="http://schemas.microsoft.com/office/drawing/2014/main" id="{0CE995F3-8A12-A395-8FE3-5C6AACED5F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F3B776-2942-E708-6CED-FD67F852C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3304F8-58E4-59CD-08D5-C6E12F069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AA2888D-E238-57DA-57C2-EBEE4E3FD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9FBE11-2698-416E-9065-A2778423883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1687A1CA-0C56-1197-E3E0-885FD238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6161" r="2863" b="5862"/>
          <a:stretch>
            <a:fillRect/>
          </a:stretch>
        </p:blipFill>
        <p:spPr bwMode="auto">
          <a:xfrm>
            <a:off x="1277938" y="784225"/>
            <a:ext cx="6705600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FCDC6D00-3808-1D82-CDF5-E0D699B2B7D4}"/>
              </a:ext>
            </a:extLst>
          </p:cNvPr>
          <p:cNvSpPr/>
          <p:nvPr/>
        </p:nvSpPr>
        <p:spPr>
          <a:xfrm>
            <a:off x="566738" y="754063"/>
            <a:ext cx="2001837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3E74C38-B7B5-55C4-BE35-76FC427AAFCB}"/>
              </a:ext>
            </a:extLst>
          </p:cNvPr>
          <p:cNvSpPr/>
          <p:nvPr/>
        </p:nvSpPr>
        <p:spPr>
          <a:xfrm>
            <a:off x="2568575" y="754063"/>
            <a:ext cx="2003425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2.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8D515567-EB0E-7AA9-3B35-49F9947BA0F9}"/>
              </a:ext>
            </a:extLst>
          </p:cNvPr>
          <p:cNvSpPr/>
          <p:nvPr/>
        </p:nvSpPr>
        <p:spPr>
          <a:xfrm>
            <a:off x="4572000" y="754063"/>
            <a:ext cx="2003425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3.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C14FD429-1D83-6462-ADC8-953D9DD0FE95}"/>
              </a:ext>
            </a:extLst>
          </p:cNvPr>
          <p:cNvSpPr/>
          <p:nvPr/>
        </p:nvSpPr>
        <p:spPr>
          <a:xfrm>
            <a:off x="6575425" y="754063"/>
            <a:ext cx="2001838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4.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92C2B702-D4ED-A082-C315-BDF2F9770D7E}"/>
              </a:ext>
            </a:extLst>
          </p:cNvPr>
          <p:cNvSpPr/>
          <p:nvPr/>
        </p:nvSpPr>
        <p:spPr>
          <a:xfrm>
            <a:off x="566738" y="2263775"/>
            <a:ext cx="2001837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12.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07B4EDC-151E-6ED6-E44A-06438ED2D0A1}"/>
              </a:ext>
            </a:extLst>
          </p:cNvPr>
          <p:cNvSpPr/>
          <p:nvPr/>
        </p:nvSpPr>
        <p:spPr>
          <a:xfrm>
            <a:off x="2568575" y="2263775"/>
            <a:ext cx="2003425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13.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FBFB82AE-C96E-FE25-069A-AC74329BF1C6}"/>
              </a:ext>
            </a:extLst>
          </p:cNvPr>
          <p:cNvSpPr/>
          <p:nvPr/>
        </p:nvSpPr>
        <p:spPr>
          <a:xfrm>
            <a:off x="4572000" y="2263775"/>
            <a:ext cx="2003425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14.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06979B6-049D-DC39-DA2E-EE54441C2767}"/>
              </a:ext>
            </a:extLst>
          </p:cNvPr>
          <p:cNvSpPr/>
          <p:nvPr/>
        </p:nvSpPr>
        <p:spPr>
          <a:xfrm>
            <a:off x="6575425" y="2263775"/>
            <a:ext cx="2001838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5.</a:t>
            </a:r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3ECA0984-2810-E2C3-A514-8CBE8F61EE7A}"/>
              </a:ext>
            </a:extLst>
          </p:cNvPr>
          <p:cNvSpPr/>
          <p:nvPr/>
        </p:nvSpPr>
        <p:spPr>
          <a:xfrm>
            <a:off x="566738" y="3773488"/>
            <a:ext cx="2001837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11.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BAD1D79C-CDD2-5D6E-61EA-27D41DBD9694}"/>
              </a:ext>
            </a:extLst>
          </p:cNvPr>
          <p:cNvSpPr/>
          <p:nvPr/>
        </p:nvSpPr>
        <p:spPr>
          <a:xfrm>
            <a:off x="2568575" y="3773488"/>
            <a:ext cx="2003425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15.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6B26B3FF-0263-06AF-26C0-E2D8998C2DB4}"/>
              </a:ext>
            </a:extLst>
          </p:cNvPr>
          <p:cNvSpPr/>
          <p:nvPr/>
        </p:nvSpPr>
        <p:spPr>
          <a:xfrm>
            <a:off x="4572000" y="3773488"/>
            <a:ext cx="2003425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16.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FE1E3305-6B2A-CA6D-FA5F-2B51C02D496F}"/>
              </a:ext>
            </a:extLst>
          </p:cNvPr>
          <p:cNvSpPr/>
          <p:nvPr/>
        </p:nvSpPr>
        <p:spPr>
          <a:xfrm>
            <a:off x="6575425" y="3773488"/>
            <a:ext cx="2001838" cy="15097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6.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E82DF4D7-0943-A3FA-67B0-D03B5A2FA705}"/>
              </a:ext>
            </a:extLst>
          </p:cNvPr>
          <p:cNvSpPr/>
          <p:nvPr/>
        </p:nvSpPr>
        <p:spPr>
          <a:xfrm>
            <a:off x="566738" y="5283200"/>
            <a:ext cx="2001837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10.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CBCFA9FA-DAD0-6687-BF3F-E2F09A1F2454}"/>
              </a:ext>
            </a:extLst>
          </p:cNvPr>
          <p:cNvSpPr/>
          <p:nvPr/>
        </p:nvSpPr>
        <p:spPr>
          <a:xfrm>
            <a:off x="2568575" y="5283200"/>
            <a:ext cx="2003425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9.</a:t>
            </a: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53162C72-EE45-52CB-0471-13C01731B62B}"/>
              </a:ext>
            </a:extLst>
          </p:cNvPr>
          <p:cNvSpPr/>
          <p:nvPr/>
        </p:nvSpPr>
        <p:spPr>
          <a:xfrm>
            <a:off x="4572000" y="5283200"/>
            <a:ext cx="2003425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8.</a:t>
            </a:r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D3A5E1A9-8681-50BE-BE01-041013024894}"/>
              </a:ext>
            </a:extLst>
          </p:cNvPr>
          <p:cNvSpPr/>
          <p:nvPr/>
        </p:nvSpPr>
        <p:spPr>
          <a:xfrm>
            <a:off x="6575425" y="5283200"/>
            <a:ext cx="2001838" cy="150971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8000" dirty="0">
                <a:solidFill>
                  <a:prstClr val="black">
                    <a:lumMod val="95000"/>
                    <a:lumOff val="5000"/>
                  </a:prstClr>
                </a:solidFill>
              </a:rPr>
              <a:t>7.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AEC260D-DBB4-C7E4-287D-6D76DFD3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472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Što prikazuje slika iza kvadratića?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8EE26A5-5E5F-0F9B-D810-A5FFFB5EA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3175"/>
            <a:ext cx="4314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rgbClr val="FFFFFF"/>
                </a:solidFill>
                <a:latin typeface="Tahoma" panose="020B0604030504040204" pitchFamily="34" charset="0"/>
              </a:rPr>
              <a:t>Smrt đakona Stjepana (prvomučenika) u Jeruzalemu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58AAD253-07BA-2A8E-48DB-DE877438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5157788"/>
            <a:ext cx="1560512" cy="19383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chemeClr val="bg1"/>
                </a:solidFill>
                <a:latin typeface="Arial" panose="020B0604020202020204" pitchFamily="34" charset="0"/>
              </a:rPr>
              <a:t>prvi progoni kršćana od Židova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/>
      <p:bldP spid="21" grpId="0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atacombs1">
            <a:extLst>
              <a:ext uri="{FF2B5EF4-FFF2-40B4-BE49-F238E27FC236}">
                <a16:creationId xmlns:a16="http://schemas.microsoft.com/office/drawing/2014/main" id="{ACAFCB9E-9025-B334-1EA8-AE25F2E2B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D9D31016-BD54-84DA-DB6A-107E4979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15900"/>
            <a:ext cx="294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>
                <a:solidFill>
                  <a:schemeClr val="bg1"/>
                </a:solidFill>
                <a:latin typeface="Arial" panose="020B0604020202020204" pitchFamily="34" charset="0"/>
              </a:rPr>
              <a:t>crkva u Katakombama</a:t>
            </a: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>
            <a:extLst>
              <a:ext uri="{FF2B5EF4-FFF2-40B4-BE49-F238E27FC236}">
                <a16:creationId xmlns:a16="http://schemas.microsoft.com/office/drawing/2014/main" id="{6E92A67C-CDF8-EB36-3F19-9BCA64F9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6464" r="2901" b="4744"/>
          <a:stretch>
            <a:fillRect/>
          </a:stretch>
        </p:blipFill>
        <p:spPr bwMode="auto">
          <a:xfrm>
            <a:off x="0" y="0"/>
            <a:ext cx="914400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18B4E6DF-B8DE-F995-AFD3-2B59FBBD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948363"/>
            <a:ext cx="8874125" cy="585787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dirty="0">
                <a:solidFill>
                  <a:srgbClr val="000000"/>
                </a:solidFill>
                <a:latin typeface="Tahoma" panose="020B0604030504040204" pitchFamily="34" charset="0"/>
              </a:rPr>
              <a:t>Zašto je "riba" bila simbol kršćanstva?</a:t>
            </a:r>
            <a:endParaRPr lang="vi-VN" altLang="sr-Latn-RS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>
            <a:extLst>
              <a:ext uri="{FF2B5EF4-FFF2-40B4-BE49-F238E27FC236}">
                <a16:creationId xmlns:a16="http://schemas.microsoft.com/office/drawing/2014/main" id="{F083BA33-F685-E567-14FE-FCE97ACA9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6464" r="2901" b="4744"/>
          <a:stretch>
            <a:fillRect/>
          </a:stretch>
        </p:blipFill>
        <p:spPr bwMode="auto">
          <a:xfrm>
            <a:off x="0" y="0"/>
            <a:ext cx="9144000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EE9043B6-F272-7E0F-9615-2300CF6F7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0" y="161925"/>
            <a:ext cx="6223000" cy="289242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Riječ Ihtis (grč.IX</a:t>
            </a:r>
            <a:r>
              <a:rPr lang="el-G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ΘΥΣ </a:t>
            </a:r>
            <a: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=</a:t>
            </a:r>
            <a:r>
              <a:rPr lang="el-G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IHTH</a:t>
            </a:r>
            <a: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S) na grčkom znači riba. Ujedno je i akronim koji u sebi krije početna slova izraza «</a:t>
            </a:r>
            <a:r>
              <a:rPr lang="el-G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Ἰησοῦς, Χριστός, Θεοῦ Υἱός, Σωτήρ» (</a:t>
            </a: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Iēs</a:t>
            </a:r>
            <a: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u</a:t>
            </a: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s, </a:t>
            </a:r>
            <a: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K</a:t>
            </a: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ristós, Theû, </a:t>
            </a:r>
            <a: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ós, Sōtḗr) što se na hrvatski prevodi kao </a:t>
            </a:r>
            <a:b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„</a:t>
            </a:r>
            <a:r>
              <a:rPr lang="vi-VN" altLang="sr-Latn-RS" sz="2600" b="1" dirty="0">
                <a:solidFill>
                  <a:srgbClr val="000000"/>
                </a:solidFill>
                <a:latin typeface="Tahoma" panose="020B0604030504040204" pitchFamily="34" charset="0"/>
              </a:rPr>
              <a:t>Isus Krist, Božji Sin, Spasitelj</a:t>
            </a:r>
            <a:r>
              <a:rPr lang="hr-HR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”</a:t>
            </a:r>
            <a:r>
              <a:rPr lang="vi-VN" altLang="sr-Latn-RS" sz="2600" dirty="0">
                <a:solidFill>
                  <a:srgbClr val="000000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B7D58C1-E0E1-736C-1DB0-9CE674A05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5165725"/>
            <a:ext cx="8890000" cy="1568450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sr-Latn-RS" sz="2400">
                <a:solidFill>
                  <a:srgbClr val="000000"/>
                </a:solidFill>
                <a:latin typeface="Tahoma" panose="020B0604030504040204" pitchFamily="34" charset="0"/>
              </a:rPr>
              <a:t>Kao crtani simbol koristio se jednostavnan prikaz ribe koji se sastojao od dvije zakrivljene linije. U vrijeme progona kršćana u Rimskom Carstvu znak je korišten kao </a:t>
            </a:r>
            <a:br>
              <a:rPr lang="hr-HR" altLang="sr-Latn-RS" sz="240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vi-VN" altLang="sr-Latn-RS" sz="2400">
                <a:solidFill>
                  <a:srgbClr val="000000"/>
                </a:solidFill>
                <a:latin typeface="Tahoma" panose="020B0604030504040204" pitchFamily="34" charset="0"/>
              </a:rPr>
              <a:t>kršćanski znak raspoznavanja.</a:t>
            </a:r>
          </a:p>
        </p:txBody>
      </p:sp>
      <p:pic>
        <p:nvPicPr>
          <p:cNvPr id="3" name="Picture 5" descr="Datoteka:Ichthys.svg">
            <a:extLst>
              <a:ext uri="{FF2B5EF4-FFF2-40B4-BE49-F238E27FC236}">
                <a16:creationId xmlns:a16="http://schemas.microsoft.com/office/drawing/2014/main" id="{F7CF9C6B-12BD-6FC6-D877-FC30CE70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14435"/>
            <a:ext cx="2240831" cy="99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atoteka:Ephesus IchthysCrop.jpg">
            <a:extLst>
              <a:ext uri="{FF2B5EF4-FFF2-40B4-BE49-F238E27FC236}">
                <a16:creationId xmlns:a16="http://schemas.microsoft.com/office/drawing/2014/main" id="{B287512B-73F5-46BF-38CE-19EFE44A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66750"/>
            <a:ext cx="8809037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Pravokutnik 3">
            <a:extLst>
              <a:ext uri="{FF2B5EF4-FFF2-40B4-BE49-F238E27FC236}">
                <a16:creationId xmlns:a16="http://schemas.microsoft.com/office/drawing/2014/main" id="{F01A2646-807D-30BD-9084-CE82294E3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443413"/>
            <a:ext cx="8088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sr-Latn-RS" sz="2400">
                <a:solidFill>
                  <a:srgbClr val="000000"/>
                </a:solidFill>
                <a:latin typeface="Tahoma" panose="020B0604030504040204" pitchFamily="34" charset="0"/>
              </a:rPr>
              <a:t>IXΘΥΣ isklesan u mramoru pronađen u ruševinama Efezu</a:t>
            </a:r>
            <a:endParaRPr lang="hr-HR" altLang="sr-Latn-R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" name="Picture 5" descr="Datoteka:Ichthys.svg">
            <a:extLst>
              <a:ext uri="{FF2B5EF4-FFF2-40B4-BE49-F238E27FC236}">
                <a16:creationId xmlns:a16="http://schemas.microsoft.com/office/drawing/2014/main" id="{0231AE4B-C076-38EE-8C84-E49AC03D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56" y="4837037"/>
            <a:ext cx="4545087" cy="20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atoteka:Ichthys.svg">
            <a:extLst>
              <a:ext uri="{FF2B5EF4-FFF2-40B4-BE49-F238E27FC236}">
                <a16:creationId xmlns:a16="http://schemas.microsoft.com/office/drawing/2014/main" id="{4510111E-EA3C-ECB2-27AD-B5E0CB1D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81" y="2808710"/>
            <a:ext cx="60658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kstniOkvir 2">
            <a:extLst>
              <a:ext uri="{FF2B5EF4-FFF2-40B4-BE49-F238E27FC236}">
                <a16:creationId xmlns:a16="http://schemas.microsoft.com/office/drawing/2014/main" id="{44579390-05BD-ED04-B291-5F6CEE8F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4" y="2043535"/>
            <a:ext cx="8488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b="1">
                <a:solidFill>
                  <a:srgbClr val="000000"/>
                </a:solidFill>
                <a:latin typeface="Tahoma" panose="020B0604030504040204" pitchFamily="34" charset="0"/>
              </a:rPr>
              <a:t>ISUS KRIST BOŽJI SIN SPASITELJ</a:t>
            </a:r>
          </a:p>
        </p:txBody>
      </p:sp>
      <p:sp>
        <p:nvSpPr>
          <p:cNvPr id="32773" name="TekstniOkvir 1">
            <a:extLst>
              <a:ext uri="{FF2B5EF4-FFF2-40B4-BE49-F238E27FC236}">
                <a16:creationId xmlns:a16="http://schemas.microsoft.com/office/drawing/2014/main" id="{4FBFF766-C618-E1F1-779E-ABC683177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" y="476672"/>
            <a:ext cx="82565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800" dirty="0">
                <a:latin typeface="Arial" panose="020B0604020202020204" pitchFamily="34" charset="0"/>
              </a:rPr>
              <a:t>Ribica = (je bila tajni) simbol kršćana zato jer slova u grčkoj riječi za „ribu” predstavljaju početna slova riječi:</a:t>
            </a:r>
          </a:p>
        </p:txBody>
      </p:sp>
      <p:cxnSp>
        <p:nvCxnSpPr>
          <p:cNvPr id="3" name="Ravni poveznik sa strelicom 2">
            <a:extLst>
              <a:ext uri="{FF2B5EF4-FFF2-40B4-BE49-F238E27FC236}">
                <a16:creationId xmlns:a16="http://schemas.microsoft.com/office/drawing/2014/main" id="{26BBE82F-062E-AC52-B098-7FCD5C094E24}"/>
              </a:ext>
            </a:extLst>
          </p:cNvPr>
          <p:cNvCxnSpPr>
            <a:cxnSpLocks/>
          </p:cNvCxnSpPr>
          <p:nvPr/>
        </p:nvCxnSpPr>
        <p:spPr>
          <a:xfrm flipH="1" flipV="1">
            <a:off x="1267619" y="2599160"/>
            <a:ext cx="1533525" cy="1227137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C888AB38-A7E5-7554-C58C-94F65F3E27B8}"/>
              </a:ext>
            </a:extLst>
          </p:cNvPr>
          <p:cNvCxnSpPr>
            <a:cxnSpLocks/>
          </p:cNvCxnSpPr>
          <p:nvPr/>
        </p:nvCxnSpPr>
        <p:spPr>
          <a:xfrm flipH="1" flipV="1">
            <a:off x="2305844" y="2627735"/>
            <a:ext cx="1038225" cy="1169987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E5A775CB-486F-ADBD-2948-4675AF5B0702}"/>
              </a:ext>
            </a:extLst>
          </p:cNvPr>
          <p:cNvCxnSpPr>
            <a:cxnSpLocks/>
          </p:cNvCxnSpPr>
          <p:nvPr/>
        </p:nvCxnSpPr>
        <p:spPr>
          <a:xfrm flipH="1" flipV="1">
            <a:off x="3615531" y="2599160"/>
            <a:ext cx="360363" cy="1169987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205FF372-8F13-7B04-D7D0-1478AB703FC1}"/>
              </a:ext>
            </a:extLst>
          </p:cNvPr>
          <p:cNvCxnSpPr>
            <a:cxnSpLocks/>
          </p:cNvCxnSpPr>
          <p:nvPr/>
        </p:nvCxnSpPr>
        <p:spPr>
          <a:xfrm flipV="1">
            <a:off x="4518819" y="2570585"/>
            <a:ext cx="541337" cy="1171575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C6E8EB11-F365-F142-7A25-E7EFAF27E81B}"/>
              </a:ext>
            </a:extLst>
          </p:cNvPr>
          <p:cNvCxnSpPr>
            <a:cxnSpLocks/>
          </p:cNvCxnSpPr>
          <p:nvPr/>
        </p:nvCxnSpPr>
        <p:spPr>
          <a:xfrm flipV="1">
            <a:off x="5110956" y="2627735"/>
            <a:ext cx="787400" cy="1127125"/>
          </a:xfrm>
          <a:prstGeom prst="straightConnector1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onstantin">
            <a:extLst>
              <a:ext uri="{FF2B5EF4-FFF2-40B4-BE49-F238E27FC236}">
                <a16:creationId xmlns:a16="http://schemas.microsoft.com/office/drawing/2014/main" id="{242649BB-7BE3-69F0-DF70-ABE7C37C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44463"/>
            <a:ext cx="4086225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>
            <a:extLst>
              <a:ext uri="{FF2B5EF4-FFF2-40B4-BE49-F238E27FC236}">
                <a16:creationId xmlns:a16="http://schemas.microsoft.com/office/drawing/2014/main" id="{9A195775-C0FE-F658-25EA-C2351CCD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1090613"/>
            <a:ext cx="3432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latin typeface="Arial" panose="020B0604020202020204" pitchFamily="34" charset="0"/>
              </a:rPr>
              <a:t>car Konstantin</a:t>
            </a:r>
          </a:p>
        </p:txBody>
      </p:sp>
      <p:sp>
        <p:nvSpPr>
          <p:cNvPr id="22532" name="Text Box 7">
            <a:extLst>
              <a:ext uri="{FF2B5EF4-FFF2-40B4-BE49-F238E27FC236}">
                <a16:creationId xmlns:a16="http://schemas.microsoft.com/office/drawing/2014/main" id="{39EB7D3C-1388-554D-7931-ABE15549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4048125" cy="1373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313. Milanskim ediktom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kršćanima daje slobodu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ispovijedanja svoje vjere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ar Theodosius">
            <a:extLst>
              <a:ext uri="{FF2B5EF4-FFF2-40B4-BE49-F238E27FC236}">
                <a16:creationId xmlns:a16="http://schemas.microsoft.com/office/drawing/2014/main" id="{2B9EC021-C3C9-906E-7178-A192880F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5904" r="12303" b="16344"/>
          <a:stretch>
            <a:fillRect/>
          </a:stretch>
        </p:blipFill>
        <p:spPr bwMode="auto">
          <a:xfrm>
            <a:off x="3922713" y="0"/>
            <a:ext cx="5235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>
            <a:extLst>
              <a:ext uri="{FF2B5EF4-FFF2-40B4-BE49-F238E27FC236}">
                <a16:creationId xmlns:a16="http://schemas.microsoft.com/office/drawing/2014/main" id="{9B8FCD77-3ED7-55F9-642D-053C5D1C8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76250"/>
            <a:ext cx="354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400">
                <a:latin typeface="Arial" panose="020B0604020202020204" pitchFamily="34" charset="0"/>
              </a:rPr>
              <a:t>car Teodozije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36F01E21-66FE-1E74-D33A-7404C9752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05038"/>
            <a:ext cx="2973387" cy="4032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380. godine proglašava kršćanstvo jedinom službenom religijom u Rimskome Carstvu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0F849D6-9610-3DD1-AFE8-7134F3B1B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04813"/>
            <a:ext cx="9144000" cy="908050"/>
          </a:xfrm>
          <a:solidFill>
            <a:srgbClr val="C00000"/>
          </a:solidFill>
        </p:spPr>
        <p:txBody>
          <a:bodyPr/>
          <a:lstStyle/>
          <a:p>
            <a:pPr marL="180975" algn="l" eaLnBrk="1" hangingPunct="1"/>
            <a:r>
              <a:rPr lang="hr-HR" altLang="sr-Latn-RS" sz="5400">
                <a:solidFill>
                  <a:schemeClr val="bg1"/>
                </a:solidFill>
              </a:rPr>
              <a:t>Progoni i sloboda Crkve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15A999-CF69-30D1-8C38-B47C211D90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9875" y="1324447"/>
            <a:ext cx="8622605" cy="4968402"/>
          </a:xfrm>
        </p:spPr>
        <p:txBody>
          <a:bodyPr/>
          <a:lstStyle/>
          <a:p>
            <a:pPr marL="534988" indent="-534988" algn="l" eaLnBrk="1" hangingPunct="1">
              <a:defRPr/>
            </a:pPr>
            <a: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Prvi mučenik </a:t>
            </a:r>
            <a:r>
              <a:rPr lang="hr-HR" sz="4000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r-HR" sz="4000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(tko, kako, zašto?)</a:t>
            </a:r>
          </a:p>
          <a:p>
            <a:pPr marL="355600" indent="-355600" algn="l" eaLnBrk="1" hangingPunct="1">
              <a:defRPr/>
            </a:pPr>
            <a: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 rimskom carstvu su progonili kršćane</a:t>
            </a:r>
            <a:r>
              <a:rPr lang="hr-HR" sz="4000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… (tko, zašto?)</a:t>
            </a:r>
          </a:p>
          <a:p>
            <a:pPr marL="355600" indent="-355600" algn="l" eaLnBrk="1" hangingPunct="1">
              <a:defRPr/>
            </a:pPr>
            <a: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Kršćani su imali „tajni” </a:t>
            </a:r>
            <a:b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znak raspoznavanja: </a:t>
            </a:r>
          </a:p>
          <a:p>
            <a:pPr marL="534988" indent="-534988" algn="l" eaLnBrk="1" hangingPunct="1">
              <a:defRPr/>
            </a:pPr>
            <a:endParaRPr lang="hr-HR" sz="28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4988" indent="-534988" algn="l" eaLnBrk="1" hangingPunct="1">
              <a:defRPr/>
            </a:pPr>
            <a: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Katakombe su</a:t>
            </a:r>
            <a:r>
              <a:rPr lang="hr-HR" sz="4000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</a:p>
          <a:p>
            <a:pPr marL="534988" indent="-534988" algn="l" eaLnBrk="1" hangingPunct="1">
              <a:buFont typeface="Arial" charset="0"/>
              <a:buNone/>
              <a:defRPr/>
            </a:pPr>
            <a:r>
              <a:rPr lang="hr-HR" sz="4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313. godine</a:t>
            </a:r>
            <a:r>
              <a:rPr lang="hr-HR" sz="4000" dirty="0">
                <a:solidFill>
                  <a:schemeClr val="bg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</a:p>
        </p:txBody>
      </p:sp>
      <p:sp>
        <p:nvSpPr>
          <p:cNvPr id="35844" name="TekstniOkvir 3">
            <a:extLst>
              <a:ext uri="{FF2B5EF4-FFF2-40B4-BE49-F238E27FC236}">
                <a16:creationId xmlns:a16="http://schemas.microsoft.com/office/drawing/2014/main" id="{76B79A5C-51AF-5887-A72C-D8D8841F8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88"/>
            <a:ext cx="91440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400" i="1" dirty="0">
                <a:solidFill>
                  <a:schemeClr val="bg1"/>
                </a:solidFill>
                <a:latin typeface="Arial" panose="020B0604020202020204" pitchFamily="34" charset="0"/>
              </a:rPr>
              <a:t>  U bilježnicu prepiši i dovrši: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7A95A3A-0865-CC0D-587C-94861E0BA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7984430" y="404813"/>
            <a:ext cx="908050" cy="908050"/>
          </a:xfrm>
          <a:prstGeom prst="rect">
            <a:avLst/>
          </a:prstGeom>
        </p:spPr>
      </p:pic>
      <p:pic>
        <p:nvPicPr>
          <p:cNvPr id="2" name="Picture 5" descr="Datoteka:Ichthys.svg">
            <a:extLst>
              <a:ext uri="{FF2B5EF4-FFF2-40B4-BE49-F238E27FC236}">
                <a16:creationId xmlns:a16="http://schemas.microsoft.com/office/drawing/2014/main" id="{8F060AFC-D4FE-3E49-A7C3-CEBA0C08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68" y="4032109"/>
            <a:ext cx="3042160" cy="13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EDF689E-0A90-405D-B70F-E60BA479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666" y="3393149"/>
            <a:ext cx="30421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400" dirty="0">
                <a:solidFill>
                  <a:srgbClr val="000000"/>
                </a:solidFill>
                <a:latin typeface="Tahoma" panose="020B0604030504040204" pitchFamily="34" charset="0"/>
              </a:rPr>
              <a:t>ISUS KRIST BOŽJI SIN SPASITELJ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4E1C76E-8080-F5E7-57D7-B6F168642B97}"/>
              </a:ext>
            </a:extLst>
          </p:cNvPr>
          <p:cNvSpPr/>
          <p:nvPr/>
        </p:nvSpPr>
        <p:spPr>
          <a:xfrm>
            <a:off x="182940" y="3393148"/>
            <a:ext cx="8868290" cy="18917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35844" grpId="0" animBg="1"/>
      <p:bldP spid="3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6905F6-3023-B63E-CB73-3C640F5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51" y="5760"/>
            <a:ext cx="8899298" cy="1287016"/>
          </a:xfrm>
        </p:spPr>
        <p:txBody>
          <a:bodyPr/>
          <a:lstStyle/>
          <a:p>
            <a:r>
              <a:rPr lang="hr-HR" sz="2800" b="1" dirty="0"/>
              <a:t>DZ+</a:t>
            </a:r>
            <a:r>
              <a:rPr lang="hr-HR" sz="2800" dirty="0"/>
              <a:t>: u Minecraft-u napraviti primjer kršćanskih katakombi (i to </a:t>
            </a:r>
            <a:r>
              <a:rPr lang="hr-HR" sz="2800" dirty="0" err="1"/>
              <a:t>skrinšotati</a:t>
            </a:r>
            <a:r>
              <a:rPr lang="hr-HR" sz="2800" dirty="0"/>
              <a:t> ili napraviti kratku video prezentaciju o tome).</a:t>
            </a:r>
          </a:p>
        </p:txBody>
      </p:sp>
      <p:pic>
        <p:nvPicPr>
          <p:cNvPr id="5" name="Slika 4" descr="Slika na kojoj se prikazuje igra za PC, softver videoigre, snimka zaslona, strateška videoigra&#10;&#10;Opis je automatski generiran">
            <a:extLst>
              <a:ext uri="{FF2B5EF4-FFF2-40B4-BE49-F238E27FC236}">
                <a16:creationId xmlns:a16="http://schemas.microsoft.com/office/drawing/2014/main" id="{E9222EDE-0F96-388C-0B5A-35EBB4B44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24"/>
            <a:ext cx="9203389" cy="518457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745D627-5CE2-346B-C84F-18D5AAAC8A91}"/>
              </a:ext>
            </a:extLst>
          </p:cNvPr>
          <p:cNvSpPr txBox="1"/>
          <p:nvPr/>
        </p:nvSpPr>
        <p:spPr>
          <a:xfrm>
            <a:off x="2051720" y="1031166"/>
            <a:ext cx="5727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accent3">
                    <a:lumMod val="50000"/>
                  </a:schemeClr>
                </a:solidFill>
                <a:latin typeface="Raleway" panose="020B0503030101060003" pitchFamily="34" charset="-18"/>
              </a:rPr>
              <a:t>https://</a:t>
            </a:r>
            <a:r>
              <a:rPr lang="hr-HR" sz="2800" b="1" dirty="0">
                <a:solidFill>
                  <a:srgbClr val="002060"/>
                </a:solidFill>
                <a:latin typeface="Raleway" panose="020B0503030101060003" pitchFamily="34" charset="-18"/>
              </a:rPr>
              <a:t>e.hublin.net/minecraft</a:t>
            </a:r>
            <a:endParaRPr lang="hr-HR" sz="2800" dirty="0">
              <a:solidFill>
                <a:srgbClr val="002060"/>
              </a:solidFill>
              <a:latin typeface="Raleway" panose="020B05030301010600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7775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F7158292-FA9F-17E2-0F50-2946CFCF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9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0E214BB1-506D-79C6-50A8-7B87FE59E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460"/>
            <a:ext cx="20665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8000" dirty="0">
                <a:solidFill>
                  <a:schemeClr val="bg1"/>
                </a:solidFill>
                <a:latin typeface="Arial" panose="020B0604020202020204" pitchFamily="34" charset="0"/>
              </a:rPr>
              <a:t>U53</a:t>
            </a:r>
            <a:endParaRPr lang="hr-HR" altLang="sr-Latn-RS" sz="6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78ABDD6-3A42-52F7-C011-AD316F35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96" y="6237312"/>
            <a:ext cx="3231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i="1" dirty="0">
                <a:solidFill>
                  <a:schemeClr val="bg1"/>
                </a:solidFill>
                <a:latin typeface="Arial" panose="020B0604020202020204" pitchFamily="34" charset="0"/>
              </a:rPr>
              <a:t>Smrt đakona Stjepana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rimsko carstvo">
            <a:extLst>
              <a:ext uri="{FF2B5EF4-FFF2-40B4-BE49-F238E27FC236}">
                <a16:creationId xmlns:a16="http://schemas.microsoft.com/office/drawing/2014/main" id="{2909512F-5057-12F1-39F0-F614AACD4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>
            <a:extLst>
              <a:ext uri="{FF2B5EF4-FFF2-40B4-BE49-F238E27FC236}">
                <a16:creationId xmlns:a16="http://schemas.microsoft.com/office/drawing/2014/main" id="{82070C2D-0F2D-2F95-79C7-133E8346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29225"/>
            <a:ext cx="333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dirty="0">
                <a:solidFill>
                  <a:srgbClr val="D28280"/>
                </a:solidFill>
                <a:latin typeface="Arial" panose="020B0604020202020204" pitchFamily="34" charset="0"/>
              </a:rPr>
              <a:t>Rimsko carstvo</a:t>
            </a:r>
          </a:p>
        </p:txBody>
      </p:sp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neron">
            <a:extLst>
              <a:ext uri="{FF2B5EF4-FFF2-40B4-BE49-F238E27FC236}">
                <a16:creationId xmlns:a16="http://schemas.microsoft.com/office/drawing/2014/main" id="{33238834-C277-3A97-C378-1F5018CE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4999038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id="{CC1CE698-1AB1-5BB7-75D0-AA50B69DE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412750"/>
            <a:ext cx="35226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4800">
                <a:latin typeface="Arial" panose="020B0604020202020204" pitchFamily="34" charset="0"/>
              </a:rPr>
              <a:t>rimski car </a:t>
            </a:r>
            <a:br>
              <a:rPr lang="hr-HR" altLang="sr-Latn-RS" sz="4800">
                <a:latin typeface="Arial" panose="020B0604020202020204" pitchFamily="34" charset="0"/>
              </a:rPr>
            </a:br>
            <a:r>
              <a:rPr lang="hr-HR" altLang="sr-Latn-RS" sz="4800">
                <a:latin typeface="Arial" panose="020B0604020202020204" pitchFamily="34" charset="0"/>
              </a:rPr>
              <a:t>Neron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hr-HR" altLang="sr-Latn-RS" sz="480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chemeClr val="tx2"/>
                </a:solidFill>
                <a:latin typeface="Arial" panose="020B0604020202020204" pitchFamily="34" charset="0"/>
              </a:rPr>
              <a:t>prvi progonitelj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4000">
                <a:solidFill>
                  <a:schemeClr val="tx2"/>
                </a:solidFill>
                <a:latin typeface="Arial" panose="020B0604020202020204" pitchFamily="34" charset="0"/>
              </a:rPr>
              <a:t>kršćana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ar dioklecijan">
            <a:extLst>
              <a:ext uri="{FF2B5EF4-FFF2-40B4-BE49-F238E27FC236}">
                <a16:creationId xmlns:a16="http://schemas.microsoft.com/office/drawing/2014/main" id="{756AC5CB-F610-3423-9604-39902BA34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51657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6">
            <a:extLst>
              <a:ext uri="{FF2B5EF4-FFF2-40B4-BE49-F238E27FC236}">
                <a16:creationId xmlns:a16="http://schemas.microsoft.com/office/drawing/2014/main" id="{8467FA63-089D-95E7-AD6F-403BF4C7A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274638"/>
            <a:ext cx="38512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400">
                <a:latin typeface="Arial" panose="020B0604020202020204" pitchFamily="34" charset="0"/>
              </a:rPr>
              <a:t>rimski car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400">
                <a:latin typeface="Arial" panose="020B0604020202020204" pitchFamily="34" charset="0"/>
              </a:rPr>
              <a:t>DIOKLECIJAN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Arial" panose="020B0604020202020204" pitchFamily="34" charset="0"/>
              </a:rPr>
              <a:t>najveći progonitelj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Arial" panose="020B0604020202020204" pitchFamily="34" charset="0"/>
              </a:rPr>
              <a:t>kršćana</a:t>
            </a:r>
          </a:p>
        </p:txBody>
      </p:sp>
      <p:pic>
        <p:nvPicPr>
          <p:cNvPr id="2" name="Picture 4" descr="dioklecijanova palača">
            <a:extLst>
              <a:ext uri="{FF2B5EF4-FFF2-40B4-BE49-F238E27FC236}">
                <a16:creationId xmlns:a16="http://schemas.microsoft.com/office/drawing/2014/main" id="{9CFC9933-A675-D33B-E327-8A60A0E4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38499" r="9009"/>
          <a:stretch>
            <a:fillRect/>
          </a:stretch>
        </p:blipFill>
        <p:spPr bwMode="auto">
          <a:xfrm>
            <a:off x="4283968" y="4348485"/>
            <a:ext cx="4860032" cy="250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ioklecijanova palača">
            <a:extLst>
              <a:ext uri="{FF2B5EF4-FFF2-40B4-BE49-F238E27FC236}">
                <a16:creationId xmlns:a16="http://schemas.microsoft.com/office/drawing/2014/main" id="{996EA172-E279-C402-0320-6444CCCA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38499" r="9009"/>
          <a:stretch>
            <a:fillRect/>
          </a:stretch>
        </p:blipFill>
        <p:spPr bwMode="auto">
          <a:xfrm>
            <a:off x="1525588" y="2924175"/>
            <a:ext cx="76184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BCFE8747-C8A0-ED19-39E6-A71630A3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59"/>
          <a:stretch>
            <a:fillRect/>
          </a:stretch>
        </p:blipFill>
        <p:spPr bwMode="auto">
          <a:xfrm>
            <a:off x="0" y="7938"/>
            <a:ext cx="4449763" cy="69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ni poveznik sa strelicom 2">
            <a:extLst>
              <a:ext uri="{FF2B5EF4-FFF2-40B4-BE49-F238E27FC236}">
                <a16:creationId xmlns:a16="http://schemas.microsoft.com/office/drawing/2014/main" id="{66A7C1C5-D706-7411-9070-6C7C9040D9EA}"/>
              </a:ext>
            </a:extLst>
          </p:cNvPr>
          <p:cNvCxnSpPr/>
          <p:nvPr/>
        </p:nvCxnSpPr>
        <p:spPr>
          <a:xfrm flipH="1" flipV="1">
            <a:off x="3779838" y="4041775"/>
            <a:ext cx="2160587" cy="32385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niOkvir 4">
            <a:extLst>
              <a:ext uri="{FF2B5EF4-FFF2-40B4-BE49-F238E27FC236}">
                <a16:creationId xmlns:a16="http://schemas.microsoft.com/office/drawing/2014/main" id="{6D90C219-3A93-F819-A089-5089609E02AA}"/>
              </a:ext>
            </a:extLst>
          </p:cNvPr>
          <p:cNvSpPr txBox="1"/>
          <p:nvPr/>
        </p:nvSpPr>
        <p:spPr>
          <a:xfrm>
            <a:off x="4716463" y="404813"/>
            <a:ext cx="417671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Split</a:t>
            </a:r>
            <a:r>
              <a:rPr lang="hr-H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ska k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atedrala sv. Duje najstarija je katedrala u svijetu.</a:t>
            </a:r>
            <a:endParaRPr lang="hr-HR" sz="28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22534" name="Slika 3">
            <a:extLst>
              <a:ext uri="{FF2B5EF4-FFF2-40B4-BE49-F238E27FC236}">
                <a16:creationId xmlns:a16="http://schemas.microsoft.com/office/drawing/2014/main" id="{34F63F77-1093-5FAA-2E98-62AD530E7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985372"/>
            <a:ext cx="84010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olosseo">
            <a:extLst>
              <a:ext uri="{FF2B5EF4-FFF2-40B4-BE49-F238E27FC236}">
                <a16:creationId xmlns:a16="http://schemas.microsoft.com/office/drawing/2014/main" id="{AD62D782-604E-4E8D-B774-5EA15872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>
            <a:extLst>
              <a:ext uri="{FF2B5EF4-FFF2-40B4-BE49-F238E27FC236}">
                <a16:creationId xmlns:a16="http://schemas.microsoft.com/office/drawing/2014/main" id="{A9B87DBD-47F4-804C-BB56-97870F6A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5721350"/>
            <a:ext cx="7902575" cy="519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r-HR" altLang="sr-Latn-RS" sz="280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rimski amfiteatar: Koloseum: tu su ubijali kršćane</a:t>
            </a:r>
          </a:p>
        </p:txBody>
      </p:sp>
      <p:pic>
        <p:nvPicPr>
          <p:cNvPr id="4" name="Picture 4" descr="colosseum2">
            <a:extLst>
              <a:ext uri="{FF2B5EF4-FFF2-40B4-BE49-F238E27FC236}">
                <a16:creationId xmlns:a16="http://schemas.microsoft.com/office/drawing/2014/main" id="{4DBB106D-553C-B4B1-640D-A7F239D4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b="4205"/>
          <a:stretch>
            <a:fillRect/>
          </a:stretch>
        </p:blipFill>
        <p:spPr bwMode="auto">
          <a:xfrm>
            <a:off x="1547813" y="188913"/>
            <a:ext cx="74755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llosseum">
            <a:extLst>
              <a:ext uri="{FF2B5EF4-FFF2-40B4-BE49-F238E27FC236}">
                <a16:creationId xmlns:a16="http://schemas.microsoft.com/office/drawing/2014/main" id="{6F673889-63DB-EA1E-0894-678F2A73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kstniOkvir 1">
            <a:extLst>
              <a:ext uri="{FF2B5EF4-FFF2-40B4-BE49-F238E27FC236}">
                <a16:creationId xmlns:a16="http://schemas.microsoft.com/office/drawing/2014/main" id="{E7AA77DE-C0F9-B33A-40F9-7AA0106E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91263"/>
            <a:ext cx="8856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chemeClr val="bg1"/>
                </a:solidFill>
                <a:latin typeface="Arial" panose="020B0604020202020204" pitchFamily="34" charset="0"/>
              </a:rPr>
              <a:t>Na Veliki petak papa predvodi Križni put u Koloseumu.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atacombs3">
            <a:extLst>
              <a:ext uri="{FF2B5EF4-FFF2-40B4-BE49-F238E27FC236}">
                <a16:creationId xmlns:a16="http://schemas.microsoft.com/office/drawing/2014/main" id="{B59B202D-5DBC-C193-ECD4-A6643668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FFBBC724-F4BF-482E-89F3-B07E9DF72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086475"/>
            <a:ext cx="678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latin typeface="Arial" panose="020B0604020202020204" pitchFamily="34" charset="0"/>
              </a:rPr>
              <a:t>katakombe – hodnici ispod Rima</a:t>
            </a: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395</Words>
  <Application>Microsoft Office PowerPoint</Application>
  <PresentationFormat>Prikaz na zaslonu (4:3)</PresentationFormat>
  <Paragraphs>63</Paragraphs>
  <Slides>18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Calibri</vt:lpstr>
      <vt:lpstr>Raleway</vt:lpstr>
      <vt:lpstr>Tahoma</vt:lpstr>
      <vt:lpstr>Office tema</vt:lpstr>
      <vt:lpstr>Tema sustava Office</vt:lpstr>
      <vt:lpstr>1_Tema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Progoni i sloboda Crkve</vt:lpstr>
      <vt:lpstr>DZ+: u Minecraft-u napraviti primjer kršćanskih katakombi (i to skrinšotati ili napraviti kratku video prezentaciju o tome).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Progoni kršćana</dc:title>
  <dc:creator>Hublin</dc:creator>
  <cp:lastModifiedBy>Krešimir Hublin</cp:lastModifiedBy>
  <cp:revision>47</cp:revision>
  <dcterms:created xsi:type="dcterms:W3CDTF">2008-03-17T06:44:40Z</dcterms:created>
  <dcterms:modified xsi:type="dcterms:W3CDTF">2024-04-22T08:33:53Z</dcterms:modified>
</cp:coreProperties>
</file>