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vCUNFfQllmouzKUX67MkeiWc9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05e569f0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05e569f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a05e569f0e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05e569f0e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05e569f0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a05e569f0e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05e569f0e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05e569f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a05e569f0e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0a56987b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0a56987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a0a56987b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0a56987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0a56987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a0a56987b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0a56987b5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0a56987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a0a56987b5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0a56987b5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0a56987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a0a56987b5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fc7b6992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fc7b699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9fc7b69921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fc7b6992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fc7b6992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9fc7b6992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fc7b6992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fc7b6992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9fc7b69921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fc7b69921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fc7b699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9fc7b69921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05e569f0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05e569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a05e569f0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05e569f0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05e569f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a05e569f0e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601670" y="1502815"/>
            <a:ext cx="8246070" cy="1221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subTitle"/>
          </p:nvPr>
        </p:nvSpPr>
        <p:spPr>
          <a:xfrm>
            <a:off x="601670" y="2724455"/>
            <a:ext cx="8246070" cy="6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b="0" i="0" sz="2800">
                <a:solidFill>
                  <a:srgbClr val="7F7F7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:\websites\free-power-point-templates\2012\logos.png"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type="title"/>
          </p:nvPr>
        </p:nvSpPr>
        <p:spPr>
          <a:xfrm>
            <a:off x="448965" y="281175"/>
            <a:ext cx="8246070" cy="739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  <a:defRPr sz="36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448966" y="1502815"/>
            <a:ext cx="8246070" cy="320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601670" y="433880"/>
            <a:ext cx="6260905" cy="572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  <a:defRPr sz="36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601670" y="1198559"/>
            <a:ext cx="6260905" cy="3511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448965" y="281175"/>
            <a:ext cx="8246071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  <a:defRPr sz="36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36879" y="180822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36879" y="2239745"/>
            <a:ext cx="4040188" cy="213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4572000" y="180822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4572000" y="2239745"/>
            <a:ext cx="4041775" cy="213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UGIFj3U7n1yYyTS9a8H3FEPYd8oJCU8s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10.jpg"/><Relationship Id="rId7" Type="http://schemas.openxmlformats.org/officeDocument/2006/relationships/image" Target="../media/image9.pn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601670" y="433880"/>
            <a:ext cx="6260905" cy="572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None/>
            </a:pPr>
            <a:r>
              <a:rPr lang="en-US"/>
              <a:t>Ponovimo!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601670" y="1198559"/>
            <a:ext cx="6260905" cy="3511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Navedite grupe uzrasta.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Navedite grupe razvijenosti stasa.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Objasnite pravila mjerenja.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/>
              <a:t>Kako se određuju oznake odjevnih veličina kod žena, a kako kod muškaraca?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05e569f0e_0_10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600"/>
              <a:t>Podni prostirači</a:t>
            </a:r>
            <a:endParaRPr b="1" sz="2600"/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oznaka kvalitete europskih proizvođača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sadržava visoke zahtjeve kakvoće glede površinske mase i broja čvorova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koriste ga samo visokovrijedni proizvodi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05e569f0e_0_16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55"/>
              <a:t>Ekološki znakovi</a:t>
            </a:r>
            <a:endParaRPr b="1" sz="4155"/>
          </a:p>
        </p:txBody>
      </p:sp>
      <p:sp>
        <p:nvSpPr>
          <p:cNvPr id="170" name="Google Shape;170;g2a05e569f0e_0_16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imaju uporište u znanstvenom ispitivanju na području tekstilne ekologije</a:t>
            </a:r>
            <a:endParaRPr sz="26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temeljeni su na ekološkim standardima i štite potrošače od mogućih štetnih svojstava tekstilnih proizvoda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05e569f0e_0_22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a05e569f0e_0_22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g2a05e569f0e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0a56987b5_0_6"/>
          <p:cNvSpPr txBox="1"/>
          <p:nvPr>
            <p:ph type="title"/>
          </p:nvPr>
        </p:nvSpPr>
        <p:spPr>
          <a:xfrm>
            <a:off x="583524" y="904650"/>
            <a:ext cx="50205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2820">
                <a:solidFill>
                  <a:schemeClr val="dk1"/>
                </a:solidFill>
              </a:rPr>
              <a:t>Održavanje</a:t>
            </a:r>
            <a:r>
              <a:rPr b="1" lang="en-US" sz="2820">
                <a:solidFill>
                  <a:schemeClr val="dk1"/>
                </a:solidFill>
              </a:rPr>
              <a:t> tekstilnih proizvoda</a:t>
            </a:r>
            <a:endParaRPr b="1" sz="3540"/>
          </a:p>
        </p:txBody>
      </p:sp>
      <p:sp>
        <p:nvSpPr>
          <p:cNvPr id="185" name="Google Shape;185;g2a0a56987b5_0_6"/>
          <p:cNvSpPr txBox="1"/>
          <p:nvPr>
            <p:ph idx="1" type="body"/>
          </p:nvPr>
        </p:nvSpPr>
        <p:spPr>
          <a:xfrm>
            <a:off x="601675" y="2200000"/>
            <a:ext cx="4984200" cy="250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https://drive.google.com/file/d/1UGIFj3U7n1yYyTS9a8H3FEPYd8oJCU8s/view?usp=sharing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0a56987b5_0_0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5"/>
              <a:t>ZADATAK - za ponavljanje</a:t>
            </a:r>
            <a:endParaRPr sz="3155"/>
          </a:p>
        </p:txBody>
      </p:sp>
      <p:sp>
        <p:nvSpPr>
          <p:cNvPr id="192" name="Google Shape;192;g2a0a56987b5_0_0"/>
          <p:cNvSpPr txBox="1"/>
          <p:nvPr>
            <p:ph idx="1" type="body"/>
          </p:nvPr>
        </p:nvSpPr>
        <p:spPr>
          <a:xfrm>
            <a:off x="601675" y="1198550"/>
            <a:ext cx="65775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spcBef>
                <a:spcPts val="56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Što su znakovi kvalitete i zašto su utemeljeni?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Opišite najpoznatije znakove kvalitete tekstilnih tkanina.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Na čemu se temelje ekološki znakovi?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Čemu služe etikete?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Opišite vrste etiketa.</a:t>
            </a:r>
            <a:endParaRPr sz="25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0a56987b5_0_15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/>
              <a:t>ZADATAK - vrednovanje</a:t>
            </a:r>
            <a:endParaRPr sz="2800"/>
          </a:p>
        </p:txBody>
      </p:sp>
      <p:sp>
        <p:nvSpPr>
          <p:cNvPr id="199" name="Google Shape;199;g2a0a56987b5_0_15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/>
              <a:t>Rad u paru!</a:t>
            </a:r>
            <a:endParaRPr sz="26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/>
              <a:t>Vježbajte čitanje simbola za održavanje tekstilnih tkanina, tako što ćete analizirati etikete na odjeći učeniku do sebe. </a:t>
            </a:r>
            <a:endParaRPr sz="26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/>
              <a:t>Danas se sve češće uz tekstilnu robu daju upute za njezino održavanje, često u obliku simbola i oznaka koje prodavač treba poznavati.</a:t>
            </a:r>
            <a:endParaRPr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0a56987b5_0_21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DOMAĆA ZADAĆA!</a:t>
            </a:r>
            <a:endParaRPr sz="2800"/>
          </a:p>
        </p:txBody>
      </p:sp>
      <p:sp>
        <p:nvSpPr>
          <p:cNvPr id="206" name="Google Shape;206;g2a0a56987b5_0_21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Sakupite razne etikete, najmanje 7, i napravite mapu oglednih primjera za svaku pojedinu vrstu.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296260" y="1655520"/>
            <a:ext cx="3970330" cy="1221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Označivanje kvalitete</a:t>
            </a:r>
            <a:br>
              <a:rPr lang="en-US"/>
            </a:br>
            <a:r>
              <a:rPr lang="en-US"/>
              <a:t>i održavanje tekstilnih</a:t>
            </a:r>
            <a:br>
              <a:rPr lang="en-US"/>
            </a:br>
            <a:r>
              <a:rPr lang="en-US"/>
              <a:t>proizvoda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601675" y="3748800"/>
            <a:ext cx="34314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„Tekstil”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Prodavač, 1.D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Nastavnica: Ivana Kevdžija, mag.oec.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Ekonomska i turistička škola Daruvar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448965" y="281175"/>
            <a:ext cx="8246070" cy="739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</a:pPr>
            <a:r>
              <a:rPr lang="en-US"/>
              <a:t>ISHODI: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48966" y="1502815"/>
            <a:ext cx="8246070" cy="320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objasniti podrijetlo riječi </a:t>
            </a:r>
            <a:r>
              <a:rPr i="1" lang="en-US" sz="2600"/>
              <a:t>kvaliteta </a:t>
            </a:r>
            <a:r>
              <a:rPr lang="en-US" sz="2600"/>
              <a:t>proizvoda</a:t>
            </a:r>
            <a:endParaRPr sz="2600"/>
          </a:p>
          <a:p>
            <a:pPr indent="-330200" lvl="0" marL="3429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analizirati znakove kvalitete</a:t>
            </a:r>
            <a:endParaRPr sz="2600"/>
          </a:p>
          <a:p>
            <a:pPr indent="-330200" lvl="0" marL="3429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razlikovati vrste etiketa</a:t>
            </a:r>
            <a:endParaRPr sz="2600"/>
          </a:p>
          <a:p>
            <a:pPr indent="-330200" lvl="0" marL="3429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povezati simbole i oznake s postupcima održavanja tekstilnih proizvoda</a:t>
            </a:r>
            <a:endParaRPr sz="26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fc7b69921_0_1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2820">
                <a:solidFill>
                  <a:schemeClr val="dk1"/>
                </a:solidFill>
              </a:rPr>
              <a:t>Označivanje kvalitete tekstilnih proizvoda</a:t>
            </a:r>
            <a:endParaRPr b="1" sz="3540"/>
          </a:p>
        </p:txBody>
      </p:sp>
      <p:sp>
        <p:nvSpPr>
          <p:cNvPr id="116" name="Google Shape;116;g29fc7b69921_0_1"/>
          <p:cNvSpPr txBox="1"/>
          <p:nvPr>
            <p:ph idx="1" type="body"/>
          </p:nvPr>
        </p:nvSpPr>
        <p:spPr>
          <a:xfrm>
            <a:off x="601675" y="1644425"/>
            <a:ext cx="6261000" cy="306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i="1" lang="en-US" sz="2600"/>
              <a:t>kvaliteta proizvoda</a:t>
            </a:r>
            <a:r>
              <a:rPr lang="en-US" sz="2600"/>
              <a:t> </a:t>
            </a:r>
            <a:endParaRPr sz="26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/>
              <a:t>(grč.) </a:t>
            </a:r>
            <a:r>
              <a:rPr i="1" lang="en-US" sz="2600">
                <a:solidFill>
                  <a:srgbClr val="0000FF"/>
                </a:solidFill>
              </a:rPr>
              <a:t>qualitas</a:t>
            </a:r>
            <a:r>
              <a:rPr lang="en-US" sz="2600">
                <a:solidFill>
                  <a:srgbClr val="0000FF"/>
                </a:solidFill>
              </a:rPr>
              <a:t> </a:t>
            </a:r>
            <a:endParaRPr sz="2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/>
              <a:t>kakvoća, osobina, svojstvo, obilježja</a:t>
            </a:r>
            <a:endParaRPr sz="2600"/>
          </a:p>
        </p:txBody>
      </p:sp>
      <p:cxnSp>
        <p:nvCxnSpPr>
          <p:cNvPr id="117" name="Google Shape;117;g29fc7b69921_0_1"/>
          <p:cNvCxnSpPr/>
          <p:nvPr/>
        </p:nvCxnSpPr>
        <p:spPr>
          <a:xfrm>
            <a:off x="3746350" y="2126650"/>
            <a:ext cx="0" cy="51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g29fc7b69921_0_1"/>
          <p:cNvCxnSpPr/>
          <p:nvPr/>
        </p:nvCxnSpPr>
        <p:spPr>
          <a:xfrm flipH="1">
            <a:off x="3746475" y="3066325"/>
            <a:ext cx="24600" cy="59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fc7b69921_0_9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Primjeri o</a:t>
            </a:r>
            <a:r>
              <a:rPr lang="en-US" sz="2800">
                <a:solidFill>
                  <a:schemeClr val="dk1"/>
                </a:solidFill>
              </a:rPr>
              <a:t>znaka kvalitete proizvoda:</a:t>
            </a:r>
            <a:endParaRPr/>
          </a:p>
        </p:txBody>
      </p:sp>
      <p:sp>
        <p:nvSpPr>
          <p:cNvPr id="125" name="Google Shape;125;g29fc7b69921_0_9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g29fc7b69921_0_9"/>
          <p:cNvPicPr preferRelativeResize="0"/>
          <p:nvPr/>
        </p:nvPicPr>
        <p:blipFill rotWithShape="1">
          <a:blip r:embed="rId3">
            <a:alphaModFix/>
          </a:blip>
          <a:srcRect b="33177" l="0" r="0" t="0"/>
          <a:stretch/>
        </p:blipFill>
        <p:spPr>
          <a:xfrm>
            <a:off x="358000" y="1198550"/>
            <a:ext cx="2445568" cy="17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9fc7b69921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575" y="1198549"/>
            <a:ext cx="1805375" cy="18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9fc7b69921_0_9"/>
          <p:cNvPicPr preferRelativeResize="0"/>
          <p:nvPr/>
        </p:nvPicPr>
        <p:blipFill rotWithShape="1">
          <a:blip r:embed="rId5">
            <a:alphaModFix/>
          </a:blip>
          <a:srcRect b="8983" l="0" r="0" t="0"/>
          <a:stretch/>
        </p:blipFill>
        <p:spPr>
          <a:xfrm>
            <a:off x="4886150" y="1195000"/>
            <a:ext cx="1976525" cy="18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9fc7b69921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20" y="3003925"/>
            <a:ext cx="1976529" cy="19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9fc7b69921_0_9"/>
          <p:cNvPicPr preferRelativeResize="0"/>
          <p:nvPr/>
        </p:nvPicPr>
        <p:blipFill rotWithShape="1">
          <a:blip r:embed="rId7">
            <a:alphaModFix/>
          </a:blip>
          <a:srcRect b="45891" l="37299" r="38311" t="19007"/>
          <a:stretch/>
        </p:blipFill>
        <p:spPr>
          <a:xfrm>
            <a:off x="2917225" y="2933700"/>
            <a:ext cx="1620750" cy="18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fc7b69921_0_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92500" y="2897224"/>
            <a:ext cx="1976525" cy="19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fc7b69921_0_15"/>
          <p:cNvSpPr txBox="1"/>
          <p:nvPr>
            <p:ph type="title"/>
          </p:nvPr>
        </p:nvSpPr>
        <p:spPr>
          <a:xfrm>
            <a:off x="601670" y="433880"/>
            <a:ext cx="6261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9fc7b69921_0_15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g29fc7b6992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fc7b69921_0_28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600"/>
              <a:t>Kombi vuneni znak</a:t>
            </a:r>
            <a:endParaRPr b="1" sz="2600"/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mješavine s vunom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udio čiste runske vune ne smije biti niži od 80, 70 ili 60%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pismeno iskazan na markici (znaku kvalitete)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05e569f0e_0_0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600"/>
              <a:t>Znak za perje</a:t>
            </a:r>
            <a:endParaRPr b="1" sz="2600"/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oznaka za fino perje kojim se puni odjeća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perje koje ne potječe sa životinja starijih od 7 mjeseci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znak njemačkih proizvođača za zaštitu i jamstvo kakvoće njihovih proizvoda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05e569f0e_0_5"/>
          <p:cNvSpPr txBox="1"/>
          <p:nvPr>
            <p:ph idx="1" type="body"/>
          </p:nvPr>
        </p:nvSpPr>
        <p:spPr>
          <a:xfrm>
            <a:off x="601670" y="1198559"/>
            <a:ext cx="62610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600"/>
              <a:t>Lan i polulan</a:t>
            </a:r>
            <a:endParaRPr b="1" sz="2600"/>
          </a:p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lanena tkanina - osnova i potka izrađena od lana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polulanena tkanina - osnova od pamuka, potka od lana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2013-08-21T19:17:07Z</dcterms:created>
  <dc:creator>Julian</dc:creator>
</cp:coreProperties>
</file>