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nton" charset="1" panose="00000500000000000000"/>
      <p:regular r:id="rId10"/>
    </p:embeddedFont>
    <p:embeddedFont>
      <p:font typeface="Anton Italics" charset="1" panose="00000500000000000000"/>
      <p:regular r:id="rId11"/>
    </p:embeddedFont>
    <p:embeddedFont>
      <p:font typeface="Hussar Ekologiczy" charset="1" panose="02000503000000000000"/>
      <p:regular r:id="rId12"/>
    </p:embeddedFont>
    <p:embeddedFont>
      <p:font typeface="Clear Sans" charset="1" panose="020B0503030202020304"/>
      <p:regular r:id="rId13"/>
    </p:embeddedFont>
    <p:embeddedFont>
      <p:font typeface="Clear Sans Bold" charset="1" panose="020B0803030202020304"/>
      <p:regular r:id="rId14"/>
    </p:embeddedFont>
    <p:embeddedFont>
      <p:font typeface="Clear Sans Italics" charset="1" panose="020B0503030202090304"/>
      <p:regular r:id="rId15"/>
    </p:embeddedFont>
    <p:embeddedFont>
      <p:font typeface="Clear Sans Bold Italics" charset="1" panose="020B0803030202090304"/>
      <p:regular r:id="rId16"/>
    </p:embeddedFont>
    <p:embeddedFont>
      <p:font typeface="Clear Sans Thin" charset="1" panose="020B0203030202020304"/>
      <p:regular r:id="rId17"/>
    </p:embeddedFont>
    <p:embeddedFont>
      <p:font typeface="Clear Sans Light" charset="1" panose="020B0303030202020304"/>
      <p:regular r:id="rId18"/>
    </p:embeddedFont>
    <p:embeddedFont>
      <p:font typeface="Clear Sans Medium" charset="1" panose="020B0603030202020304"/>
      <p:regular r:id="rId19"/>
    </p:embeddedFont>
    <p:embeddedFont>
      <p:font typeface="Clear Sans Medium Italics" charset="1" panose="020B0603030202090304"/>
      <p:regular r:id="rId20"/>
    </p:embeddedFont>
    <p:embeddedFont>
      <p:font typeface="Open Sans" charset="1" panose="020B0606030504020204"/>
      <p:regular r:id="rId21"/>
    </p:embeddedFont>
    <p:embeddedFont>
      <p:font typeface="Open Sans Bold" charset="1" panose="020B0806030504020204"/>
      <p:regular r:id="rId22"/>
    </p:embeddedFont>
    <p:embeddedFont>
      <p:font typeface="Open Sans Italics" charset="1" panose="020B0606030504020204"/>
      <p:regular r:id="rId23"/>
    </p:embeddedFont>
    <p:embeddedFont>
      <p:font typeface="Open Sans Bold Italics" charset="1" panose="020B0806030504020204"/>
      <p:regular r:id="rId24"/>
    </p:embeddedFont>
    <p:embeddedFont>
      <p:font typeface="Open Sans Light" charset="1" panose="020B0306030504020204"/>
      <p:regular r:id="rId25"/>
    </p:embeddedFont>
    <p:embeddedFont>
      <p:font typeface="Open Sans Light Italics" charset="1" panose="020B0306030504020204"/>
      <p:regular r:id="rId26"/>
    </p:embeddedFont>
    <p:embeddedFont>
      <p:font typeface="Open Sans Ultra-Bold" charset="1" panose="00000000000000000000"/>
      <p:regular r:id="rId27"/>
    </p:embeddedFont>
    <p:embeddedFont>
      <p:font typeface="Open Sans Ultra-Bold Italics" charset="1" panose="00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42" Target="slides/slide14.xml" Type="http://schemas.openxmlformats.org/officeDocument/2006/relationships/slide"/><Relationship Id="rId43" Target="slides/slide15.xml" Type="http://schemas.openxmlformats.org/officeDocument/2006/relationships/slide"/><Relationship Id="rId44" Target="slides/slide16.xml" Type="http://schemas.openxmlformats.org/officeDocument/2006/relationships/slide"/><Relationship Id="rId45" Target="slides/slide17.xml" Type="http://schemas.openxmlformats.org/officeDocument/2006/relationships/slide"/><Relationship Id="rId46" Target="slides/slide18.xml" Type="http://schemas.openxmlformats.org/officeDocument/2006/relationships/slide"/><Relationship Id="rId47" Target="slides/slide19.xml" Type="http://schemas.openxmlformats.org/officeDocument/2006/relationships/slide"/><Relationship Id="rId48" Target="slides/slide20.xml" Type="http://schemas.openxmlformats.org/officeDocument/2006/relationships/slide"/><Relationship Id="rId49" Target="slides/slide21.xml" Type="http://schemas.openxmlformats.org/officeDocument/2006/relationships/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51" Target="slides/slide23.xml" Type="http://schemas.openxmlformats.org/officeDocument/2006/relationships/slide"/><Relationship Id="rId52" Target="slides/slide24.xml" Type="http://schemas.openxmlformats.org/officeDocument/2006/relationships/slide"/><Relationship Id="rId53" Target="slides/slide25.xml" Type="http://schemas.openxmlformats.org/officeDocument/2006/relationships/slide"/><Relationship Id="rId54" Target="slides/slide26.xml" Type="http://schemas.openxmlformats.org/officeDocument/2006/relationships/slide"/><Relationship Id="rId55" Target="slides/slide27.xml" Type="http://schemas.openxmlformats.org/officeDocument/2006/relationships/slide"/><Relationship Id="rId56" Target="slides/slide28.xml" Type="http://schemas.openxmlformats.org/officeDocument/2006/relationships/slide"/><Relationship Id="rId57" Target="slides/slide29.xml" Type="http://schemas.openxmlformats.org/officeDocument/2006/relationships/slide"/><Relationship Id="rId58" Target="slides/slide30.xml" Type="http://schemas.openxmlformats.org/officeDocument/2006/relationships/slide"/><Relationship Id="rId59" Target="slides/slide31.xml" Type="http://schemas.openxmlformats.org/officeDocument/2006/relationships/slide"/><Relationship Id="rId6" Target="fonts/font6.fntdata" Type="http://schemas.openxmlformats.org/officeDocument/2006/relationships/font"/><Relationship Id="rId60" Target="slides/slide32.xml" Type="http://schemas.openxmlformats.org/officeDocument/2006/relationships/slide"/><Relationship Id="rId61" Target="slides/slide33.xml" Type="http://schemas.openxmlformats.org/officeDocument/2006/relationships/slide"/><Relationship Id="rId62" Target="slides/slide34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31.png" Type="http://schemas.openxmlformats.org/officeDocument/2006/relationships/image"/><Relationship Id="rId15" Target="../media/image3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33.png" Type="http://schemas.openxmlformats.org/officeDocument/2006/relationships/image"/><Relationship Id="rId15" Target="../media/image3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37.png" Type="http://schemas.openxmlformats.org/officeDocument/2006/relationships/image"/><Relationship Id="rId15" Target="../media/image3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41.png" Type="http://schemas.openxmlformats.org/officeDocument/2006/relationships/image"/><Relationship Id="rId15" Target="../media/image4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47.png" Type="http://schemas.openxmlformats.org/officeDocument/2006/relationships/image"/><Relationship Id="rId15" Target="../media/image4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23.png" Type="http://schemas.openxmlformats.org/officeDocument/2006/relationships/image"/><Relationship Id="rId15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51.png" Type="http://schemas.openxmlformats.org/officeDocument/2006/relationships/image"/><Relationship Id="rId15" Target="../media/image5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53.png" Type="http://schemas.openxmlformats.org/officeDocument/2006/relationships/image"/><Relationship Id="rId15" Target="../media/image5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16" Target="../media/image3.png" Type="http://schemas.openxmlformats.org/officeDocument/2006/relationships/image"/><Relationship Id="rId17" Target="../media/image4.svg" Type="http://schemas.openxmlformats.org/officeDocument/2006/relationships/image"/><Relationship Id="rId18" Target="../media/image7.png" Type="http://schemas.openxmlformats.org/officeDocument/2006/relationships/image"/><Relationship Id="rId19" Target="../media/image8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25.png" Type="http://schemas.openxmlformats.org/officeDocument/2006/relationships/image"/><Relationship Id="rId15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12" Target="../media/image7.png" Type="http://schemas.openxmlformats.org/officeDocument/2006/relationships/image"/><Relationship Id="rId13" Target="../media/image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845602" y="-1385114"/>
            <a:ext cx="10596796" cy="15013171"/>
          </a:xfrm>
          <a:custGeom>
            <a:avLst/>
            <a:gdLst/>
            <a:ahLst/>
            <a:cxnLst/>
            <a:rect r="r" b="b" t="t" l="l"/>
            <a:pathLst>
              <a:path h="15013171" w="10596796">
                <a:moveTo>
                  <a:pt x="0" y="0"/>
                </a:moveTo>
                <a:lnTo>
                  <a:pt x="10596796" y="0"/>
                </a:lnTo>
                <a:lnTo>
                  <a:pt x="10596796" y="15013171"/>
                </a:lnTo>
                <a:lnTo>
                  <a:pt x="0" y="1501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428009">
            <a:off x="3920836" y="6775281"/>
            <a:ext cx="1975583" cy="1429604"/>
          </a:xfrm>
          <a:custGeom>
            <a:avLst/>
            <a:gdLst/>
            <a:ahLst/>
            <a:cxnLst/>
            <a:rect r="r" b="b" t="t" l="l"/>
            <a:pathLst>
              <a:path h="1429604" w="1975583">
                <a:moveTo>
                  <a:pt x="0" y="0"/>
                </a:moveTo>
                <a:lnTo>
                  <a:pt x="1975583" y="0"/>
                </a:lnTo>
                <a:lnTo>
                  <a:pt x="1975583" y="1429604"/>
                </a:lnTo>
                <a:lnTo>
                  <a:pt x="0" y="1429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0984" y="7154369"/>
            <a:ext cx="5814109" cy="3583270"/>
          </a:xfrm>
          <a:custGeom>
            <a:avLst/>
            <a:gdLst/>
            <a:ahLst/>
            <a:cxnLst/>
            <a:rect r="r" b="b" t="t" l="l"/>
            <a:pathLst>
              <a:path h="3583270" w="5814109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17682" y="8449707"/>
            <a:ext cx="5814109" cy="3583270"/>
          </a:xfrm>
          <a:custGeom>
            <a:avLst/>
            <a:gdLst/>
            <a:ahLst/>
            <a:cxnLst/>
            <a:rect r="r" b="b" t="t" l="l"/>
            <a:pathLst>
              <a:path h="3583270" w="5814109">
                <a:moveTo>
                  <a:pt x="0" y="0"/>
                </a:moveTo>
                <a:lnTo>
                  <a:pt x="5814110" y="0"/>
                </a:lnTo>
                <a:lnTo>
                  <a:pt x="5814110" y="3583270"/>
                </a:lnTo>
                <a:lnTo>
                  <a:pt x="0" y="3583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72906" y="7194623"/>
            <a:ext cx="5814109" cy="3583270"/>
          </a:xfrm>
          <a:custGeom>
            <a:avLst/>
            <a:gdLst/>
            <a:ahLst/>
            <a:cxnLst/>
            <a:rect r="r" b="b" t="t" l="l"/>
            <a:pathLst>
              <a:path h="3583270" w="5814109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349828">
            <a:off x="575566" y="5033102"/>
            <a:ext cx="2638281" cy="5551673"/>
          </a:xfrm>
          <a:custGeom>
            <a:avLst/>
            <a:gdLst/>
            <a:ahLst/>
            <a:cxnLst/>
            <a:rect r="r" b="b" t="t" l="l"/>
            <a:pathLst>
              <a:path h="5551673" w="2638281">
                <a:moveTo>
                  <a:pt x="0" y="0"/>
                </a:moveTo>
                <a:lnTo>
                  <a:pt x="2638281" y="0"/>
                </a:lnTo>
                <a:lnTo>
                  <a:pt x="2638281" y="5551673"/>
                </a:lnTo>
                <a:lnTo>
                  <a:pt x="0" y="55516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939323" y="8322017"/>
            <a:ext cx="5814109" cy="2477086"/>
          </a:xfrm>
          <a:custGeom>
            <a:avLst/>
            <a:gdLst/>
            <a:ahLst/>
            <a:cxnLst/>
            <a:rect r="r" b="b" t="t" l="l"/>
            <a:pathLst>
              <a:path h="2477086" w="5814109">
                <a:moveTo>
                  <a:pt x="0" y="0"/>
                </a:moveTo>
                <a:lnTo>
                  <a:pt x="5814109" y="0"/>
                </a:lnTo>
                <a:lnTo>
                  <a:pt x="5814109" y="2477086"/>
                </a:lnTo>
                <a:lnTo>
                  <a:pt x="0" y="2477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4051116">
            <a:off x="13574051" y="2463670"/>
            <a:ext cx="1219227" cy="1835373"/>
            <a:chOff x="0" y="0"/>
            <a:chExt cx="1625636" cy="244716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r="r" b="b" t="t" l="l"/>
                <a:pathLst>
                  <a:path h="1950720" w="553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r="r" b="b" t="t" l="l"/>
                <a:pathLst>
                  <a:path h="2030730" w="62992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r="r" b="b" t="t" l="l"/>
                <a:pathLst>
                  <a:path h="607060" w="122174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137033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18" id="18"/>
          <p:cNvGrpSpPr/>
          <p:nvPr/>
        </p:nvGrpSpPr>
        <p:grpSpPr>
          <a:xfrm rot="4051116">
            <a:off x="3708069" y="1459210"/>
            <a:ext cx="1219227" cy="1835373"/>
            <a:chOff x="0" y="0"/>
            <a:chExt cx="1625636" cy="2447164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r="r" b="b" t="t" l="l"/>
                <a:pathLst>
                  <a:path h="1950720" w="553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r="r" b="b" t="t" l="l"/>
                <a:pathLst>
                  <a:path h="2030730" w="62992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r="r" b="b" t="t" l="l"/>
                <a:pathLst>
                  <a:path h="607060" w="122174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137033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27" id="27"/>
          <p:cNvGrpSpPr/>
          <p:nvPr/>
        </p:nvGrpSpPr>
        <p:grpSpPr>
          <a:xfrm rot="0">
            <a:off x="6682389" y="7154369"/>
            <a:ext cx="4923223" cy="533826"/>
            <a:chOff x="0" y="0"/>
            <a:chExt cx="812800" cy="8813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8132"/>
            </a:xfrm>
            <a:custGeom>
              <a:avLst/>
              <a:gdLst/>
              <a:ahLst/>
              <a:cxnLst/>
              <a:rect r="r" b="b" t="t" l="l"/>
              <a:pathLst>
                <a:path h="88132" w="812800">
                  <a:moveTo>
                    <a:pt x="44066" y="0"/>
                  </a:moveTo>
                  <a:lnTo>
                    <a:pt x="768734" y="0"/>
                  </a:lnTo>
                  <a:cubicBezTo>
                    <a:pt x="780421" y="0"/>
                    <a:pt x="791629" y="4643"/>
                    <a:pt x="799893" y="12907"/>
                  </a:cubicBezTo>
                  <a:cubicBezTo>
                    <a:pt x="808157" y="21171"/>
                    <a:pt x="812800" y="32379"/>
                    <a:pt x="812800" y="44066"/>
                  </a:cubicBezTo>
                  <a:lnTo>
                    <a:pt x="812800" y="44066"/>
                  </a:lnTo>
                  <a:cubicBezTo>
                    <a:pt x="812800" y="68403"/>
                    <a:pt x="793071" y="88132"/>
                    <a:pt x="768734" y="88132"/>
                  </a:cubicBezTo>
                  <a:lnTo>
                    <a:pt x="44066" y="88132"/>
                  </a:lnTo>
                  <a:cubicBezTo>
                    <a:pt x="32379" y="88132"/>
                    <a:pt x="21171" y="83489"/>
                    <a:pt x="12907" y="75225"/>
                  </a:cubicBezTo>
                  <a:cubicBezTo>
                    <a:pt x="4643" y="66961"/>
                    <a:pt x="0" y="55753"/>
                    <a:pt x="0" y="44066"/>
                  </a:cubicBezTo>
                  <a:lnTo>
                    <a:pt x="0" y="44066"/>
                  </a:lnTo>
                  <a:cubicBezTo>
                    <a:pt x="0" y="32379"/>
                    <a:pt x="4643" y="21171"/>
                    <a:pt x="12907" y="12907"/>
                  </a:cubicBezTo>
                  <a:cubicBezTo>
                    <a:pt x="21171" y="4643"/>
                    <a:pt x="32379" y="0"/>
                    <a:pt x="44066" y="0"/>
                  </a:cubicBezTo>
                  <a:close/>
                </a:path>
              </a:pathLst>
            </a:custGeom>
            <a:solidFill>
              <a:srgbClr val="177475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812800" cy="1167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0" y="3105339"/>
            <a:ext cx="18694104" cy="5445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16319"/>
              </a:lnSpc>
              <a:spcBef>
                <a:spcPct val="0"/>
              </a:spcBef>
            </a:pPr>
            <a:r>
              <a:rPr lang="en-US" sz="19199">
                <a:solidFill>
                  <a:srgbClr val="00F864"/>
                </a:solidFill>
                <a:latin typeface="Anton"/>
              </a:rPr>
              <a:t>MATEMATIČKI LANAC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-563754">
            <a:off x="706132" y="1977901"/>
            <a:ext cx="2518590" cy="2748405"/>
          </a:xfrm>
          <a:custGeom>
            <a:avLst/>
            <a:gdLst/>
            <a:ahLst/>
            <a:cxnLst/>
            <a:rect r="r" b="b" t="t" l="l"/>
            <a:pathLst>
              <a:path h="2748405" w="2518590">
                <a:moveTo>
                  <a:pt x="0" y="0"/>
                </a:moveTo>
                <a:lnTo>
                  <a:pt x="2518590" y="0"/>
                </a:lnTo>
                <a:lnTo>
                  <a:pt x="2518590" y="2748405"/>
                </a:lnTo>
                <a:lnTo>
                  <a:pt x="0" y="27484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1104111">
            <a:off x="15132158" y="1877479"/>
            <a:ext cx="2500065" cy="2500065"/>
          </a:xfrm>
          <a:custGeom>
            <a:avLst/>
            <a:gdLst/>
            <a:ahLst/>
            <a:cxnLst/>
            <a:rect r="r" b="b" t="t" l="l"/>
            <a:pathLst>
              <a:path h="2500065" w="2500065">
                <a:moveTo>
                  <a:pt x="0" y="0"/>
                </a:moveTo>
                <a:lnTo>
                  <a:pt x="2500065" y="0"/>
                </a:lnTo>
                <a:lnTo>
                  <a:pt x="2500065" y="2500065"/>
                </a:lnTo>
                <a:lnTo>
                  <a:pt x="0" y="25000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114892" y="661567"/>
            <a:ext cx="1780153" cy="1770443"/>
          </a:xfrm>
          <a:custGeom>
            <a:avLst/>
            <a:gdLst/>
            <a:ahLst/>
            <a:cxnLst/>
            <a:rect r="r" b="b" t="t" l="l"/>
            <a:pathLst>
              <a:path h="1770443" w="1780153">
                <a:moveTo>
                  <a:pt x="0" y="0"/>
                </a:moveTo>
                <a:lnTo>
                  <a:pt x="1780153" y="0"/>
                </a:lnTo>
                <a:lnTo>
                  <a:pt x="1780153" y="1770443"/>
                </a:lnTo>
                <a:lnTo>
                  <a:pt x="0" y="17704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742967">
            <a:off x="9619916" y="1407698"/>
            <a:ext cx="2452923" cy="805834"/>
          </a:xfrm>
          <a:custGeom>
            <a:avLst/>
            <a:gdLst/>
            <a:ahLst/>
            <a:cxnLst/>
            <a:rect r="r" b="b" t="t" l="l"/>
            <a:pathLst>
              <a:path h="805834" w="2452923">
                <a:moveTo>
                  <a:pt x="0" y="0"/>
                </a:moveTo>
                <a:lnTo>
                  <a:pt x="2452923" y="0"/>
                </a:lnTo>
                <a:lnTo>
                  <a:pt x="2452923" y="805834"/>
                </a:lnTo>
                <a:lnTo>
                  <a:pt x="0" y="8058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-60000">
            <a:off x="7137770" y="7196126"/>
            <a:ext cx="3825612" cy="402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en-US" sz="2360">
                <a:solidFill>
                  <a:srgbClr val="FFFFFF"/>
                </a:solidFill>
                <a:latin typeface="Clear Sans"/>
              </a:rPr>
              <a:t>1.a Vesna Stipić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3231" y="3457481"/>
            <a:ext cx="15661013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000000"/>
                </a:solidFill>
                <a:latin typeface="Hussar Ekologiczy"/>
              </a:rPr>
              <a:t> Najmanji sam dvoznamenkasti broj.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100058" y="4899611"/>
            <a:ext cx="4087883" cy="3346955"/>
          </a:xfrm>
          <a:custGeom>
            <a:avLst/>
            <a:gdLst/>
            <a:ahLst/>
            <a:cxnLst/>
            <a:rect r="r" b="b" t="t" l="l"/>
            <a:pathLst>
              <a:path h="3346955" w="4087883">
                <a:moveTo>
                  <a:pt x="0" y="0"/>
                </a:moveTo>
                <a:lnTo>
                  <a:pt x="4087884" y="0"/>
                </a:lnTo>
                <a:lnTo>
                  <a:pt x="4087884" y="3346954"/>
                </a:lnTo>
                <a:lnTo>
                  <a:pt x="0" y="33469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3231" y="3457481"/>
            <a:ext cx="15661013" cy="1010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000000"/>
                </a:solidFill>
                <a:latin typeface="Hussar Ekologiczy"/>
              </a:rPr>
              <a:t> Najmanji sam dvoznamenkasti broj.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547917" y="-1532021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6862" y="3447956"/>
            <a:ext cx="15661013" cy="105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000000"/>
                </a:solidFill>
                <a:latin typeface="Hussar Ekologiczy"/>
              </a:rPr>
              <a:t> Najveći sam jednoznamenkasti broj.</a:t>
            </a: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547917" y="-1532021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739406" y="4755536"/>
            <a:ext cx="1990813" cy="4375412"/>
          </a:xfrm>
          <a:custGeom>
            <a:avLst/>
            <a:gdLst/>
            <a:ahLst/>
            <a:cxnLst/>
            <a:rect r="r" b="b" t="t" l="l"/>
            <a:pathLst>
              <a:path h="4375412" w="1990813">
                <a:moveTo>
                  <a:pt x="0" y="0"/>
                </a:moveTo>
                <a:lnTo>
                  <a:pt x="1990812" y="0"/>
                </a:lnTo>
                <a:lnTo>
                  <a:pt x="1990812" y="4375412"/>
                </a:lnTo>
                <a:lnTo>
                  <a:pt x="0" y="43754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26862" y="3447956"/>
            <a:ext cx="15661013" cy="105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000000"/>
                </a:solidFill>
                <a:latin typeface="Hussar Ekologiczy"/>
              </a:rPr>
              <a:t> Najveći sam jednoznamenkasti broj.</a:t>
            </a:r>
          </a:p>
        </p:txBody>
      </p: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3231" y="3286077"/>
            <a:ext cx="1566101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 Razlika sam brojeva 13 i 7.</a:t>
            </a:r>
          </a:p>
        </p:txBody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73028" y="4515688"/>
            <a:ext cx="2201418" cy="4114800"/>
          </a:xfrm>
          <a:custGeom>
            <a:avLst/>
            <a:gdLst/>
            <a:ahLst/>
            <a:cxnLst/>
            <a:rect r="r" b="b" t="t" l="l"/>
            <a:pathLst>
              <a:path h="4114800" w="2201418">
                <a:moveTo>
                  <a:pt x="0" y="0"/>
                </a:moveTo>
                <a:lnTo>
                  <a:pt x="2201418" y="0"/>
                </a:lnTo>
                <a:lnTo>
                  <a:pt x="22014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7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3231" y="3286077"/>
            <a:ext cx="1566101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 Razlika sam brojeva 13 i 7.</a:t>
            </a:r>
          </a:p>
        </p:txBody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8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21603" y="2855163"/>
            <a:ext cx="15661013" cy="112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000000"/>
                </a:solidFill>
                <a:latin typeface="Open Sans Bold"/>
              </a:rPr>
              <a:t>4 +5 + 1 + 10 =?</a:t>
            </a:r>
          </a:p>
        </p:txBody>
      </p: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88554" y="4721466"/>
            <a:ext cx="5184000" cy="4114800"/>
          </a:xfrm>
          <a:custGeom>
            <a:avLst/>
            <a:gdLst/>
            <a:ahLst/>
            <a:cxnLst/>
            <a:rect r="r" b="b" t="t" l="l"/>
            <a:pathLst>
              <a:path h="4114800" w="5184000">
                <a:moveTo>
                  <a:pt x="0" y="0"/>
                </a:moveTo>
                <a:lnTo>
                  <a:pt x="5184000" y="0"/>
                </a:lnTo>
                <a:lnTo>
                  <a:pt x="5184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21603" y="2855163"/>
            <a:ext cx="15661013" cy="112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000000"/>
                </a:solidFill>
                <a:latin typeface="Open Sans Bold"/>
              </a:rPr>
              <a:t>4 +5 + 1 + 10 =?</a:t>
            </a:r>
          </a:p>
        </p:txBody>
      </p: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1003817" y="1359615"/>
            <a:ext cx="4453583" cy="1270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9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0059" y="3332480"/>
            <a:ext cx="15661013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Ja sam dvoznamenkasti broj do 20 čije su znamenke jedinice i desetice isti broj.</a:t>
            </a:r>
          </a:p>
        </p:txBody>
      </p: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57727" y="5464971"/>
            <a:ext cx="4325677" cy="4114800"/>
          </a:xfrm>
          <a:custGeom>
            <a:avLst/>
            <a:gdLst/>
            <a:ahLst/>
            <a:cxnLst/>
            <a:rect r="r" b="b" t="t" l="l"/>
            <a:pathLst>
              <a:path h="4114800" w="4325677">
                <a:moveTo>
                  <a:pt x="0" y="0"/>
                </a:moveTo>
                <a:lnTo>
                  <a:pt x="4325677" y="0"/>
                </a:lnTo>
                <a:lnTo>
                  <a:pt x="43256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1003817" y="1359615"/>
            <a:ext cx="4453583" cy="1270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9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0059" y="3332480"/>
            <a:ext cx="15661013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Ja sam dvoznamenkasti broj do 20 čije su znamenke jedinice i desetice isti broj.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1142510" y="1347126"/>
            <a:ext cx="4251213" cy="125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95901" y="3009803"/>
            <a:ext cx="15661013" cy="214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Hussar Ekologiczy"/>
              </a:rPr>
              <a:t>Ja  sam neposredni sljedbenik broja 14.</a:t>
            </a:r>
          </a:p>
        </p:txBody>
      </p:sp>
    </p:spTree>
  </p:cSld>
  <p:clrMapOvr>
    <a:masterClrMapping/>
  </p:clrMapOvr>
  <p:transition spd="fast">
    <p:circle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547917" y="-1209838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3231" y="3150630"/>
            <a:ext cx="15661013" cy="106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Hussar Ekologiczy"/>
              </a:rPr>
              <a:t>Imam dvije jedinice i jednu deseticu.</a:t>
            </a:r>
          </a:p>
        </p:txBody>
      </p: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547917" y="-1209838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616858" y="4515688"/>
            <a:ext cx="4603972" cy="4114800"/>
          </a:xfrm>
          <a:custGeom>
            <a:avLst/>
            <a:gdLst/>
            <a:ahLst/>
            <a:cxnLst/>
            <a:rect r="r" b="b" t="t" l="l"/>
            <a:pathLst>
              <a:path h="4114800" w="4603972">
                <a:moveTo>
                  <a:pt x="0" y="0"/>
                </a:moveTo>
                <a:lnTo>
                  <a:pt x="4603972" y="0"/>
                </a:lnTo>
                <a:lnTo>
                  <a:pt x="4603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3231" y="3150630"/>
            <a:ext cx="15661013" cy="106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Hussar Ekologiczy"/>
              </a:rPr>
              <a:t>Imam dvije jedinice i jednu deseticu.</a:t>
            </a:r>
          </a:p>
        </p:txBody>
      </p:sp>
    </p:spTree>
  </p:cSld>
  <p:clrMapOvr>
    <a:masterClrMapping/>
  </p:clrMapOvr>
  <p:transition spd="fast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907623" y="1359507"/>
            <a:ext cx="4648794" cy="12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0047" y="2524031"/>
            <a:ext cx="15661013" cy="208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000000"/>
                </a:solidFill>
                <a:latin typeface="Hussar Ekologiczy"/>
              </a:rPr>
              <a:t>Broj 20 umanji za broj koji je na mjestu desetice.</a:t>
            </a:r>
          </a:p>
        </p:txBody>
      </p: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189534" y="5483574"/>
            <a:ext cx="3339345" cy="2838443"/>
          </a:xfrm>
          <a:custGeom>
            <a:avLst/>
            <a:gdLst/>
            <a:ahLst/>
            <a:cxnLst/>
            <a:rect r="r" b="b" t="t" l="l"/>
            <a:pathLst>
              <a:path h="2838443" w="3339345">
                <a:moveTo>
                  <a:pt x="0" y="0"/>
                </a:moveTo>
                <a:lnTo>
                  <a:pt x="3339345" y="0"/>
                </a:lnTo>
                <a:lnTo>
                  <a:pt x="3339345" y="2838443"/>
                </a:lnTo>
                <a:lnTo>
                  <a:pt x="0" y="28384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907623" y="1359507"/>
            <a:ext cx="4648794" cy="128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0047" y="2524031"/>
            <a:ext cx="15661013" cy="208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000000"/>
                </a:solidFill>
                <a:latin typeface="Hussar Ekologiczy"/>
              </a:rPr>
              <a:t>Broj 20 umanji za broj koji je na mjestu desetice.</a:t>
            </a:r>
          </a:p>
        </p:txBody>
      </p: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0047" y="2864688"/>
            <a:ext cx="15661013" cy="1101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000000"/>
                </a:solidFill>
                <a:latin typeface="Open Sans Bold"/>
              </a:rPr>
              <a:t>18 - 4 - 7 =?</a:t>
            </a:r>
          </a:p>
        </p:txBody>
      </p:sp>
    </p:spTree>
  </p:cSld>
  <p:clrMapOvr>
    <a:masterClrMapping/>
  </p:clrMapOvr>
  <p:transition spd="fast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16071" y="4230269"/>
            <a:ext cx="2805545" cy="4114800"/>
          </a:xfrm>
          <a:custGeom>
            <a:avLst/>
            <a:gdLst/>
            <a:ahLst/>
            <a:cxnLst/>
            <a:rect r="r" b="b" t="t" l="l"/>
            <a:pathLst>
              <a:path h="4114800" w="2805545">
                <a:moveTo>
                  <a:pt x="0" y="0"/>
                </a:moveTo>
                <a:lnTo>
                  <a:pt x="2805546" y="0"/>
                </a:lnTo>
                <a:lnTo>
                  <a:pt x="2805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50047" y="2864688"/>
            <a:ext cx="15661013" cy="1101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000000"/>
                </a:solidFill>
                <a:latin typeface="Open Sans Bold"/>
              </a:rPr>
              <a:t>18 - 4 - 7 =?</a:t>
            </a:r>
          </a:p>
        </p:txBody>
      </p:sp>
    </p:spTree>
  </p:cSld>
  <p:clrMapOvr>
    <a:masterClrMapping/>
  </p:clrMapOvr>
  <p:transition spd="fast">
    <p:fade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855163"/>
            <a:ext cx="15661013" cy="112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000000"/>
                </a:solidFill>
                <a:latin typeface="Open Sans Bold"/>
              </a:rPr>
              <a:t>6 + 8 - 6 =?</a:t>
            </a:r>
          </a:p>
        </p:txBody>
      </p:sp>
    </p:spTree>
  </p:cSld>
  <p:clrMapOvr>
    <a:masterClrMapping/>
  </p:clrMapOvr>
  <p:transition spd="fast">
    <p:fade/>
  </p:transition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833091" y="4515688"/>
            <a:ext cx="2768138" cy="4114800"/>
          </a:xfrm>
          <a:custGeom>
            <a:avLst/>
            <a:gdLst/>
            <a:ahLst/>
            <a:cxnLst/>
            <a:rect r="r" b="b" t="t" l="l"/>
            <a:pathLst>
              <a:path h="4114800" w="2768138">
                <a:moveTo>
                  <a:pt x="0" y="0"/>
                </a:moveTo>
                <a:lnTo>
                  <a:pt x="2768138" y="0"/>
                </a:lnTo>
                <a:lnTo>
                  <a:pt x="2768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2855163"/>
            <a:ext cx="15661013" cy="1127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39"/>
              </a:lnSpc>
              <a:spcBef>
                <a:spcPct val="0"/>
              </a:spcBef>
            </a:pPr>
            <a:r>
              <a:rPr lang="en-US" sz="6599">
                <a:solidFill>
                  <a:srgbClr val="000000"/>
                </a:solidFill>
                <a:latin typeface="Open Sans Bold"/>
              </a:rPr>
              <a:t>6 + 8 - 6 =?</a:t>
            </a:r>
          </a:p>
        </p:txBody>
      </p:sp>
    </p:spTree>
  </p:cSld>
  <p:clrMapOvr>
    <a:masterClrMapping/>
  </p:clrMapOvr>
  <p:transition spd="fast">
    <p:fade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532021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3231" y="2533556"/>
            <a:ext cx="15661013" cy="203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Hussar Ekologiczy"/>
              </a:rPr>
              <a:t>Ja sam jednoznamenkasti broj</a:t>
            </a:r>
          </a:p>
          <a:p>
            <a:pPr algn="ctr" marL="0" indent="0" lvl="0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Hussar Ekologiczy"/>
              </a:rPr>
              <a:t> između 4 i 6.</a:t>
            </a:r>
          </a:p>
        </p:txBody>
      </p:sp>
    </p:spTree>
  </p:cSld>
  <p:clrMapOvr>
    <a:masterClrMapping/>
  </p:clrMapOvr>
  <p:transition spd="fast">
    <p:fad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532021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953003" y="5143500"/>
            <a:ext cx="3441469" cy="4114800"/>
          </a:xfrm>
          <a:custGeom>
            <a:avLst/>
            <a:gdLst/>
            <a:ahLst/>
            <a:cxnLst/>
            <a:rect r="r" b="b" t="t" l="l"/>
            <a:pathLst>
              <a:path h="4114800" w="3441469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3231" y="2533556"/>
            <a:ext cx="15661013" cy="203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Hussar Ekologiczy"/>
              </a:rPr>
              <a:t>Ja sam jednoznamenkasti broj</a:t>
            </a:r>
          </a:p>
          <a:p>
            <a:pPr algn="ctr" marL="0" indent="0" lvl="0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Hussar Ekologiczy"/>
              </a:rPr>
              <a:t> između 4 i 6.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789322" y="5363184"/>
            <a:ext cx="4709356" cy="4114800"/>
          </a:xfrm>
          <a:custGeom>
            <a:avLst/>
            <a:gdLst/>
            <a:ahLst/>
            <a:cxnLst/>
            <a:rect r="r" b="b" t="t" l="l"/>
            <a:pathLst>
              <a:path h="4114800" w="4709356">
                <a:moveTo>
                  <a:pt x="0" y="0"/>
                </a:moveTo>
                <a:lnTo>
                  <a:pt x="4709356" y="0"/>
                </a:lnTo>
                <a:lnTo>
                  <a:pt x="4709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1142510" y="1347126"/>
            <a:ext cx="4251213" cy="1255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5901" y="3009803"/>
            <a:ext cx="15661013" cy="2143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000000"/>
                </a:solidFill>
                <a:latin typeface="Hussar Ekologiczy"/>
              </a:rPr>
              <a:t>Ja  sam neposredni sljedbenik broja 14.</a:t>
            </a:r>
          </a:p>
        </p:txBody>
      </p:sp>
    </p:spTree>
  </p:cSld>
  <p:clrMapOvr>
    <a:masterClrMapping/>
  </p:clrMapOvr>
  <p:transition spd="fast">
    <p:fade/>
  </p:transition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3231" y="2912063"/>
            <a:ext cx="15661013" cy="1101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000000"/>
                </a:solidFill>
                <a:latin typeface="Open Sans Bold"/>
              </a:rPr>
              <a:t>8 +7 + 5 - 1=?</a:t>
            </a:r>
          </a:p>
        </p:txBody>
      </p:sp>
    </p:spTree>
  </p:cSld>
  <p:clrMapOvr>
    <a:masterClrMapping/>
  </p:clrMapOvr>
  <p:transition spd="fast">
    <p:fade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246896" y="4230269"/>
            <a:ext cx="5343896" cy="4114800"/>
          </a:xfrm>
          <a:custGeom>
            <a:avLst/>
            <a:gdLst/>
            <a:ahLst/>
            <a:cxnLst/>
            <a:rect r="r" b="b" t="t" l="l"/>
            <a:pathLst>
              <a:path h="4114800" w="5343896">
                <a:moveTo>
                  <a:pt x="0" y="0"/>
                </a:moveTo>
                <a:lnTo>
                  <a:pt x="5343896" y="0"/>
                </a:lnTo>
                <a:lnTo>
                  <a:pt x="53438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3231" y="2912063"/>
            <a:ext cx="15661013" cy="1101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000000"/>
                </a:solidFill>
                <a:latin typeface="Open Sans Bold"/>
              </a:rPr>
              <a:t>8 +7 + 5 - 1=?</a:t>
            </a:r>
          </a:p>
        </p:txBody>
      </p:sp>
    </p:spTree>
  </p:cSld>
  <p:clrMapOvr>
    <a:masterClrMapping/>
  </p:clrMapOvr>
  <p:transition spd="fast">
    <p:fade/>
  </p:transition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3494" y="3341910"/>
            <a:ext cx="15661013" cy="106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Hussar Ekologiczy"/>
              </a:rPr>
              <a:t>Ja sam broj koji uvećan za 3 dajem 16.</a:t>
            </a:r>
          </a:p>
        </p:txBody>
      </p:sp>
    </p:spTree>
  </p:cSld>
  <p:clrMapOvr>
    <a:masterClrMapping/>
  </p:clrMapOvr>
  <p:transition spd="fast">
    <p:fade/>
  </p:transition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901863" y="5389565"/>
            <a:ext cx="3543748" cy="2932452"/>
          </a:xfrm>
          <a:custGeom>
            <a:avLst/>
            <a:gdLst/>
            <a:ahLst/>
            <a:cxnLst/>
            <a:rect r="r" b="b" t="t" l="l"/>
            <a:pathLst>
              <a:path h="2932452" w="3543748">
                <a:moveTo>
                  <a:pt x="0" y="0"/>
                </a:moveTo>
                <a:lnTo>
                  <a:pt x="3543749" y="0"/>
                </a:lnTo>
                <a:lnTo>
                  <a:pt x="3543749" y="2932452"/>
                </a:lnTo>
                <a:lnTo>
                  <a:pt x="0" y="29324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813896" y="1359406"/>
            <a:ext cx="4838903" cy="130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15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13494" y="3341910"/>
            <a:ext cx="15661013" cy="106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Hussar Ekologiczy"/>
              </a:rPr>
              <a:t>Ja sam broj koji uvećan za 3 dajem 16.</a:t>
            </a:r>
          </a:p>
        </p:txBody>
      </p:sp>
    </p:spTree>
  </p:cSld>
  <p:clrMapOvr>
    <a:masterClrMapping/>
  </p:clrMapOvr>
  <p:transition spd="fast">
    <p:fade/>
  </p:transition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-196967">
            <a:off x="5730574" y="3034065"/>
            <a:ext cx="4936406" cy="1861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12290"/>
              </a:lnSpc>
              <a:spcBef>
                <a:spcPct val="0"/>
              </a:spcBef>
            </a:pPr>
            <a:r>
              <a:rPr lang="en-US" sz="14459">
                <a:solidFill>
                  <a:srgbClr val="FF7A2F"/>
                </a:solidFill>
                <a:latin typeface="Anton"/>
              </a:rPr>
              <a:t>HVALA!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32168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563754">
            <a:off x="994049" y="2958191"/>
            <a:ext cx="1801316" cy="1965682"/>
          </a:xfrm>
          <a:custGeom>
            <a:avLst/>
            <a:gdLst/>
            <a:ahLst/>
            <a:cxnLst/>
            <a:rect r="r" b="b" t="t" l="l"/>
            <a:pathLst>
              <a:path h="1965682" w="1801316">
                <a:moveTo>
                  <a:pt x="0" y="0"/>
                </a:moveTo>
                <a:lnTo>
                  <a:pt x="1801316" y="0"/>
                </a:lnTo>
                <a:lnTo>
                  <a:pt x="1801316" y="1965682"/>
                </a:lnTo>
                <a:lnTo>
                  <a:pt x="0" y="19656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104111">
            <a:off x="15108540" y="2642570"/>
            <a:ext cx="2113094" cy="2113094"/>
          </a:xfrm>
          <a:custGeom>
            <a:avLst/>
            <a:gdLst/>
            <a:ahLst/>
            <a:cxnLst/>
            <a:rect r="r" b="b" t="t" l="l"/>
            <a:pathLst>
              <a:path h="2113094" w="2113094">
                <a:moveTo>
                  <a:pt x="0" y="0"/>
                </a:moveTo>
                <a:lnTo>
                  <a:pt x="2113093" y="0"/>
                </a:lnTo>
                <a:lnTo>
                  <a:pt x="2113093" y="2113094"/>
                </a:lnTo>
                <a:lnTo>
                  <a:pt x="0" y="21130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66772" y="885148"/>
            <a:ext cx="1486022" cy="1477917"/>
          </a:xfrm>
          <a:custGeom>
            <a:avLst/>
            <a:gdLst/>
            <a:ahLst/>
            <a:cxnLst/>
            <a:rect r="r" b="b" t="t" l="l"/>
            <a:pathLst>
              <a:path h="1477917" w="1486022">
                <a:moveTo>
                  <a:pt x="0" y="0"/>
                </a:moveTo>
                <a:lnTo>
                  <a:pt x="1486023" y="0"/>
                </a:lnTo>
                <a:lnTo>
                  <a:pt x="1486023" y="1477917"/>
                </a:lnTo>
                <a:lnTo>
                  <a:pt x="0" y="147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742967">
            <a:off x="10692835" y="2103908"/>
            <a:ext cx="2452923" cy="805834"/>
          </a:xfrm>
          <a:custGeom>
            <a:avLst/>
            <a:gdLst/>
            <a:ahLst/>
            <a:cxnLst/>
            <a:rect r="r" b="b" t="t" l="l"/>
            <a:pathLst>
              <a:path h="805834" w="2452923">
                <a:moveTo>
                  <a:pt x="0" y="0"/>
                </a:moveTo>
                <a:lnTo>
                  <a:pt x="2452923" y="0"/>
                </a:lnTo>
                <a:lnTo>
                  <a:pt x="2452923" y="805834"/>
                </a:lnTo>
                <a:lnTo>
                  <a:pt x="0" y="8058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4051116">
            <a:off x="13255528" y="5817036"/>
            <a:ext cx="1219227" cy="1835373"/>
            <a:chOff x="0" y="0"/>
            <a:chExt cx="1625636" cy="244716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r="r" b="b" t="t" l="l"/>
                <a:pathLst>
                  <a:path h="1950720" w="553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r="r" b="b" t="t" l="l"/>
                <a:pathLst>
                  <a:path h="2030730" w="62992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r="r" b="b" t="t" l="l"/>
                <a:pathLst>
                  <a:path h="607060" w="122174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1" id="21"/>
            <p:cNvGrpSpPr/>
            <p:nvPr/>
          </p:nvGrpSpPr>
          <p:grpSpPr>
            <a:xfrm rot="0"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137033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name="Group 23" id="23"/>
          <p:cNvGrpSpPr/>
          <p:nvPr/>
        </p:nvGrpSpPr>
        <p:grpSpPr>
          <a:xfrm rot="4051116">
            <a:off x="3960446" y="2463670"/>
            <a:ext cx="1219227" cy="1835373"/>
            <a:chOff x="0" y="0"/>
            <a:chExt cx="1625636" cy="2447164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r="r" b="b" t="t" l="l"/>
                <a:pathLst>
                  <a:path h="1950720" w="553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6" id="26"/>
            <p:cNvGrpSpPr/>
            <p:nvPr/>
          </p:nvGrpSpPr>
          <p:grpSpPr>
            <a:xfrm rot="0"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r="r" b="b" t="t" l="l"/>
                <a:pathLst>
                  <a:path h="2030730" w="62992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28" id="28"/>
            <p:cNvGrpSpPr/>
            <p:nvPr/>
          </p:nvGrpSpPr>
          <p:grpSpPr>
            <a:xfrm rot="0"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r="r" b="b" t="t" l="l"/>
                <a:pathLst>
                  <a:path h="607060" w="122174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30" id="30"/>
            <p:cNvGrpSpPr/>
            <p:nvPr/>
          </p:nvGrpSpPr>
          <p:grpSpPr>
            <a:xfrm rot="0"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r="r" b="b" t="t" l="l"/>
                <a:pathLst>
                  <a:path h="698500" w="137033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name="Freeform 32" id="32"/>
          <p:cNvSpPr/>
          <p:nvPr/>
        </p:nvSpPr>
        <p:spPr>
          <a:xfrm flipH="false" flipV="false" rot="511560">
            <a:off x="3584066" y="6873271"/>
            <a:ext cx="1975583" cy="1429604"/>
          </a:xfrm>
          <a:custGeom>
            <a:avLst/>
            <a:gdLst/>
            <a:ahLst/>
            <a:cxnLst/>
            <a:rect r="r" b="b" t="t" l="l"/>
            <a:pathLst>
              <a:path h="1429604" w="1975583">
                <a:moveTo>
                  <a:pt x="0" y="0"/>
                </a:moveTo>
                <a:lnTo>
                  <a:pt x="1975584" y="0"/>
                </a:lnTo>
                <a:lnTo>
                  <a:pt x="1975584" y="1429604"/>
                </a:lnTo>
                <a:lnTo>
                  <a:pt x="0" y="14296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349828">
            <a:off x="575566" y="5033102"/>
            <a:ext cx="2638281" cy="5551673"/>
          </a:xfrm>
          <a:custGeom>
            <a:avLst/>
            <a:gdLst/>
            <a:ahLst/>
            <a:cxnLst/>
            <a:rect r="r" b="b" t="t" l="l"/>
            <a:pathLst>
              <a:path h="5551673" w="2638281">
                <a:moveTo>
                  <a:pt x="0" y="0"/>
                </a:moveTo>
                <a:lnTo>
                  <a:pt x="2638281" y="0"/>
                </a:lnTo>
                <a:lnTo>
                  <a:pt x="2638281" y="5551673"/>
                </a:lnTo>
                <a:lnTo>
                  <a:pt x="0" y="55516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206180">
            <a:off x="14782768" y="4832081"/>
            <a:ext cx="3010355" cy="5755697"/>
          </a:xfrm>
          <a:custGeom>
            <a:avLst/>
            <a:gdLst/>
            <a:ahLst/>
            <a:cxnLst/>
            <a:rect r="r" b="b" t="t" l="l"/>
            <a:pathLst>
              <a:path h="5755697" w="3010355">
                <a:moveTo>
                  <a:pt x="0" y="0"/>
                </a:moveTo>
                <a:lnTo>
                  <a:pt x="3010354" y="0"/>
                </a:lnTo>
                <a:lnTo>
                  <a:pt x="3010354" y="5755697"/>
                </a:lnTo>
                <a:lnTo>
                  <a:pt x="0" y="57556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-196967">
            <a:off x="5732627" y="5892879"/>
            <a:ext cx="8777358" cy="2168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12290"/>
              </a:lnSpc>
              <a:spcBef>
                <a:spcPct val="0"/>
              </a:spcBef>
            </a:pPr>
            <a:r>
              <a:rPr lang="en-US" sz="14459">
                <a:solidFill>
                  <a:srgbClr val="CB6CE6"/>
                </a:solidFill>
                <a:latin typeface="Anton"/>
              </a:rPr>
              <a:t>BRAVOOOOO</a:t>
            </a:r>
            <a:r>
              <a:rPr lang="en-US" sz="14459">
                <a:solidFill>
                  <a:srgbClr val="FF7A2F"/>
                </a:solidFill>
                <a:latin typeface="Anton"/>
              </a:rPr>
              <a:t>!</a:t>
            </a:r>
          </a:p>
        </p:txBody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701287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16309" y="1379141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3494" y="2817063"/>
            <a:ext cx="15661013" cy="203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Hussar Ekologiczy"/>
              </a:rPr>
              <a:t>Broju 8 dodaj njega samoga i dobit ćeš mene.</a:t>
            </a:r>
          </a:p>
        </p:txBody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701287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22533" y="5016148"/>
            <a:ext cx="4642934" cy="4114800"/>
          </a:xfrm>
          <a:custGeom>
            <a:avLst/>
            <a:gdLst/>
            <a:ahLst/>
            <a:cxnLst/>
            <a:rect r="r" b="b" t="t" l="l"/>
            <a:pathLst>
              <a:path h="4114800" w="4642934">
                <a:moveTo>
                  <a:pt x="0" y="0"/>
                </a:moveTo>
                <a:lnTo>
                  <a:pt x="4642934" y="0"/>
                </a:lnTo>
                <a:lnTo>
                  <a:pt x="4642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16309" y="1379141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13494" y="2817063"/>
            <a:ext cx="15661013" cy="2036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Hussar Ekologiczy"/>
              </a:rPr>
              <a:t>Broju 8 dodaj njega samoga i dobit ćeš mene.</a:t>
            </a:r>
          </a:p>
        </p:txBody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16309" y="1361553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0047" y="3256280"/>
            <a:ext cx="15661013" cy="211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Hussar Ekologiczy"/>
              </a:rPr>
              <a:t> Ja sam zbroj broja 8 i njegovog neposrednog sljedbenika.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809235" y="5672573"/>
            <a:ext cx="2669530" cy="2352523"/>
          </a:xfrm>
          <a:custGeom>
            <a:avLst/>
            <a:gdLst/>
            <a:ahLst/>
            <a:cxnLst/>
            <a:rect r="r" b="b" t="t" l="l"/>
            <a:pathLst>
              <a:path h="2352523" w="2669530">
                <a:moveTo>
                  <a:pt x="0" y="0"/>
                </a:moveTo>
                <a:lnTo>
                  <a:pt x="2669530" y="0"/>
                </a:lnTo>
                <a:lnTo>
                  <a:pt x="2669530" y="2352523"/>
                </a:lnTo>
                <a:lnTo>
                  <a:pt x="0" y="23525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16309" y="1361553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50047" y="3256280"/>
            <a:ext cx="15661013" cy="2117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59"/>
              </a:lnSpc>
              <a:spcBef>
                <a:spcPct val="0"/>
              </a:spcBef>
            </a:pPr>
            <a:r>
              <a:rPr lang="en-US" sz="5899">
                <a:solidFill>
                  <a:srgbClr val="000000"/>
                </a:solidFill>
                <a:latin typeface="Hussar Ekologiczy"/>
              </a:rPr>
              <a:t> Ja sam zbroj broja 8 i njegovog neposrednog sljedbenika.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3" id="13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43231" y="2835644"/>
            <a:ext cx="15661013" cy="1078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Open Sans Bold"/>
              </a:rPr>
              <a:t> 2 + 3 + 4 +5  =</a:t>
            </a:r>
          </a:p>
        </p:txBody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2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259538">
            <a:off x="3624602" y="-1246602"/>
            <a:ext cx="11038796" cy="15639380"/>
          </a:xfrm>
          <a:custGeom>
            <a:avLst/>
            <a:gdLst/>
            <a:ahLst/>
            <a:cxnLst/>
            <a:rect r="r" b="b" t="t" l="l"/>
            <a:pathLst>
              <a:path h="15639380" w="11038796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180201">
            <a:off x="940483" y="-316014"/>
            <a:ext cx="4352438" cy="4114800"/>
          </a:xfrm>
          <a:custGeom>
            <a:avLst/>
            <a:gdLst/>
            <a:ahLst/>
            <a:cxnLst/>
            <a:rect r="r" b="b" t="t" l="l"/>
            <a:pathLst>
              <a:path h="4114800" w="4352438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946995" y="8025096"/>
            <a:ext cx="21560172" cy="4053539"/>
            <a:chOff x="0" y="0"/>
            <a:chExt cx="28746896" cy="540471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4553254" y="62702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022160" y="159895"/>
              <a:ext cx="7752146" cy="4777693"/>
            </a:xfrm>
            <a:custGeom>
              <a:avLst/>
              <a:gdLst/>
              <a:ahLst/>
              <a:cxnLst/>
              <a:rect r="r" b="b" t="t" l="l"/>
              <a:pathLst>
                <a:path h="4777693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0058907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0994750" y="871095"/>
              <a:ext cx="7752146" cy="3302782"/>
            </a:xfrm>
            <a:custGeom>
              <a:avLst/>
              <a:gdLst/>
              <a:ahLst/>
              <a:cxnLst/>
              <a:rect r="r" b="b" t="t" l="l"/>
              <a:pathLst>
                <a:path h="3302782" w="7752146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206180">
            <a:off x="15777593" y="6346062"/>
            <a:ext cx="2066935" cy="3951910"/>
          </a:xfrm>
          <a:custGeom>
            <a:avLst/>
            <a:gdLst/>
            <a:ahLst/>
            <a:cxnLst/>
            <a:rect r="r" b="b" t="t" l="l"/>
            <a:pathLst>
              <a:path h="3951910" w="2066935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49828">
            <a:off x="187836" y="7236044"/>
            <a:ext cx="1801003" cy="3789808"/>
          </a:xfrm>
          <a:custGeom>
            <a:avLst/>
            <a:gdLst/>
            <a:ahLst/>
            <a:cxnLst/>
            <a:rect r="r" b="b" t="t" l="l"/>
            <a:pathLst>
              <a:path h="3789808" w="1801003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166413" y="4854189"/>
            <a:ext cx="4722869" cy="4114800"/>
          </a:xfrm>
          <a:custGeom>
            <a:avLst/>
            <a:gdLst/>
            <a:ahLst/>
            <a:cxnLst/>
            <a:rect r="r" b="b" t="t" l="l"/>
            <a:pathLst>
              <a:path h="4114800" w="4722869">
                <a:moveTo>
                  <a:pt x="0" y="0"/>
                </a:moveTo>
                <a:lnTo>
                  <a:pt x="4722870" y="0"/>
                </a:lnTo>
                <a:lnTo>
                  <a:pt x="47228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25130">
            <a:off x="956970" y="1391957"/>
            <a:ext cx="4357793" cy="1263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ANSWER 1</a:t>
            </a:r>
          </a:p>
        </p:txBody>
      </p:sp>
      <p:sp>
        <p:nvSpPr>
          <p:cNvPr name="TextBox 14" id="14"/>
          <p:cNvSpPr txBox="true"/>
          <p:nvPr/>
        </p:nvSpPr>
        <p:spPr>
          <a:xfrm rot="-525130">
            <a:off x="1009583" y="1359622"/>
            <a:ext cx="4441880" cy="126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7713"/>
              </a:lnSpc>
              <a:spcBef>
                <a:spcPct val="0"/>
              </a:spcBef>
            </a:pPr>
            <a:r>
              <a:rPr lang="en-US" sz="9074">
                <a:solidFill>
                  <a:srgbClr val="177475"/>
                </a:solidFill>
                <a:latin typeface="Anton"/>
              </a:rPr>
              <a:t>PITANJE 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43231" y="2835644"/>
            <a:ext cx="15661013" cy="1078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Open Sans Bold"/>
              </a:rPr>
              <a:t> 2 + 3 + 4 +5  =</a:t>
            </a:r>
          </a:p>
        </p:txBody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DAGDQgFsMg4</dc:identifier>
  <dcterms:modified xsi:type="dcterms:W3CDTF">2011-08-01T06:04:30Z</dcterms:modified>
  <cp:revision>1</cp:revision>
  <dc:title>matematički kviz</dc:title>
</cp:coreProperties>
</file>