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ibre Franklin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N0POrzX6mf2pOiwHCET8DXTeQ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0b2b166e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b0b2b166e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b0b2b166ee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0b2b166ee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0b2b166ee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b0b2b166ee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0b2b166ee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0b2b166ee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b0b2b166ee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0b2b166ee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0b2b166ee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b0b2b166ee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0b2b166ee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0b2b166ee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b0b2b166ee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0b2b166ee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0b2b166ee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b0b2b166ee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0b2b166ee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0b2b166ee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b0b2b166ee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0b2b166ee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0b2b166ee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b0b2b166ee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0b2b166e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0b2b166e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b0b2b166ee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482189" y="413911"/>
            <a:ext cx="6857040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  <a:defRPr sz="3600">
                <a:solidFill>
                  <a:srgbClr val="00B0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471948" y="1187244"/>
            <a:ext cx="6880123" cy="350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:\websites\free-power-point-templates\2012\logos.png"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ctrTitle"/>
          </p:nvPr>
        </p:nvSpPr>
        <p:spPr>
          <a:xfrm>
            <a:off x="589937" y="1334730"/>
            <a:ext cx="4866966" cy="183617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subTitle"/>
          </p:nvPr>
        </p:nvSpPr>
        <p:spPr>
          <a:xfrm>
            <a:off x="612060" y="3229894"/>
            <a:ext cx="4837469" cy="1017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i="0" sz="2800">
                <a:solidFill>
                  <a:srgbClr val="00B0F0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463714" y="1201994"/>
            <a:ext cx="8246070" cy="357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>
                <a:solidFill>
                  <a:srgbClr val="002060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Char char="–"/>
              <a:defRPr>
                <a:solidFill>
                  <a:srgbClr val="002060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540067" y="249521"/>
            <a:ext cx="8093365" cy="76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522131" y="1611271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>
                <a:solidFill>
                  <a:srgbClr val="002060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522131" y="2083668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 sz="2000">
                <a:solidFill>
                  <a:srgbClr val="002060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–"/>
              <a:defRPr sz="1600">
                <a:solidFill>
                  <a:srgbClr val="002060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»"/>
              <a:defRPr sz="1600">
                <a:solidFill>
                  <a:srgbClr val="002060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5"/>
          <p:cNvSpPr txBox="1"/>
          <p:nvPr>
            <p:ph idx="3" type="body"/>
          </p:nvPr>
        </p:nvSpPr>
        <p:spPr>
          <a:xfrm>
            <a:off x="4557252" y="161127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b="1" sz="2400">
                <a:solidFill>
                  <a:srgbClr val="002060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4" type="body"/>
          </p:nvPr>
        </p:nvSpPr>
        <p:spPr>
          <a:xfrm>
            <a:off x="4557252" y="2083668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ctr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</a:defRPr>
            </a:lvl1pPr>
            <a:lvl2pPr indent="-355600" lvl="1" marL="914400" algn="ctr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 sz="2000">
                <a:solidFill>
                  <a:srgbClr val="002060"/>
                </a:solidFill>
              </a:defRPr>
            </a:lvl2pPr>
            <a:lvl3pPr indent="-342900" lvl="2" marL="1371600" algn="ctr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3pPr>
            <a:lvl4pPr indent="-330200" lvl="3" marL="1828800" algn="ctr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–"/>
              <a:defRPr sz="1600">
                <a:solidFill>
                  <a:srgbClr val="002060"/>
                </a:solidFill>
              </a:defRPr>
            </a:lvl4pPr>
            <a:lvl5pPr indent="-330200" lvl="4" marL="2286000" algn="ctr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»"/>
              <a:defRPr sz="1600">
                <a:solidFill>
                  <a:srgbClr val="002060"/>
                </a:solidFill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9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482189" y="413911"/>
            <a:ext cx="6857040" cy="725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lang="en-US"/>
              <a:t>Ponovimo!</a:t>
            </a:r>
            <a:endParaRPr/>
          </a:p>
        </p:txBody>
      </p:sp>
      <p:sp>
        <p:nvSpPr>
          <p:cNvPr id="97" name="Google Shape;97;p1"/>
          <p:cNvSpPr txBox="1"/>
          <p:nvPr>
            <p:ph idx="1" type="body"/>
          </p:nvPr>
        </p:nvSpPr>
        <p:spPr>
          <a:xfrm>
            <a:off x="471948" y="1187244"/>
            <a:ext cx="6880123" cy="350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en-US" sz="2600"/>
              <a:t>U koje skupine dijelimo dječju konfekciju? Navedite.</a:t>
            </a:r>
            <a:endParaRPr/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en-US" sz="2600"/>
              <a:t>Objasnite načine određivanja veličine odjeće za bebe.</a:t>
            </a:r>
            <a:endParaRPr sz="2600"/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en-US" sz="2600"/>
              <a:t>Navedite savjete za odabir odjeće za bebe i djecu</a:t>
            </a:r>
            <a:endParaRPr sz="2600"/>
          </a:p>
          <a:p>
            <a:pPr indent="-514350" lvl="0" marL="51435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/>
            </a:pPr>
            <a:r>
              <a:rPr lang="en-US" sz="2600"/>
              <a:t>Objasnite kako izmjeriti dijete. </a:t>
            </a:r>
            <a:endParaRPr sz="2600"/>
          </a:p>
          <a:p>
            <a:pPr indent="-349250" lvl="0" marL="51435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0b2b166ee_0_18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b0b2b166ee_0_18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g2b0b2b166ee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900" y="1677727"/>
            <a:ext cx="4462925" cy="29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b0b2b166ee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25" y="1202000"/>
            <a:ext cx="2867326" cy="3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0b2b166ee_0_29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b0b2b166ee_0_29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g2b0b2b166ee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25" y="1202000"/>
            <a:ext cx="2615327" cy="39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0b2b166ee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3053" y="1388438"/>
            <a:ext cx="4806774" cy="3203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0b2b166ee_0_37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b0b2b166ee_0_37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chemeClr val="accent3"/>
                </a:solidFill>
              </a:rPr>
              <a:t>Dječja sportska odjeća: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majice kratkih </a:t>
            </a:r>
            <a:r>
              <a:rPr lang="en-US" sz="2750">
                <a:solidFill>
                  <a:schemeClr val="accent3"/>
                </a:solidFill>
              </a:rPr>
              <a:t>rukava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hlače - donji dio trenirke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trenirke kompleti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jakne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majice, majice sa kapuljačom</a:t>
            </a:r>
            <a:endParaRPr sz="2750">
              <a:solidFill>
                <a:schemeClr val="accent3"/>
              </a:solidFill>
            </a:endParaRPr>
          </a:p>
          <a:p>
            <a:pPr indent="-375285" lvl="0" marL="125730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750"/>
              <a:buFont typeface="Calibri"/>
              <a:buChar char="🞭"/>
            </a:pPr>
            <a:r>
              <a:rPr lang="en-US" sz="2750">
                <a:solidFill>
                  <a:schemeClr val="accent3"/>
                </a:solidFill>
              </a:rPr>
              <a:t>kratke hlače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0b2b166ee_0_43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b0b2b166ee_0_43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b0b2b166ee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700" y="1202000"/>
            <a:ext cx="4318126" cy="31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b0b2b166ee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75" y="1202000"/>
            <a:ext cx="3858575" cy="31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0b2b166ee_0_49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b0b2b166ee_0_49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g2b0b2b166e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00" y="1202002"/>
            <a:ext cx="2993568" cy="3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b0b2b166ee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413" y="1202000"/>
            <a:ext cx="2493087" cy="3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b0b2b166ee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6200" y="1185125"/>
            <a:ext cx="2515576" cy="374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0b2b166ee_0_61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ZADATAK - ponavljanje</a:t>
            </a:r>
            <a:endParaRPr/>
          </a:p>
        </p:txBody>
      </p:sp>
      <p:sp>
        <p:nvSpPr>
          <p:cNvPr id="205" name="Google Shape;205;g2b0b2b166ee_0_61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Kreirati ćete umnu mapu pod nazivom “</a:t>
            </a:r>
            <a:r>
              <a:rPr i="1" lang="en-US"/>
              <a:t>Sportska odjeća</a:t>
            </a:r>
            <a:r>
              <a:rPr lang="en-US"/>
              <a:t>” tako što ćete, jedan po jedan učenik, izaći pred ploču i napisati po jednu podjelu ili jedan primjer odjevnog predmeta.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Dok jedan učenik piše na ploču, ostali učenici prate i po potrebi ispravljaju ili nadopunjuju napisano.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0b2b166ee_0_67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ZADATAK - vrednovanje</a:t>
            </a:r>
            <a:endParaRPr/>
          </a:p>
        </p:txBody>
      </p:sp>
      <p:sp>
        <p:nvSpPr>
          <p:cNvPr id="212" name="Google Shape;212;g2b0b2b166ee_0_67"/>
          <p:cNvSpPr txBox="1"/>
          <p:nvPr>
            <p:ph idx="1" type="body"/>
          </p:nvPr>
        </p:nvSpPr>
        <p:spPr>
          <a:xfrm>
            <a:off x="463714" y="1201994"/>
            <a:ext cx="8246100" cy="35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Pomoću svojih mobilnih uređaja, i</a:t>
            </a:r>
            <a:r>
              <a:rPr lang="en-US"/>
              <a:t>stražite na Internetu od kojih se materijala, i u kojem postotku, izrađuje sportska odjeća, te koji su načini održavanje te odjeće. 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Osim toga, pokušajte pronaći razlike u odjeći za slobodno vrijeme i sport prema robnoj marki. Na kraju, preporučite vrstu odjeće za slobodno vrijeme i sport prema potrebama kupca.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0b2b166ee_0_73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DOMAĆA ZADAĆA</a:t>
            </a:r>
            <a:endParaRPr/>
          </a:p>
        </p:txBody>
      </p:sp>
      <p:sp>
        <p:nvSpPr>
          <p:cNvPr id="219" name="Google Shape;219;g2b0b2b166ee_0_73"/>
          <p:cNvSpPr txBox="1"/>
          <p:nvPr>
            <p:ph idx="1" type="body"/>
          </p:nvPr>
        </p:nvSpPr>
        <p:spPr>
          <a:xfrm>
            <a:off x="463725" y="1492300"/>
            <a:ext cx="8246100" cy="328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Na sljedeći nastavni sat donijeti prospekte, kataloge i sl., koji sadrže slike sportske odjeće kako biste uspješno izradili vlastite kataloge sportske odjeće.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B13F9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ctrTitle"/>
          </p:nvPr>
        </p:nvSpPr>
        <p:spPr>
          <a:xfrm>
            <a:off x="95865" y="1482214"/>
            <a:ext cx="5338916" cy="16591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SPORTSKA ODJEĆA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95865" y="3273757"/>
            <a:ext cx="5452881" cy="1069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„Tekstil”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Prodavač, 1.D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Nastavnica: Ivana Kevdžija, mag.oec.</a:t>
            </a:r>
            <a:endParaRPr/>
          </a:p>
          <a:p>
            <a:pPr indent="0" lvl="0" marL="0" marR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Ekonomska i turistička škola Daruvar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ISHODI:</a:t>
            </a:r>
            <a:endParaRPr sz="3200"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463714" y="1201994"/>
            <a:ext cx="8246070" cy="357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navesti vrste odjeće za slobodno vrijeme i sport prema dobi i spolu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opisati karakteristike materijala odjeće za slobodno vrijeme i sport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objasniti karakteristike materijala odjeće za slobodno vrijeme i sport prema dobi, spolu i robnoj marki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sz="2400"/>
              <a:t>povezati pojedine vrste odjeće za slobodno vrijeme i sport s konkretnom vrstom sporta</a:t>
            </a:r>
            <a:endParaRPr sz="24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Kriteriji podjele:</a:t>
            </a:r>
            <a:endParaRPr sz="3200"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75" y="1138350"/>
            <a:ext cx="8095651" cy="38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463714" y="1201994"/>
            <a:ext cx="8246070" cy="357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US"/>
              <a:t>Muška sportska odjeća: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majice, polo majice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hlače, donji dijelovi trenirke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jakne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trenirke-kompleti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kratke hlače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puloveri i majice sa zatvaračem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/>
              <a:t>majica sa kapuljačom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100" y="1251825"/>
            <a:ext cx="2831801" cy="38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2595" y="1251828"/>
            <a:ext cx="2487952" cy="370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600" y="1251825"/>
            <a:ext cx="2487950" cy="389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600" y="1210628"/>
            <a:ext cx="2621274" cy="393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63714" y="1201994"/>
            <a:ext cx="8246070" cy="3576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9316" r="9316" t="0"/>
          <a:stretch/>
        </p:blipFill>
        <p:spPr>
          <a:xfrm>
            <a:off x="463718" y="1202003"/>
            <a:ext cx="2831805" cy="370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350" y="2972375"/>
            <a:ext cx="3700198" cy="222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7775" y="1202000"/>
            <a:ext cx="3649352" cy="205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501442" y="268583"/>
            <a:ext cx="8259098" cy="763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48964" y="1271194"/>
            <a:ext cx="82461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550">
                <a:solidFill>
                  <a:srgbClr val="B13F9A"/>
                </a:solidFill>
              </a:rPr>
              <a:t>Ženska</a:t>
            </a:r>
            <a:r>
              <a:rPr lang="en-US" sz="2550">
                <a:solidFill>
                  <a:srgbClr val="B13F9A"/>
                </a:solidFill>
              </a:rPr>
              <a:t> sportska odjeća: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trenirke-kompleti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640"/>
              </a:spcBef>
              <a:spcAft>
                <a:spcPts val="0"/>
              </a:spcAft>
              <a:buClr>
                <a:srgbClr val="B83D68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topovi i kratke majice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640"/>
              </a:spcBef>
              <a:spcAft>
                <a:spcPts val="0"/>
              </a:spcAft>
              <a:buClr>
                <a:srgbClr val="B83D68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hlače (donji dio trenirke), kratke hlače, tajice 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640"/>
              </a:spcBef>
              <a:spcAft>
                <a:spcPts val="0"/>
              </a:spcAft>
              <a:buClr>
                <a:srgbClr val="B83D68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majice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640"/>
              </a:spcBef>
              <a:spcAft>
                <a:spcPts val="0"/>
              </a:spcAft>
              <a:buClr>
                <a:srgbClr val="B83D68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majice sa kapuljačom</a:t>
            </a:r>
            <a:endParaRPr sz="2550">
              <a:solidFill>
                <a:srgbClr val="B13F9A"/>
              </a:solidFill>
            </a:endParaRPr>
          </a:p>
          <a:p>
            <a:pPr indent="-269875" lvl="1" marL="742950" rtl="0" algn="l">
              <a:spcBef>
                <a:spcPts val="640"/>
              </a:spcBef>
              <a:spcAft>
                <a:spcPts val="0"/>
              </a:spcAft>
              <a:buClr>
                <a:srgbClr val="B83D68"/>
              </a:buClr>
              <a:buSzPts val="2550"/>
              <a:buFont typeface="Calibri"/>
              <a:buChar char="–"/>
            </a:pPr>
            <a:r>
              <a:rPr lang="en-US" sz="2550">
                <a:solidFill>
                  <a:srgbClr val="B13F9A"/>
                </a:solidFill>
              </a:rPr>
              <a:t>jakne</a:t>
            </a:r>
            <a:endParaRPr sz="2550">
              <a:solidFill>
                <a:srgbClr val="9900FF"/>
              </a:solidFill>
            </a:endParaRPr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0b2b166ee_0_12"/>
          <p:cNvSpPr txBox="1"/>
          <p:nvPr>
            <p:ph type="title"/>
          </p:nvPr>
        </p:nvSpPr>
        <p:spPr>
          <a:xfrm>
            <a:off x="501442" y="268583"/>
            <a:ext cx="8259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b0b2b166ee_0_12"/>
          <p:cNvSpPr txBox="1"/>
          <p:nvPr>
            <p:ph idx="1" type="body"/>
          </p:nvPr>
        </p:nvSpPr>
        <p:spPr>
          <a:xfrm>
            <a:off x="2406463" y="2386199"/>
            <a:ext cx="4931100" cy="21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g2b0b2b166e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550" y="1397725"/>
            <a:ext cx="2448899" cy="36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b0b2b166ee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5471" y="1671813"/>
            <a:ext cx="4614697" cy="312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2017-08-01T15:40:51Z</dcterms:created>
</cp:coreProperties>
</file>