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3"/>
  </p:handoutMasterIdLst>
  <p:sldIdLst>
    <p:sldId id="266" r:id="rId2"/>
    <p:sldId id="336" r:id="rId3"/>
    <p:sldId id="298" r:id="rId4"/>
    <p:sldId id="284" r:id="rId5"/>
    <p:sldId id="321" r:id="rId6"/>
    <p:sldId id="322" r:id="rId7"/>
    <p:sldId id="323" r:id="rId8"/>
    <p:sldId id="324" r:id="rId9"/>
    <p:sldId id="297" r:id="rId10"/>
    <p:sldId id="337" r:id="rId11"/>
    <p:sldId id="339" r:id="rId12"/>
    <p:sldId id="340" r:id="rId13"/>
    <p:sldId id="344" r:id="rId14"/>
    <p:sldId id="268" r:id="rId15"/>
    <p:sldId id="342" r:id="rId16"/>
    <p:sldId id="326" r:id="rId17"/>
    <p:sldId id="345" r:id="rId18"/>
    <p:sldId id="347" r:id="rId19"/>
    <p:sldId id="338" r:id="rId20"/>
    <p:sldId id="350" r:id="rId21"/>
    <p:sldId id="351" r:id="rId22"/>
    <p:sldId id="330" r:id="rId23"/>
    <p:sldId id="352" r:id="rId24"/>
    <p:sldId id="331" r:id="rId25"/>
    <p:sldId id="353" r:id="rId26"/>
    <p:sldId id="354" r:id="rId27"/>
    <p:sldId id="333" r:id="rId28"/>
    <p:sldId id="367" r:id="rId29"/>
    <p:sldId id="335" r:id="rId30"/>
    <p:sldId id="334" r:id="rId31"/>
    <p:sldId id="368" r:id="rId3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1" userDrawn="1">
          <p15:clr>
            <a:srgbClr val="A4A3A4"/>
          </p15:clr>
        </p15:guide>
        <p15:guide id="2" pos="499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pos="4830" userDrawn="1">
          <p15:clr>
            <a:srgbClr val="A4A3A4"/>
          </p15:clr>
        </p15:guide>
        <p15:guide id="5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  <a:srgbClr val="00FFFF"/>
    <a:srgbClr val="FF9933"/>
    <a:srgbClr val="9900CC"/>
    <a:srgbClr val="660066"/>
    <a:srgbClr val="000000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10" y="86"/>
      </p:cViewPr>
      <p:guideLst>
        <p:guide orient="horz" pos="1661"/>
        <p:guide pos="499"/>
        <p:guide orient="horz" pos="482"/>
        <p:guide pos="483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494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51921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71672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258654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694844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11794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276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291722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09268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289399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42083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9891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  <a:t>8.5.2024.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098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F99853-222E-44B4-9771-FEDE9F917F1B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D33156-6656-4994-B77E-CCD334B88A40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4D2C93F-AD55-4B82-A942-89C5846E184D}"/>
              </a:ext>
            </a:extLst>
          </p:cNvPr>
          <p:cNvSpPr/>
          <p:nvPr/>
        </p:nvSpPr>
        <p:spPr>
          <a:xfrm>
            <a:off x="1050383" y="2034529"/>
            <a:ext cx="7221748" cy="19083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FAD0A02-A9A5-4EB1-B0E6-97CCFE9A84FA}"/>
              </a:ext>
            </a:extLst>
          </p:cNvPr>
          <p:cNvSpPr txBox="1">
            <a:spLocks/>
          </p:cNvSpPr>
          <p:nvPr/>
        </p:nvSpPr>
        <p:spPr>
          <a:xfrm>
            <a:off x="1200675" y="2424288"/>
            <a:ext cx="6921165" cy="104619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ZAMJENICE</a:t>
            </a:r>
          </a:p>
        </p:txBody>
      </p:sp>
    </p:spTree>
    <p:extLst>
      <p:ext uri="{BB962C8B-B14F-4D97-AF65-F5344CB8AC3E}">
        <p14:creationId xmlns:p14="http://schemas.microsoft.com/office/powerpoint/2010/main" val="40950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815412" y="810644"/>
            <a:ext cx="6436288" cy="59991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gray">
          <a:xfrm>
            <a:off x="816517" y="558502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Akuzativ osobne zamjenice </a:t>
            </a:r>
            <a:r>
              <a:rPr lang="hr-HR" sz="3200" b="1" i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0330" y="2341897"/>
            <a:ext cx="5285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 pozvao na rođendan.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0330" y="4037099"/>
            <a:ext cx="3281668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 </a:t>
            </a:r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pozvao.</a:t>
            </a:r>
            <a:r>
              <a:rPr lang="hr-HR" sz="3200" dirty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0330" y="6111079"/>
            <a:ext cx="3964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Čekao sam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</a:t>
            </a:r>
            <a:r>
              <a:rPr lang="hr-HR" sz="3200" dirty="0">
                <a:solidFill>
                  <a:srgbClr val="E36C0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tros.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60101" y="2931566"/>
            <a:ext cx="490818" cy="329917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22226" y="4564346"/>
            <a:ext cx="13262" cy="480486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63890" y="2915370"/>
            <a:ext cx="2895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 oblik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53192" y="4987725"/>
            <a:ext cx="3441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nenaglašeni oblici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325790" y="5743173"/>
            <a:ext cx="1610" cy="483282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77550" y="1583841"/>
            <a:ext cx="4055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može imati tri oblika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970330" y="2403440"/>
            <a:ext cx="759261" cy="49503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val 27"/>
          <p:cNvSpPr/>
          <p:nvPr/>
        </p:nvSpPr>
        <p:spPr>
          <a:xfrm>
            <a:off x="4090862" y="6232483"/>
            <a:ext cx="520700" cy="42452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val 28"/>
          <p:cNvSpPr/>
          <p:nvPr/>
        </p:nvSpPr>
        <p:spPr>
          <a:xfrm>
            <a:off x="2611808" y="4157922"/>
            <a:ext cx="520700" cy="46487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F78435AC-7C74-4F4C-B55A-2E31DC5F088F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ED4B11D5-743E-4A14-9916-946CC1842BB2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35" name="Rectangle 20">
            <a:extLst>
              <a:ext uri="{FF2B5EF4-FFF2-40B4-BE49-F238E27FC236}">
                <a16:creationId xmlns:a16="http://schemas.microsoft.com/office/drawing/2014/main" id="{8F9EBAC5-94B8-4B37-A0F5-92F3C940D181}"/>
              </a:ext>
            </a:extLst>
          </p:cNvPr>
          <p:cNvSpPr/>
          <p:nvPr/>
        </p:nvSpPr>
        <p:spPr>
          <a:xfrm>
            <a:off x="4781317" y="5675423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(ispred ili iza sloga ju)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79932430-A842-4639-8DC4-52006B34EB11}"/>
              </a:ext>
            </a:extLst>
          </p:cNvPr>
          <p:cNvSpPr/>
          <p:nvPr/>
        </p:nvSpPr>
        <p:spPr>
          <a:xfrm>
            <a:off x="3817586" y="3639854"/>
            <a:ext cx="2377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(ispred sloga je)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24">
            <a:extLst>
              <a:ext uri="{FF2B5EF4-FFF2-40B4-BE49-F238E27FC236}">
                <a16:creationId xmlns:a16="http://schemas.microsoft.com/office/drawing/2014/main" id="{A4E6AC38-B7C8-4C4C-9377-76FED3A0B453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298595" y="5906256"/>
            <a:ext cx="482722" cy="266796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24">
            <a:extLst>
              <a:ext uri="{FF2B5EF4-FFF2-40B4-BE49-F238E27FC236}">
                <a16:creationId xmlns:a16="http://schemas.microsoft.com/office/drawing/2014/main" id="{EBC694CA-D025-4D1C-9D65-F0DC43F0AF6B}"/>
              </a:ext>
            </a:extLst>
          </p:cNvPr>
          <p:cNvCxnSpPr>
            <a:cxnSpLocks/>
          </p:cNvCxnSpPr>
          <p:nvPr/>
        </p:nvCxnSpPr>
        <p:spPr>
          <a:xfrm flipV="1">
            <a:off x="3117466" y="3928071"/>
            <a:ext cx="482722" cy="266796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3122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2" grpId="0"/>
      <p:bldP spid="23" grpId="0"/>
      <p:bldP spid="11" grpId="0"/>
      <p:bldP spid="27" grpId="0" animBg="1"/>
      <p:bldP spid="28" grpId="0" animBg="1"/>
      <p:bldP spid="29" grpId="0" animBg="1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815412" y="810644"/>
            <a:ext cx="6436288" cy="59991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 bwMode="gray">
          <a:xfrm>
            <a:off x="816517" y="558502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Akuzativ osobne zamjenice </a:t>
            </a:r>
            <a:r>
              <a:rPr lang="hr-HR" sz="3200" b="1" i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4943" y="2991216"/>
            <a:ext cx="4283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Njega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zovem od jutra.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2982" y="3993289"/>
            <a:ext cx="2954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Čekam 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2982" y="6125610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Stao sam uz</a:t>
            </a:r>
            <a:r>
              <a:rPr lang="hr-HR" sz="3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7166" y="2975909"/>
            <a:ext cx="2895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 oblik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50401" y="4997597"/>
            <a:ext cx="3441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nenaglašeni oblici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568709" y="3302544"/>
            <a:ext cx="490818" cy="2518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797300" y="4571698"/>
            <a:ext cx="8212" cy="44899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346450" y="5730846"/>
            <a:ext cx="0" cy="443982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56137" y="1690476"/>
            <a:ext cx="4055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može imati tri oblika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199727" y="3055029"/>
            <a:ext cx="1150674" cy="49503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Oval 42"/>
          <p:cNvSpPr/>
          <p:nvPr/>
        </p:nvSpPr>
        <p:spPr>
          <a:xfrm>
            <a:off x="4119196" y="6234327"/>
            <a:ext cx="431800" cy="44665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Oval 43"/>
          <p:cNvSpPr/>
          <p:nvPr/>
        </p:nvSpPr>
        <p:spPr>
          <a:xfrm>
            <a:off x="3026365" y="4090524"/>
            <a:ext cx="520700" cy="46487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B0C0D777-4A39-442A-8C26-978C230614DD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B5915CFF-89EF-4FE1-9126-D08EF3A98C9E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F2833FA9-65BE-4D89-80CB-22757B2D89E0}"/>
              </a:ext>
            </a:extLst>
          </p:cNvPr>
          <p:cNvSpPr txBox="1"/>
          <p:nvPr/>
        </p:nvSpPr>
        <p:spPr>
          <a:xfrm>
            <a:off x="4812056" y="5574663"/>
            <a:ext cx="2670220" cy="1200329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iza prijedloga koji završava na samoglasnik. </a:t>
            </a:r>
            <a:endParaRPr lang="hr-HR" sz="2400" dirty="0"/>
          </a:p>
        </p:txBody>
      </p:sp>
      <p:cxnSp>
        <p:nvCxnSpPr>
          <p:cNvPr id="36" name="Straight Arrow Connector 27">
            <a:extLst>
              <a:ext uri="{FF2B5EF4-FFF2-40B4-BE49-F238E27FC236}">
                <a16:creationId xmlns:a16="http://schemas.microsoft.com/office/drawing/2014/main" id="{9E9D5B41-FF3B-4824-9822-6A6B01156D56}"/>
              </a:ext>
            </a:extLst>
          </p:cNvPr>
          <p:cNvCxnSpPr>
            <a:cxnSpLocks/>
          </p:cNvCxnSpPr>
          <p:nvPr/>
        </p:nvCxnSpPr>
        <p:spPr>
          <a:xfrm flipV="1">
            <a:off x="4430655" y="5866072"/>
            <a:ext cx="330594" cy="335265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4955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5" grpId="0"/>
      <p:bldP spid="41" grpId="0"/>
      <p:bldP spid="42" grpId="0" animBg="1"/>
      <p:bldP spid="43" grpId="0" animBg="1"/>
      <p:bldP spid="4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263" y="601655"/>
            <a:ext cx="8454968" cy="1176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Kada zamjenicu Vi pišemo velikim početnim slovom?</a:t>
            </a:r>
            <a:endParaRPr lang="hr-HR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113" y="2926586"/>
            <a:ext cx="87186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Poštovana učiteljice, molim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Vas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mi objasnite zadatak.</a:t>
            </a:r>
          </a:p>
          <a:p>
            <a:endParaRPr lang="hr-HR" sz="3200" dirty="0">
              <a:solidFill>
                <a:srgbClr val="F7964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Dragi učenici, molim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vas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pročitate knjige.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7399" y="5801088"/>
            <a:ext cx="2143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više osoba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17399" y="2021854"/>
            <a:ext cx="2416046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jedna osoba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>
          <a:xfrm flipH="1" flipV="1">
            <a:off x="4933445" y="2548317"/>
            <a:ext cx="737594" cy="41703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flipH="1">
            <a:off x="4253202" y="5085356"/>
            <a:ext cx="393436" cy="70241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>
            <a:extLst>
              <a:ext uri="{FF2B5EF4-FFF2-40B4-BE49-F238E27FC236}">
                <a16:creationId xmlns:a16="http://schemas.microsoft.com/office/drawing/2014/main" id="{538993F6-AC96-4E30-90E5-D588C23FEBDC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95DFBF-A180-4E0C-BB98-133220094F2E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3322357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F99853-222E-44B4-9771-FEDE9F917F1B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D33156-6656-4994-B77E-CCD334B88A40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4D2C93F-AD55-4B82-A942-89C5846E184D}"/>
              </a:ext>
            </a:extLst>
          </p:cNvPr>
          <p:cNvSpPr/>
          <p:nvPr/>
        </p:nvSpPr>
        <p:spPr>
          <a:xfrm>
            <a:off x="1050383" y="2034529"/>
            <a:ext cx="7221748" cy="19083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FAD0A02-A9A5-4EB1-B0E6-97CCFE9A84FA}"/>
              </a:ext>
            </a:extLst>
          </p:cNvPr>
          <p:cNvSpPr txBox="1">
            <a:spLocks/>
          </p:cNvSpPr>
          <p:nvPr/>
        </p:nvSpPr>
        <p:spPr>
          <a:xfrm>
            <a:off x="1200674" y="2828734"/>
            <a:ext cx="6921165" cy="104619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POSVOJNE ZAMJENICE</a:t>
            </a:r>
          </a:p>
        </p:txBody>
      </p:sp>
    </p:spTree>
    <p:extLst>
      <p:ext uri="{BB962C8B-B14F-4D97-AF65-F5344CB8AC3E}">
        <p14:creationId xmlns:p14="http://schemas.microsoft.com/office/powerpoint/2010/main" val="4689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">
            <a:extLst>
              <a:ext uri="{FF2B5EF4-FFF2-40B4-BE49-F238E27FC236}">
                <a16:creationId xmlns:a16="http://schemas.microsoft.com/office/drawing/2014/main" id="{6D2F1836-3BB9-41B9-838E-EBD15FEF6D0A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815410" y="2416859"/>
            <a:ext cx="48782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Petrov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prijatelj vozi bicikl.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657" y="4351328"/>
            <a:ext cx="5014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Njegov</a:t>
            </a:r>
            <a:r>
              <a:rPr lang="hr-HR" sz="3200" dirty="0">
                <a:solidFill>
                  <a:srgbClr val="F7964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 vozi bicikl.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5410" y="3340710"/>
            <a:ext cx="2941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Čiji je prijatelj?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657" y="5371045"/>
            <a:ext cx="29418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Čiji je prijatelj?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77540" y="3318234"/>
            <a:ext cx="3009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posvojni pridjev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7540" y="5371044"/>
            <a:ext cx="3783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posvojna zamjenica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873158" y="2970964"/>
            <a:ext cx="0" cy="504207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733458" y="4936103"/>
            <a:ext cx="0" cy="504207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3524223" y="5795865"/>
            <a:ext cx="314815" cy="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</p:cNvCxnSpPr>
          <p:nvPr/>
        </p:nvCxnSpPr>
        <p:spPr>
          <a:xfrm>
            <a:off x="3472757" y="3700743"/>
            <a:ext cx="338062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15410" y="892141"/>
            <a:ext cx="76315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Osim posvojnim pridjevima, pripadnost možemo izreći i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posvojnim zamjenicama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20D7E3EB-7F66-4AD8-8E92-DCA6B4486D3B}"/>
              </a:ext>
            </a:extLst>
          </p:cNvPr>
          <p:cNvSpPr txBox="1">
            <a:spLocks/>
          </p:cNvSpPr>
          <p:nvPr/>
        </p:nvSpPr>
        <p:spPr>
          <a:xfrm>
            <a:off x="6871596" y="-160571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1493E493-0984-44AC-A7E6-6C2AFD8CD7ED}"/>
              </a:ext>
            </a:extLst>
          </p:cNvPr>
          <p:cNvSpPr/>
          <p:nvPr/>
        </p:nvSpPr>
        <p:spPr>
          <a:xfrm>
            <a:off x="1240889" y="5939126"/>
            <a:ext cx="5625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odgovaraju na pitanje </a:t>
            </a:r>
            <a:r>
              <a:rPr lang="hr-HR" sz="2800" b="1" i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Čije je što</a:t>
            </a:r>
            <a:r>
              <a:rPr lang="hr-HR" sz="2800" i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hr-HR" sz="28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449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0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79633" y="2214429"/>
            <a:ext cx="8564367" cy="1176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Posvojne zamjenice izriču kojoj govornoj osobi što pripada. 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9778" y="3540302"/>
            <a:ext cx="4354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prijatelj vozi bicikl..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20264" y="4601242"/>
            <a:ext cx="4809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 gledaju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tvoji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prijatelji?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6987" y="5786490"/>
            <a:ext cx="46955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 pišu 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njegovi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učenici?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10" y="3540302"/>
            <a:ext cx="17556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govornoj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210" y="4601242"/>
            <a:ext cx="2302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sugovornoj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5557" y="5786490"/>
            <a:ext cx="23246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negovornoj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94281" y="3893021"/>
            <a:ext cx="432706" cy="3232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801490" y="4944368"/>
            <a:ext cx="425497" cy="29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787072" y="6104655"/>
            <a:ext cx="432706" cy="3896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">
            <a:extLst>
              <a:ext uri="{FF2B5EF4-FFF2-40B4-BE49-F238E27FC236}">
                <a16:creationId xmlns:a16="http://schemas.microsoft.com/office/drawing/2014/main" id="{DB663836-8404-42FE-9806-50A436FD4904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6584D2A-675E-4AB3-A8BF-19B78324DAC2}"/>
              </a:ext>
            </a:extLst>
          </p:cNvPr>
          <p:cNvSpPr txBox="1">
            <a:spLocks/>
          </p:cNvSpPr>
          <p:nvPr/>
        </p:nvSpPr>
        <p:spPr>
          <a:xfrm>
            <a:off x="6871596" y="-160571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212B13F-A1D2-44F2-B4D2-CB4A0EC181C2}"/>
              </a:ext>
            </a:extLst>
          </p:cNvPr>
          <p:cNvSpPr/>
          <p:nvPr/>
        </p:nvSpPr>
        <p:spPr>
          <a:xfrm>
            <a:off x="579633" y="988135"/>
            <a:ext cx="8249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Posvojne su zamjenice </a:t>
            </a:r>
            <a:r>
              <a:rPr lang="hr-HR" sz="3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moj, tvoj, njegov, njezin, naš, vaš njihov.</a:t>
            </a:r>
            <a:endParaRPr lang="hr-HR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143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5" grpId="0"/>
      <p:bldP spid="17" grpId="0"/>
      <p:bldP spid="1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5062" y="-27374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582071" y="2644747"/>
            <a:ext cx="5809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Naša klupa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išarana je danima.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071" y="4040790"/>
            <a:ext cx="6835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Tvoj prijatelj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uvijek dolazi na vrijeme.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071" y="5601576"/>
            <a:ext cx="6947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Mojim prijateljicama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moramo pomoći.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2314" y="2148127"/>
            <a:ext cx="1801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ž. r.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280" y="3439584"/>
            <a:ext cx="2051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 </a:t>
            </a:r>
            <a:r>
              <a:rPr lang="hr-HR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m. r.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2314" y="5000370"/>
            <a:ext cx="20519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hr-HR" sz="3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</a:t>
            </a:r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ž. r.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4187" y="706479"/>
            <a:ext cx="7785898" cy="117679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Posvojne zamjenice slažu se s imenicom uz koju stoje u rodu, broju i padežu.</a:t>
            </a:r>
            <a:endParaRPr lang="hr-HR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1A7AEE39-2E6F-4170-8F36-7D738134310E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FA19F46-D9D8-49BA-82A2-596A53AAF441}"/>
              </a:ext>
            </a:extLst>
          </p:cNvPr>
          <p:cNvSpPr txBox="1">
            <a:spLocks/>
          </p:cNvSpPr>
          <p:nvPr/>
        </p:nvSpPr>
        <p:spPr>
          <a:xfrm>
            <a:off x="6871596" y="-160571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3690951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F99853-222E-44B4-9771-FEDE9F917F1B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D33156-6656-4994-B77E-CCD334B88A40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4D2C93F-AD55-4B82-A942-89C5846E184D}"/>
              </a:ext>
            </a:extLst>
          </p:cNvPr>
          <p:cNvSpPr/>
          <p:nvPr/>
        </p:nvSpPr>
        <p:spPr>
          <a:xfrm>
            <a:off x="1050383" y="2034529"/>
            <a:ext cx="7221748" cy="19083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FAD0A02-A9A5-4EB1-B0E6-97CCFE9A84FA}"/>
              </a:ext>
            </a:extLst>
          </p:cNvPr>
          <p:cNvSpPr txBox="1">
            <a:spLocks/>
          </p:cNvSpPr>
          <p:nvPr/>
        </p:nvSpPr>
        <p:spPr>
          <a:xfrm>
            <a:off x="1200674" y="2828734"/>
            <a:ext cx="6921165" cy="104619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POVRATNA ZAMJENICA</a:t>
            </a:r>
          </a:p>
        </p:txBody>
      </p:sp>
    </p:spTree>
    <p:extLst>
      <p:ext uri="{BB962C8B-B14F-4D97-AF65-F5344CB8AC3E}">
        <p14:creationId xmlns:p14="http://schemas.microsoft.com/office/powerpoint/2010/main" val="212910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167338" y="1595315"/>
            <a:ext cx="4238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Ivana je vjerovala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829298"/>
            <a:ext cx="1498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vršitelj radnje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96921" y="4226536"/>
            <a:ext cx="3563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Njoj (nekoj osobi)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75418" y="2223441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>
            <a:off x="3703565" y="2195393"/>
            <a:ext cx="0" cy="185397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603630" y="1597403"/>
            <a:ext cx="44662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Ivana je vjerovala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56448" y="578683"/>
            <a:ext cx="4785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 je Ivana vjerovala?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98579" y="4232764"/>
            <a:ext cx="2693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Sebi (Ivani).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091925" y="2118535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8211279" y="2186793"/>
            <a:ext cx="0" cy="1862575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4">
            <a:extLst>
              <a:ext uri="{FF2B5EF4-FFF2-40B4-BE49-F238E27FC236}">
                <a16:creationId xmlns:a16="http://schemas.microsoft.com/office/drawing/2014/main" id="{62923911-1C74-4F8E-84E9-F81C3D047F69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385E1D57-DC1F-4A08-9095-5A641B4D997C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44" name="Rectangle 5">
            <a:extLst>
              <a:ext uri="{FF2B5EF4-FFF2-40B4-BE49-F238E27FC236}">
                <a16:creationId xmlns:a16="http://schemas.microsoft.com/office/drawing/2014/main" id="{B06A0C80-7FE7-48E2-9F32-58F993CA7D71}"/>
              </a:ext>
            </a:extLst>
          </p:cNvPr>
          <p:cNvSpPr/>
          <p:nvPr/>
        </p:nvSpPr>
        <p:spPr>
          <a:xfrm>
            <a:off x="4626714" y="2677306"/>
            <a:ext cx="14985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vršitelj radnje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29">
            <a:extLst>
              <a:ext uri="{FF2B5EF4-FFF2-40B4-BE49-F238E27FC236}">
                <a16:creationId xmlns:a16="http://schemas.microsoft.com/office/drawing/2014/main" id="{8EE75B1F-AA93-4FE5-92E2-A0A120BDDE18}"/>
              </a:ext>
            </a:extLst>
          </p:cNvPr>
          <p:cNvSpPr/>
          <p:nvPr/>
        </p:nvSpPr>
        <p:spPr>
          <a:xfrm>
            <a:off x="274948" y="5191736"/>
            <a:ext cx="7974252" cy="130798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5439A46-A5D2-4A63-BC98-392831AFF87B}"/>
              </a:ext>
            </a:extLst>
          </p:cNvPr>
          <p:cNvSpPr txBox="1">
            <a:spLocks/>
          </p:cNvSpPr>
          <p:nvPr/>
        </p:nvSpPr>
        <p:spPr bwMode="gray">
          <a:xfrm>
            <a:off x="335169" y="5306171"/>
            <a:ext cx="7914031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i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izriče da vršitelj radnje vrši radnju na samome sebi.</a:t>
            </a:r>
          </a:p>
        </p:txBody>
      </p:sp>
    </p:spTree>
    <p:extLst>
      <p:ext uri="{BB962C8B-B14F-4D97-AF65-F5344CB8AC3E}">
        <p14:creationId xmlns:p14="http://schemas.microsoft.com/office/powerpoint/2010/main" val="36945033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8" grpId="0"/>
      <p:bldP spid="35" grpId="0"/>
      <p:bldP spid="44" grpId="0"/>
      <p:bldP spid="47" grpId="0" animBg="1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073860" y="5154246"/>
            <a:ext cx="7359200" cy="1621131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 bwMode="gray">
          <a:xfrm>
            <a:off x="929179" y="5867029"/>
            <a:ext cx="728564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zamjenjuje sve osobne zamjenice kad se radnja vraća na vršitelja radnje.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125702" y="969138"/>
            <a:ext cx="8607990" cy="610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riječi zamjenjuje povratna zamjenica?</a:t>
            </a:r>
            <a:endParaRPr lang="hr-HR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743" y="207227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uvijek nastojim biti iskren prema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27489" y="1723188"/>
            <a:ext cx="1070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26743" y="328903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tebi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najbolji prijatelj.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26743" y="441112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slušamo samo pohvale o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594397" y="4037359"/>
            <a:ext cx="1043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sebi.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96B50BAE-0C42-4FB7-989E-B536E4C64EF2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8050438-DFC7-4BA3-9B53-A3C0E0982C21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20" name="Rectangle 29">
            <a:extLst>
              <a:ext uri="{FF2B5EF4-FFF2-40B4-BE49-F238E27FC236}">
                <a16:creationId xmlns:a16="http://schemas.microsoft.com/office/drawing/2014/main" id="{F28D5F15-F675-4F63-8236-8FF1ED383BB7}"/>
              </a:ext>
            </a:extLst>
          </p:cNvPr>
          <p:cNvSpPr/>
          <p:nvPr/>
        </p:nvSpPr>
        <p:spPr>
          <a:xfrm>
            <a:off x="1482475" y="2832036"/>
            <a:ext cx="1070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1" name="Picture 18">
            <a:extLst>
              <a:ext uri="{FF2B5EF4-FFF2-40B4-BE49-F238E27FC236}">
                <a16:creationId xmlns:a16="http://schemas.microsoft.com/office/drawing/2014/main" id="{8BD51D01-B4B9-41C2-8D2F-F489E33DAC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7613080" y="2085535"/>
            <a:ext cx="426871" cy="61573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2" name="Picture 18">
            <a:extLst>
              <a:ext uri="{FF2B5EF4-FFF2-40B4-BE49-F238E27FC236}">
                <a16:creationId xmlns:a16="http://schemas.microsoft.com/office/drawing/2014/main" id="{F9C55789-8C99-4B71-AC59-7F75500D27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804125" y="3274707"/>
            <a:ext cx="426871" cy="61573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3" name="Picture 18">
            <a:extLst>
              <a:ext uri="{FF2B5EF4-FFF2-40B4-BE49-F238E27FC236}">
                <a16:creationId xmlns:a16="http://schemas.microsoft.com/office/drawing/2014/main" id="{3DDA1044-095A-42EA-B97E-BA2068435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5970462" y="4474822"/>
            <a:ext cx="426871" cy="61573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9879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" grpId="0"/>
      <p:bldP spid="7" grpId="0"/>
      <p:bldP spid="30" grpId="0"/>
      <p:bldP spid="36" grpId="0"/>
      <p:bldP spid="37" grpId="0"/>
      <p:bldP spid="3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00" y="1552970"/>
            <a:ext cx="8620899" cy="1123917"/>
          </a:xfrm>
        </p:spPr>
        <p:txBody>
          <a:bodyPr anchor="t">
            <a:noAutofit/>
          </a:bodyPr>
          <a:lstStyle/>
          <a:p>
            <a:pPr algn="l"/>
            <a:r>
              <a:rPr lang="hr-HR" sz="3200" cap="none" dirty="0">
                <a:latin typeface="Arial" panose="020B0604020202020204" pitchFamily="34" charset="0"/>
                <a:cs typeface="Arial" panose="020B0604020202020204" pitchFamily="34" charset="0"/>
              </a:rPr>
              <a:t>Nakon imenovanja neke riječi možemo zamijeniti drugim riječima: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00114" y="849252"/>
            <a:ext cx="6849155" cy="55576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 bwMode="gray">
          <a:xfrm>
            <a:off x="885905" y="613606"/>
            <a:ext cx="667981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Zamjenice zamjenjuju druge riječi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12019" y="2767779"/>
            <a:ext cx="6761509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 čitao knjigu.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876105" y="3355645"/>
            <a:ext cx="6564355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 čitao knjigu.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89141" y="5733973"/>
            <a:ext cx="8334264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3200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on, njegov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zamjenjuju imenicu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i pridjev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Petrov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14107" y="4185305"/>
            <a:ext cx="7810693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Petrov je prijatelj došao biciklom.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14107" y="4773171"/>
            <a:ext cx="7326353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Njegov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prijatelj došao biciklom.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B2D99E87-87E3-4023-A032-858C0260F7D9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4ADCCCD-8549-4FB2-A78F-E02873AE1189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1407427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8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134495" y="907592"/>
            <a:ext cx="8607990" cy="1176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Povratna zamjenica ima svoj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(duži) i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nenaglašeni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(kraći) oblik.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951" y="267960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Počešljaj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prije nastupa.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17951" y="330068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ispekla kolač.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7951" y="4485440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počešljaj.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3939" y="514316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 je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ispekla kolač.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72315" y="2107763"/>
            <a:ext cx="4133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nenaglašeni oblik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89465" y="5764249"/>
            <a:ext cx="4133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 oblik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2F5D49B2-549E-4BAF-B6AB-AFF6069ED2A1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41342A1C-05E7-4EC2-A60A-7E7BAD3D0E60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3407085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/>
      <p:bldP spid="37" grpId="0"/>
      <p:bldP spid="39" grpId="0"/>
      <p:bldP spid="17" grpId="0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F99853-222E-44B4-9771-FEDE9F917F1B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D33156-6656-4994-B77E-CCD334B88A40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4D2C93F-AD55-4B82-A942-89C5846E184D}"/>
              </a:ext>
            </a:extLst>
          </p:cNvPr>
          <p:cNvSpPr/>
          <p:nvPr/>
        </p:nvSpPr>
        <p:spPr>
          <a:xfrm>
            <a:off x="360485" y="2055534"/>
            <a:ext cx="8466991" cy="19083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FAD0A02-A9A5-4EB1-B0E6-97CCFE9A84FA}"/>
              </a:ext>
            </a:extLst>
          </p:cNvPr>
          <p:cNvSpPr txBox="1">
            <a:spLocks/>
          </p:cNvSpPr>
          <p:nvPr/>
        </p:nvSpPr>
        <p:spPr>
          <a:xfrm>
            <a:off x="778643" y="2896684"/>
            <a:ext cx="7820087" cy="104619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POVRATNO-POSVOJNA ZAMJENICA</a:t>
            </a:r>
          </a:p>
        </p:txBody>
      </p:sp>
    </p:spTree>
    <p:extLst>
      <p:ext uri="{BB962C8B-B14F-4D97-AF65-F5344CB8AC3E}">
        <p14:creationId xmlns:p14="http://schemas.microsoft.com/office/powerpoint/2010/main" val="191025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92162" y="815496"/>
            <a:ext cx="6421438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 bwMode="gray">
          <a:xfrm>
            <a:off x="810361" y="577749"/>
            <a:ext cx="6857264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Povratno - posvojna zamjenica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21841" y="2685879"/>
            <a:ext cx="9140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Mažuranić čuva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uspomene na rodni grad.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3734955" y="3402234"/>
            <a:ext cx="0" cy="530207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210701" y="1506529"/>
            <a:ext cx="67470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izriče pripadnost vršitelju radnje</a:t>
            </a:r>
          </a:p>
        </p:txBody>
      </p:sp>
      <p:sp>
        <p:nvSpPr>
          <p:cNvPr id="2" name="Rectangle 1"/>
          <p:cNvSpPr/>
          <p:nvPr/>
        </p:nvSpPr>
        <p:spPr>
          <a:xfrm>
            <a:off x="3494881" y="836514"/>
            <a:ext cx="812800" cy="534745"/>
          </a:xfrm>
          <a:prstGeom prst="rect">
            <a:avLst/>
          </a:prstGeom>
          <a:noFill/>
          <a:ln w="4762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6" name="Slika 15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36EE91E3-6085-4007-8047-A7D20791F0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816" y="6462346"/>
            <a:ext cx="1512184" cy="369905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6CF4A14A-F544-4F4E-B519-DD99DA6DDE45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2093DED-711A-434C-9DC0-671D5D318AEE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B70B9A27-9A98-4B78-A30A-5D124A4A288F}"/>
              </a:ext>
            </a:extLst>
          </p:cNvPr>
          <p:cNvSpPr/>
          <p:nvPr/>
        </p:nvSpPr>
        <p:spPr>
          <a:xfrm>
            <a:off x="-512285" y="3932441"/>
            <a:ext cx="3185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 čuva uspomene?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4001AAA3-8746-4317-BE3C-2E459079C1ED}"/>
              </a:ext>
            </a:extLst>
          </p:cNvPr>
          <p:cNvSpPr/>
          <p:nvPr/>
        </p:nvSpPr>
        <p:spPr>
          <a:xfrm>
            <a:off x="-21841" y="5671446"/>
            <a:ext cx="2598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vršitelj radnje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35">
            <a:extLst>
              <a:ext uri="{FF2B5EF4-FFF2-40B4-BE49-F238E27FC236}">
                <a16:creationId xmlns:a16="http://schemas.microsoft.com/office/drawing/2014/main" id="{82200340-B3B5-4058-B3F8-EC35CA8B8519}"/>
              </a:ext>
            </a:extLst>
          </p:cNvPr>
          <p:cNvCxnSpPr/>
          <p:nvPr/>
        </p:nvCxnSpPr>
        <p:spPr>
          <a:xfrm>
            <a:off x="918660" y="3429000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41">
            <a:extLst>
              <a:ext uri="{FF2B5EF4-FFF2-40B4-BE49-F238E27FC236}">
                <a16:creationId xmlns:a16="http://schemas.microsoft.com/office/drawing/2014/main" id="{A722ACCD-8690-47E5-95CD-532FB31AE5E5}"/>
              </a:ext>
            </a:extLst>
          </p:cNvPr>
          <p:cNvCxnSpPr>
            <a:cxnSpLocks/>
          </p:cNvCxnSpPr>
          <p:nvPr/>
        </p:nvCxnSpPr>
        <p:spPr>
          <a:xfrm>
            <a:off x="905334" y="5116495"/>
            <a:ext cx="0" cy="46662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7">
            <a:extLst>
              <a:ext uri="{FF2B5EF4-FFF2-40B4-BE49-F238E27FC236}">
                <a16:creationId xmlns:a16="http://schemas.microsoft.com/office/drawing/2014/main" id="{CC22DD85-CE35-44CA-8FD5-3DD732ED6062}"/>
              </a:ext>
            </a:extLst>
          </p:cNvPr>
          <p:cNvSpPr/>
          <p:nvPr/>
        </p:nvSpPr>
        <p:spPr>
          <a:xfrm>
            <a:off x="2480030" y="3944363"/>
            <a:ext cx="3185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 pripadaju uspomene?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CF1CC836-F52F-4D8B-A564-71B4FA9FFD39}"/>
              </a:ext>
            </a:extLst>
          </p:cNvPr>
          <p:cNvSpPr/>
          <p:nvPr/>
        </p:nvSpPr>
        <p:spPr>
          <a:xfrm>
            <a:off x="2970474" y="5683368"/>
            <a:ext cx="46249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pripadaju vršitelju radnje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41">
            <a:extLst>
              <a:ext uri="{FF2B5EF4-FFF2-40B4-BE49-F238E27FC236}">
                <a16:creationId xmlns:a16="http://schemas.microsoft.com/office/drawing/2014/main" id="{D6C11234-A424-40E6-8960-7BAA056F148B}"/>
              </a:ext>
            </a:extLst>
          </p:cNvPr>
          <p:cNvCxnSpPr>
            <a:cxnSpLocks/>
          </p:cNvCxnSpPr>
          <p:nvPr/>
        </p:nvCxnSpPr>
        <p:spPr>
          <a:xfrm>
            <a:off x="3897649" y="5128417"/>
            <a:ext cx="0" cy="46662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097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694554" y="2464738"/>
            <a:ext cx="3850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volim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razred.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5925" y="854639"/>
            <a:ext cx="87389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zamjenice zamjenjuje povratno-posvojna zamjenica?</a:t>
            </a:r>
            <a:endParaRPr lang="hr-HR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4116" y="3594050"/>
            <a:ext cx="3016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želiš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tvoj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rad.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554" y="4776319"/>
            <a:ext cx="3874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volimo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naš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kolač.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42783" y="2169174"/>
            <a:ext cx="3206663" cy="310854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hr-HR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Povratno-posvojna zamjenica zamjenjuje sve posvojne zamjenice kad izriče pripadnost vršitelju radnje.</a:t>
            </a:r>
            <a:endParaRPr lang="hr-H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17470A4E-A408-443D-A3C4-F028BED3990E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F992E7E-7F78-422B-9CCC-1A98780B1958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AFBA80-1862-4A00-88A3-35E888276324}"/>
              </a:ext>
            </a:extLst>
          </p:cNvPr>
          <p:cNvSpPr/>
          <p:nvPr/>
        </p:nvSpPr>
        <p:spPr>
          <a:xfrm>
            <a:off x="2598325" y="1975538"/>
            <a:ext cx="1070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18">
            <a:extLst>
              <a:ext uri="{FF2B5EF4-FFF2-40B4-BE49-F238E27FC236}">
                <a16:creationId xmlns:a16="http://schemas.microsoft.com/office/drawing/2014/main" id="{9CF81826-BF6B-441E-AD32-4BC36D50D4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566966" y="2524552"/>
            <a:ext cx="426871" cy="61573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34" name="Picture 18">
            <a:extLst>
              <a:ext uri="{FF2B5EF4-FFF2-40B4-BE49-F238E27FC236}">
                <a16:creationId xmlns:a16="http://schemas.microsoft.com/office/drawing/2014/main" id="{FB742A60-9CD2-491A-9350-F07CF2128B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235765" y="3646389"/>
            <a:ext cx="426871" cy="61573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37" name="Picture 18">
            <a:extLst>
              <a:ext uri="{FF2B5EF4-FFF2-40B4-BE49-F238E27FC236}">
                <a16:creationId xmlns:a16="http://schemas.microsoft.com/office/drawing/2014/main" id="{F764DE93-1CC3-4CDF-9F1B-11D94708E5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783841" y="4760841"/>
            <a:ext cx="426871" cy="61573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38" name="Rectangle 29">
            <a:extLst>
              <a:ext uri="{FF2B5EF4-FFF2-40B4-BE49-F238E27FC236}">
                <a16:creationId xmlns:a16="http://schemas.microsoft.com/office/drawing/2014/main" id="{4B819159-44EF-4598-B7E1-EF813F67D3BF}"/>
              </a:ext>
            </a:extLst>
          </p:cNvPr>
          <p:cNvSpPr/>
          <p:nvPr/>
        </p:nvSpPr>
        <p:spPr>
          <a:xfrm>
            <a:off x="2780401" y="4346007"/>
            <a:ext cx="1070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8FF24EC7-3496-440C-96E9-5EFA58D28B3F}"/>
              </a:ext>
            </a:extLst>
          </p:cNvPr>
          <p:cNvSpPr/>
          <p:nvPr/>
        </p:nvSpPr>
        <p:spPr>
          <a:xfrm>
            <a:off x="2377732" y="3112303"/>
            <a:ext cx="1070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654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5" grpId="0"/>
      <p:bldP spid="21" grpId="0"/>
      <p:bldP spid="36" grpId="0" animBg="1"/>
      <p:bldP spid="30" grpId="0"/>
      <p:bldP spid="38" grpId="0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7924799" y="69562"/>
            <a:ext cx="9424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chemeClr val="bg1"/>
                </a:solidFill>
              </a:rPr>
              <a:t> 32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1006713" y="1983274"/>
            <a:ext cx="48301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Pozivam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</a:t>
            </a:r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00742" y="1242018"/>
            <a:ext cx="2143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m. r.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617710" y="1969952"/>
            <a:ext cx="3109217" cy="69547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 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 bwMode="gray">
          <a:xfrm>
            <a:off x="809317" y="4938075"/>
            <a:ext cx="7114824" cy="985422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Slaže se s imenicom uz koju stoji u rodu, broju i padežu.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06713" y="3563160"/>
            <a:ext cx="7313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Razgovaram sa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svojim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prijateljicama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62954" y="2842539"/>
            <a:ext cx="1869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ž. r.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4021016" y="3517074"/>
            <a:ext cx="4158761" cy="69547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200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60FEF568-EF3A-4A5F-A365-060658884EAC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B8ED2DF-15F0-4060-873D-D02A4663FF7C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2609584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  <p:bldP spid="32" grpId="0" animBg="1"/>
      <p:bldP spid="36" grpId="0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37393" y="810643"/>
            <a:ext cx="8783368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 bwMode="gray">
          <a:xfrm>
            <a:off x="341314" y="604119"/>
            <a:ext cx="884371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Duži i kraći oblik povratno-posvojne zamjenice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0039" y="2545157"/>
            <a:ext cx="86755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 </a:t>
            </a:r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prijatelja imam puno energije.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0039" y="3266446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Uvijek mogu računati na </a:t>
            </a:r>
            <a:r>
              <a:rPr lang="hr-HR" sz="3200" b="1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svojega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prijatelja.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4430" y="4754814"/>
            <a:ext cx="8253434" cy="107721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Iako su i dulji i kraći oblici točni, prednost dajemo duljim oblicima.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CD8EFAEF-6F38-4188-BBA0-E585E53E75A7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CE6CCDF-5595-4D83-B729-20D056C8732E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700645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" grpId="0"/>
      <p:bldP spid="30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F99853-222E-44B4-9771-FEDE9F917F1B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D33156-6656-4994-B77E-CCD334B88A40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4D2C93F-AD55-4B82-A942-89C5846E184D}"/>
              </a:ext>
            </a:extLst>
          </p:cNvPr>
          <p:cNvSpPr/>
          <p:nvPr/>
        </p:nvSpPr>
        <p:spPr>
          <a:xfrm>
            <a:off x="360485" y="2055534"/>
            <a:ext cx="8466991" cy="190835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FAD0A02-A9A5-4EB1-B0E6-97CCFE9A84FA}"/>
              </a:ext>
            </a:extLst>
          </p:cNvPr>
          <p:cNvSpPr txBox="1">
            <a:spLocks/>
          </p:cNvSpPr>
          <p:nvPr/>
        </p:nvSpPr>
        <p:spPr>
          <a:xfrm>
            <a:off x="831397" y="2424288"/>
            <a:ext cx="7820087" cy="104619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POKAZNE ZAMJENICE</a:t>
            </a:r>
          </a:p>
        </p:txBody>
      </p:sp>
    </p:spTree>
    <p:extLst>
      <p:ext uri="{BB962C8B-B14F-4D97-AF65-F5344CB8AC3E}">
        <p14:creationId xmlns:p14="http://schemas.microsoft.com/office/powerpoint/2010/main" val="10925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74420" y="2930737"/>
            <a:ext cx="71762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djevojčica prva. 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51375" y="2992292"/>
            <a:ext cx="29656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govornika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5204202" y="3259874"/>
            <a:ext cx="725754" cy="0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251375" y="3680213"/>
            <a:ext cx="3351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sugovornika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251375" y="4367246"/>
            <a:ext cx="3351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blizu </a:t>
            </a:r>
            <a:r>
              <a:rPr lang="hr-HR" sz="2800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negovornika</a:t>
            </a:r>
            <a:endParaRPr lang="hr-HR" sz="28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0645" y="1043567"/>
            <a:ext cx="90333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Pokazne zamjenice</a:t>
            </a:r>
            <a:endParaRPr lang="hr-HR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upućuju na govornikovu udaljenost od onoga o čemu govori</a:t>
            </a:r>
            <a:endParaRPr lang="hr-H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7A10ECB5-8519-41E7-A436-11D7654A6AB2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EBE1EE46-D3FA-4B6E-B507-8173878BC6ED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37" name="Rectangle 16">
            <a:extLst>
              <a:ext uri="{FF2B5EF4-FFF2-40B4-BE49-F238E27FC236}">
                <a16:creationId xmlns:a16="http://schemas.microsoft.com/office/drawing/2014/main" id="{CA4FB706-A3EB-4EE1-BCE8-670531A3115F}"/>
              </a:ext>
            </a:extLst>
          </p:cNvPr>
          <p:cNvSpPr/>
          <p:nvPr/>
        </p:nvSpPr>
        <p:spPr>
          <a:xfrm>
            <a:off x="196261" y="3669769"/>
            <a:ext cx="71762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takvoj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ćeš priči uživati. 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14">
            <a:extLst>
              <a:ext uri="{FF2B5EF4-FFF2-40B4-BE49-F238E27FC236}">
                <a16:creationId xmlns:a16="http://schemas.microsoft.com/office/drawing/2014/main" id="{BF9FC8FF-93F8-4CB6-B8E2-E2152D3577E6}"/>
              </a:ext>
            </a:extLst>
          </p:cNvPr>
          <p:cNvCxnSpPr>
            <a:cxnSpLocks/>
          </p:cNvCxnSpPr>
          <p:nvPr/>
        </p:nvCxnSpPr>
        <p:spPr>
          <a:xfrm>
            <a:off x="5204202" y="3978908"/>
            <a:ext cx="725754" cy="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86841BA9-7FBD-45AE-A162-8D243F624217}"/>
              </a:ext>
            </a:extLst>
          </p:cNvPr>
          <p:cNvSpPr/>
          <p:nvPr/>
        </p:nvSpPr>
        <p:spPr>
          <a:xfrm>
            <a:off x="196261" y="4302593"/>
            <a:ext cx="46875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Onoliko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knjiga dugo nisam vidjela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Arrow Connector 14">
            <a:extLst>
              <a:ext uri="{FF2B5EF4-FFF2-40B4-BE49-F238E27FC236}">
                <a16:creationId xmlns:a16="http://schemas.microsoft.com/office/drawing/2014/main" id="{B4C8C6E4-0908-430A-91F8-E33326125DD1}"/>
              </a:ext>
            </a:extLst>
          </p:cNvPr>
          <p:cNvCxnSpPr>
            <a:cxnSpLocks/>
          </p:cNvCxnSpPr>
          <p:nvPr/>
        </p:nvCxnSpPr>
        <p:spPr>
          <a:xfrm>
            <a:off x="5204202" y="4659782"/>
            <a:ext cx="725754" cy="0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8865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  <p:bldP spid="33" grpId="0"/>
      <p:bldP spid="34" grpId="0"/>
      <p:bldP spid="35" grpId="0"/>
      <p:bldP spid="37" grpId="0"/>
      <p:bldP spid="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1061640" y="804071"/>
            <a:ext cx="6464575" cy="108382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gray">
          <a:xfrm>
            <a:off x="1172598" y="806159"/>
            <a:ext cx="6353617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 </a:t>
            </a:r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odgovaraju na pitanja </a:t>
            </a:r>
            <a:r>
              <a:rPr lang="hr-HR" sz="3200" cap="none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hr-HR" sz="32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Kakav</a:t>
            </a:r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hr-HR" sz="3200" cap="none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</a:t>
            </a:r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50040" y="2376442"/>
            <a:ext cx="6476175" cy="2327238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 bwMode="gray">
          <a:xfrm>
            <a:off x="1161392" y="2356485"/>
            <a:ext cx="6907674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su zamjenice: </a:t>
            </a:r>
          </a:p>
          <a:p>
            <a:r>
              <a:rPr lang="hr-HR" sz="3200" b="1" cap="none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ovaj, taj, onaj</a:t>
            </a:r>
          </a:p>
          <a:p>
            <a:r>
              <a:rPr lang="hr-HR" sz="3200" b="1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ovakav, takav, onakav</a:t>
            </a:r>
          </a:p>
          <a:p>
            <a:r>
              <a:rPr lang="hr-HR" sz="3200" b="1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ovolik, tolik, onolik.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7B60E232-7F16-4194-B4A9-27B5B3E0B9DF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6EBEA59-FE4C-420D-A748-D4042BFECE2B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3136239C-47D4-4341-A1A4-070598B764D6}"/>
              </a:ext>
            </a:extLst>
          </p:cNvPr>
          <p:cNvSpPr/>
          <p:nvPr/>
        </p:nvSpPr>
        <p:spPr>
          <a:xfrm>
            <a:off x="1048346" y="5170797"/>
            <a:ext cx="6476175" cy="1476188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B9EEDC1-CE54-4734-9757-8FD529A2EADB}"/>
              </a:ext>
            </a:extLst>
          </p:cNvPr>
          <p:cNvSpPr txBox="1">
            <a:spLocks/>
          </p:cNvSpPr>
          <p:nvPr/>
        </p:nvSpPr>
        <p:spPr bwMode="gray">
          <a:xfrm>
            <a:off x="1159304" y="5172885"/>
            <a:ext cx="6909762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Pokazne zamjenice </a:t>
            </a:r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imaju različite oblike za sva tri roda u jednini i množini.</a:t>
            </a:r>
          </a:p>
        </p:txBody>
      </p:sp>
    </p:spTree>
    <p:extLst>
      <p:ext uri="{BB962C8B-B14F-4D97-AF65-F5344CB8AC3E}">
        <p14:creationId xmlns:p14="http://schemas.microsoft.com/office/powerpoint/2010/main" val="32688623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3" grpId="0" animBg="1"/>
      <p:bldP spid="28" grpId="0"/>
      <p:bldP spid="18" grpId="0" animBg="1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379987" y="1862340"/>
            <a:ext cx="6471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onakvim biciklom pokraj mene…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1888" y="747468"/>
            <a:ext cx="87389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Ponekad griješimo:</a:t>
            </a:r>
            <a:endParaRPr lang="hr-HR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5656" y="2528057"/>
            <a:ext cx="6380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ovakvim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biciklom pokraj mene...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883" y="3991766"/>
            <a:ext cx="6561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Gledam ovu djevojčicu pokraj tebe.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85656" y="4588076"/>
            <a:ext cx="6242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Gledam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djevojčicu pokraj tebe.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2482115" y="2795372"/>
            <a:ext cx="611841" cy="61184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395149" y="1768962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2633294" y="4866930"/>
            <a:ext cx="611841" cy="61184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031949" y="3939845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26" name="Rectangle 4">
            <a:extLst>
              <a:ext uri="{FF2B5EF4-FFF2-40B4-BE49-F238E27FC236}">
                <a16:creationId xmlns:a16="http://schemas.microsoft.com/office/drawing/2014/main" id="{1CBD3096-935C-4DFA-BF73-618BB067BC1E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9E6688AE-91AF-4CE7-A07D-FA511B5D3F46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  <p:sp>
        <p:nvSpPr>
          <p:cNvPr id="38" name="Rectangle 20">
            <a:extLst>
              <a:ext uri="{FF2B5EF4-FFF2-40B4-BE49-F238E27FC236}">
                <a16:creationId xmlns:a16="http://schemas.microsoft.com/office/drawing/2014/main" id="{0512447A-EAD1-4483-BAAA-291D65FE06C3}"/>
              </a:ext>
            </a:extLst>
          </p:cNvPr>
          <p:cNvSpPr/>
          <p:nvPr/>
        </p:nvSpPr>
        <p:spPr>
          <a:xfrm>
            <a:off x="630326" y="5578770"/>
            <a:ext cx="6737721" cy="1200329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Potrebno je obratiti pozornost nalazi li se ono o čemu govorimo </a:t>
            </a:r>
            <a:r>
              <a:rPr lang="hr-H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blizini govorne, </a:t>
            </a:r>
            <a:r>
              <a:rPr lang="hr-HR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sugovorne</a:t>
            </a:r>
            <a:r>
              <a:rPr lang="hr-H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ili negovorne osobe.</a:t>
            </a:r>
          </a:p>
        </p:txBody>
      </p:sp>
    </p:spTree>
    <p:extLst>
      <p:ext uri="{BB962C8B-B14F-4D97-AF65-F5344CB8AC3E}">
        <p14:creationId xmlns:p14="http://schemas.microsoft.com/office/powerpoint/2010/main" val="28569844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5" grpId="0"/>
      <p:bldP spid="27" grpId="0"/>
      <p:bldP spid="21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550" y="1062981"/>
            <a:ext cx="8620899" cy="1123917"/>
          </a:xfrm>
        </p:spPr>
        <p:txBody>
          <a:bodyPr anchor="t">
            <a:noAutofit/>
          </a:bodyPr>
          <a:lstStyle/>
          <a:p>
            <a:pPr algn="l"/>
            <a:r>
              <a:rPr lang="hr-HR" sz="3200" cap="none" dirty="0">
                <a:latin typeface="Arial" panose="020B0604020202020204" pitchFamily="34" charset="0"/>
                <a:cs typeface="Arial" panose="020B0604020202020204" pitchFamily="34" charset="0"/>
              </a:rPr>
              <a:t>Usporedi oblike istaknutih zamjenica: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737910" y="2351281"/>
            <a:ext cx="6761509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Njemu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samo povjerio svoju tajnu.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47316" y="3060044"/>
            <a:ext cx="6564355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njega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sam tražio savjet.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389270" y="3736732"/>
            <a:ext cx="6761509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njime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sam planirao akciju.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47316" y="5168753"/>
            <a:ext cx="8377937" cy="985861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Zamjenice mijenjaju oblik u rečenicama, stoga su promjenjive riječi.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2F6F5C3C-245A-4756-8705-920816EE1235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6BA5498C-3BD0-457E-A2C4-D05596CADF76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22146905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btitle 2"/>
          <p:cNvSpPr txBox="1">
            <a:spLocks/>
          </p:cNvSpPr>
          <p:nvPr/>
        </p:nvSpPr>
        <p:spPr bwMode="gray">
          <a:xfrm>
            <a:off x="898160" y="597479"/>
            <a:ext cx="7206179" cy="123725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7" name="Rectangle 26"/>
          <p:cNvSpPr/>
          <p:nvPr/>
        </p:nvSpPr>
        <p:spPr>
          <a:xfrm>
            <a:off x="94883" y="2062762"/>
            <a:ext cx="4522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</a:t>
            </a:r>
            <a:r>
              <a:rPr lang="hr-H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knjige imam kod kuće.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936" y="3769339"/>
            <a:ext cx="3692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pokazne zamjenice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2000" y="3769338"/>
            <a:ext cx="3486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osobne zamjenice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51255" y="2684588"/>
            <a:ext cx="4951" cy="744412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678284" y="2583397"/>
            <a:ext cx="4951" cy="744412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342985" y="2060177"/>
            <a:ext cx="3004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</a:t>
            </a:r>
            <a:r>
              <a:rPr lang="hr-H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pričaju priče</a:t>
            </a:r>
            <a:r>
              <a:rPr lang="hr-HR" sz="28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4883" y="4562094"/>
            <a:ext cx="3395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(stoje uz imenice)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572000" y="4562094"/>
            <a:ext cx="3942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(zamjenjuju imenice)</a:t>
            </a:r>
          </a:p>
        </p:txBody>
      </p:sp>
      <p:sp>
        <p:nvSpPr>
          <p:cNvPr id="4" name="Rectangle 3"/>
          <p:cNvSpPr/>
          <p:nvPr/>
        </p:nvSpPr>
        <p:spPr>
          <a:xfrm>
            <a:off x="430567" y="837433"/>
            <a:ext cx="8928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Razlikovanje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pokaznih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osobnih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zamjenica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0FC7D396-AC51-44DF-80D3-9CCC4713C5E6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3944FE1C-6205-4E14-BD97-3896BD9E5B9E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42828316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2" grpId="0"/>
      <p:bldP spid="35" grpId="0"/>
      <p:bldP spid="42" grpId="0"/>
      <p:bldP spid="46" grpId="0"/>
      <p:bldP spid="47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124B4F-7232-4184-A4FB-71503124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6D935D-BD05-46A2-BC50-EF737EFEC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18977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00114" y="849252"/>
            <a:ext cx="4841263" cy="555763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 bwMode="gray">
          <a:xfrm>
            <a:off x="885905" y="613606"/>
            <a:ext cx="691915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Razlikuj govorne osobe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04046" y="2423336"/>
            <a:ext cx="8527939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osoba ili govornik		ja			mi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4046" y="3012995"/>
            <a:ext cx="8620854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osoba ili sugovornik		ti			vi</a:t>
            </a: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406568" y="1911858"/>
            <a:ext cx="3685242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2800" i="1" dirty="0">
                <a:latin typeface="Arial" panose="020B0604020202020204" pitchFamily="34" charset="0"/>
                <a:cs typeface="Arial" panose="020B0604020202020204" pitchFamily="34" charset="0"/>
              </a:rPr>
              <a:t>jednina 		množina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04046" y="3602654"/>
            <a:ext cx="9012814" cy="737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osoba ili </a:t>
            </a:r>
            <a:r>
              <a:rPr lang="hr-HR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negovornik</a:t>
            </a:r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on			oni</a:t>
            </a:r>
          </a:p>
          <a:p>
            <a:pPr algn="l"/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(ona, ono)	(one, ona)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4949" y="5083571"/>
            <a:ext cx="7020720" cy="1187128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 bwMode="gray">
          <a:xfrm>
            <a:off x="385907" y="5116663"/>
            <a:ext cx="7114824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Osobne zamjenice zamjenjuju govorne osobe.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C76623B6-B5C8-45CC-8887-96258F8CD1D4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0FAAA2-3627-4898-BB01-D7F40369F77C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39999440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2" grpId="0"/>
      <p:bldP spid="32" grpId="0"/>
      <p:bldP spid="33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815412" y="810644"/>
            <a:ext cx="5994980" cy="59991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gray">
          <a:xfrm>
            <a:off x="853199" y="597525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Sklonidba osobnih zamjenica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0358" y="1425592"/>
            <a:ext cx="710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6954" y="1425592"/>
            <a:ext cx="43678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mene, me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meni, mi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mene, me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 meni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mnome, sa mnom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08589" y="1410560"/>
            <a:ext cx="31140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tebe, te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tebi, ti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tebe, te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 tebi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(s) tobom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35488" y="1410560"/>
            <a:ext cx="4572000" cy="5171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2A3D827F-09F5-45FC-947D-161D2BB5063E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2AA1A0-592D-496B-9BA7-D6EA760A4180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4249116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815412" y="810644"/>
            <a:ext cx="5994980" cy="59991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gray">
          <a:xfrm>
            <a:off x="853199" y="597525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Sklonidba osobnih zamjenica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0358" y="1425592"/>
            <a:ext cx="710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6954" y="1425592"/>
            <a:ext cx="43678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on, ono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njega, ga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njemu, mu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njega, ga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 njemu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(s) njime, njim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08589" y="1410560"/>
            <a:ext cx="31140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nje, je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njoj, joj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nju, ju, je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 njoj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(s) njom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35488" y="1410560"/>
            <a:ext cx="4572000" cy="5171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04C647DC-BB19-4D64-AF6C-0CBCA6E537F1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49A750DC-6BC6-4A58-844E-5CFE03B39339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3533996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815412" y="810644"/>
            <a:ext cx="5994980" cy="59991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gray">
          <a:xfrm>
            <a:off x="853199" y="597525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Sklonidba osobnih zamjenica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0358" y="1425592"/>
            <a:ext cx="710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6954" y="1425592"/>
            <a:ext cx="43678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nama, nam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 nama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(s) nama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08589" y="1410560"/>
            <a:ext cx="31140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vama, vam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vas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 vama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(s) vama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35488" y="1410560"/>
            <a:ext cx="4572000" cy="5171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2089599">
            <a:off x="7020215" y="1872520"/>
            <a:ext cx="1733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množina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0F119C82-0DD4-4977-B0C6-4CF1A5E7D6F9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FF484A23-894A-47AF-86A2-D93D1A9C20A6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2923479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815412" y="810644"/>
            <a:ext cx="5994980" cy="599916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gray">
          <a:xfrm>
            <a:off x="853199" y="597525"/>
            <a:ext cx="685110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Sklonidba osobnih zamjenica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7980" y="1318212"/>
            <a:ext cx="710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64576" y="1318212"/>
            <a:ext cx="43678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oni, one, ona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njih, ih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njima, im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njih, ih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		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(o) nama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(s) nama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7273" y="2621976"/>
            <a:ext cx="31482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Osobne zamjenice imaju jednu osnovu u nominativu, a drugu u ostalim padežima.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20215" y="1872520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množina</a:t>
            </a:r>
            <a:endParaRPr lang="hr-H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564576" y="1521236"/>
            <a:ext cx="759261" cy="49503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val 26"/>
          <p:cNvSpPr/>
          <p:nvPr/>
        </p:nvSpPr>
        <p:spPr>
          <a:xfrm>
            <a:off x="1583306" y="2249257"/>
            <a:ext cx="759261" cy="49503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val 27"/>
          <p:cNvSpPr/>
          <p:nvPr/>
        </p:nvSpPr>
        <p:spPr>
          <a:xfrm>
            <a:off x="1602315" y="2977278"/>
            <a:ext cx="1068696" cy="49503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A281375D-BE26-4703-B316-EC2F3470BE43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FE19756F-92A6-4ABD-B494-839FEBAF2C28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40736566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909512"/>
            <a:ext cx="8902700" cy="1176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nekim padežima (G,D,A) osobne zamjenice mogu imati dva oblika.</a:t>
            </a:r>
            <a:endParaRPr lang="hr-HR" sz="32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8224" y="3905692"/>
            <a:ext cx="80425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Gledam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jer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ona može prepoznati. </a:t>
            </a:r>
          </a:p>
          <a:p>
            <a:endParaRPr lang="hr-HR" sz="3200" dirty="0">
              <a:solidFill>
                <a:srgbClr val="F7964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Nju</a:t>
            </a:r>
            <a:r>
              <a:rPr lang="hr-HR" sz="3200" dirty="0">
                <a:solidFill>
                  <a:srgbClr val="F7964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gleda već danima.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4339" y="6048745"/>
            <a:ext cx="29867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 oblici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05323" y="2738457"/>
            <a:ext cx="3441968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nenaglašeni oblici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429000" y="3511685"/>
            <a:ext cx="1" cy="436582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334793" y="5429962"/>
            <a:ext cx="8212" cy="44899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314215" y="5429962"/>
            <a:ext cx="8212" cy="448990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00562" y="3511685"/>
            <a:ext cx="1" cy="436582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4">
            <a:extLst>
              <a:ext uri="{FF2B5EF4-FFF2-40B4-BE49-F238E27FC236}">
                <a16:creationId xmlns:a16="http://schemas.microsoft.com/office/drawing/2014/main" id="{538993F6-AC96-4E30-90E5-D588C23FEBDC}"/>
              </a:ext>
            </a:extLst>
          </p:cNvPr>
          <p:cNvSpPr/>
          <p:nvPr/>
        </p:nvSpPr>
        <p:spPr>
          <a:xfrm>
            <a:off x="6827521" y="4486"/>
            <a:ext cx="2316479" cy="4741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95DFBF-A180-4E0C-BB98-133220094F2E}"/>
              </a:ext>
            </a:extLst>
          </p:cNvPr>
          <p:cNvSpPr txBox="1">
            <a:spLocks/>
          </p:cNvSpPr>
          <p:nvPr/>
        </p:nvSpPr>
        <p:spPr>
          <a:xfrm>
            <a:off x="6827521" y="-151486"/>
            <a:ext cx="2193240" cy="6301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68580" tIns="34290" rIns="68580" bIns="3429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24944561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7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8450CEA-37C8-4B16-B316-E6BEAA174E69}" vid="{5E34709D-1BB3-4C0C-B359-E65E98C5AB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</TotalTime>
  <Words>1118</Words>
  <Application>Microsoft Office PowerPoint</Application>
  <PresentationFormat>Prikaz na zaslonu (4:3)</PresentationFormat>
  <Paragraphs>287</Paragraphs>
  <Slides>31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 3</vt:lpstr>
      <vt:lpstr>Theme1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Dijana</cp:lastModifiedBy>
  <cp:revision>294</cp:revision>
  <dcterms:created xsi:type="dcterms:W3CDTF">2014-02-05T06:53:36Z</dcterms:created>
  <dcterms:modified xsi:type="dcterms:W3CDTF">2024-05-08T11:40:52Z</dcterms:modified>
</cp:coreProperties>
</file>