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D74A2F48-2796-4235-88BE-7029232DC96B}">
  <a:tblStyle styleId="{D74A2F48-2796-4235-88BE-7029232DC96B}"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4" Type="http://schemas.openxmlformats.org/officeDocument/2006/relationships/slide" Target="slides/slide8.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2da7827c128_0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2da7827c128_0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2da7827c128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2da7827c128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g2da7827c128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2da7827c128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g2da7827c128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2da7827c128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2da7827c128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2da7827c128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2da7827c128_0_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2da7827c128_0_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2da7827c128_0_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2da7827c128_0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2da7827c128_0_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2da7827c128_0_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h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h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h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h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h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h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h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h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h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h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h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hr"/>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hr"/>
              <a:t>Ponovimo!</a:t>
            </a:r>
            <a:endParaRPr/>
          </a:p>
        </p:txBody>
      </p:sp>
      <p:sp>
        <p:nvSpPr>
          <p:cNvPr id="55" name="Google Shape;55;p13"/>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10000"/>
          </a:bodyPr>
          <a:lstStyle/>
          <a:p>
            <a:pPr indent="-387350" lvl="0" marL="457200" rtl="0" algn="l">
              <a:lnSpc>
                <a:spcPct val="150000"/>
              </a:lnSpc>
              <a:spcBef>
                <a:spcPts val="560"/>
              </a:spcBef>
              <a:spcAft>
                <a:spcPts val="0"/>
              </a:spcAft>
              <a:buClr>
                <a:schemeClr val="dk1"/>
              </a:buClr>
              <a:buSzPts val="2500"/>
              <a:buAutoNum type="arabicPeriod"/>
            </a:pPr>
            <a:r>
              <a:rPr lang="hr" sz="2500">
                <a:solidFill>
                  <a:schemeClr val="dk1"/>
                </a:solidFill>
                <a:latin typeface="Calibri"/>
                <a:ea typeface="Calibri"/>
                <a:cs typeface="Calibri"/>
                <a:sym typeface="Calibri"/>
              </a:rPr>
              <a:t>Navedite skupine dječje konfekcije.</a:t>
            </a:r>
            <a:endParaRPr sz="2500">
              <a:solidFill>
                <a:schemeClr val="dk1"/>
              </a:solidFill>
              <a:latin typeface="Calibri"/>
              <a:ea typeface="Calibri"/>
              <a:cs typeface="Calibri"/>
              <a:sym typeface="Calibri"/>
            </a:endParaRPr>
          </a:p>
          <a:p>
            <a:pPr indent="-387350" lvl="0" marL="457200" rtl="0" algn="l">
              <a:lnSpc>
                <a:spcPct val="150000"/>
              </a:lnSpc>
              <a:spcBef>
                <a:spcPts val="0"/>
              </a:spcBef>
              <a:spcAft>
                <a:spcPts val="0"/>
              </a:spcAft>
              <a:buClr>
                <a:schemeClr val="dk1"/>
              </a:buClr>
              <a:buSzPts val="2500"/>
              <a:buFont typeface="Calibri"/>
              <a:buAutoNum type="arabicPeriod"/>
            </a:pPr>
            <a:r>
              <a:rPr lang="hr" sz="2500">
                <a:solidFill>
                  <a:schemeClr val="dk1"/>
                </a:solidFill>
                <a:latin typeface="Calibri"/>
                <a:ea typeface="Calibri"/>
                <a:cs typeface="Calibri"/>
                <a:sym typeface="Calibri"/>
              </a:rPr>
              <a:t>Analizirajte oznake odjevnih veličina za dječju konfekciju.</a:t>
            </a:r>
            <a:endParaRPr sz="2500">
              <a:solidFill>
                <a:schemeClr val="dk1"/>
              </a:solidFill>
              <a:latin typeface="Calibri"/>
              <a:ea typeface="Calibri"/>
              <a:cs typeface="Calibri"/>
              <a:sym typeface="Calibri"/>
            </a:endParaRPr>
          </a:p>
          <a:p>
            <a:pPr indent="-387350" lvl="0" marL="457200" rtl="0" algn="l">
              <a:lnSpc>
                <a:spcPct val="150000"/>
              </a:lnSpc>
              <a:spcBef>
                <a:spcPts val="0"/>
              </a:spcBef>
              <a:spcAft>
                <a:spcPts val="0"/>
              </a:spcAft>
              <a:buClr>
                <a:schemeClr val="dk1"/>
              </a:buClr>
              <a:buSzPts val="2500"/>
              <a:buFont typeface="Calibri"/>
              <a:buAutoNum type="arabicPeriod"/>
            </a:pPr>
            <a:r>
              <a:rPr lang="hr" sz="2500">
                <a:solidFill>
                  <a:schemeClr val="dk1"/>
                </a:solidFill>
                <a:latin typeface="Calibri"/>
                <a:ea typeface="Calibri"/>
                <a:cs typeface="Calibri"/>
                <a:sym typeface="Calibri"/>
              </a:rPr>
              <a:t>Navedite nekoliko savjeta kod odabira odgovarajuće dječje konfekcije.</a:t>
            </a:r>
            <a:endParaRPr sz="2500">
              <a:solidFill>
                <a:schemeClr val="dk1"/>
              </a:solidFill>
              <a:latin typeface="Calibri"/>
              <a:ea typeface="Calibri"/>
              <a:cs typeface="Calibri"/>
              <a:sym typeface="Calibri"/>
            </a:endParaRPr>
          </a:p>
          <a:p>
            <a:pPr indent="-387350" lvl="0" marL="457200" rtl="0" algn="l">
              <a:lnSpc>
                <a:spcPct val="150000"/>
              </a:lnSpc>
              <a:spcBef>
                <a:spcPts val="0"/>
              </a:spcBef>
              <a:spcAft>
                <a:spcPts val="0"/>
              </a:spcAft>
              <a:buClr>
                <a:schemeClr val="dk1"/>
              </a:buClr>
              <a:buSzPts val="2500"/>
              <a:buFont typeface="Calibri"/>
              <a:buAutoNum type="arabicPeriod"/>
            </a:pPr>
            <a:r>
              <a:rPr lang="hr" sz="2500">
                <a:solidFill>
                  <a:schemeClr val="dk1"/>
                </a:solidFill>
                <a:latin typeface="Calibri"/>
                <a:ea typeface="Calibri"/>
                <a:cs typeface="Calibri"/>
                <a:sym typeface="Calibri"/>
              </a:rPr>
              <a:t>Navedite kriterije podjele sportske odjeće.</a:t>
            </a:r>
            <a:endParaRPr sz="2500">
              <a:solidFill>
                <a:schemeClr val="dk1"/>
              </a:solidFill>
              <a:latin typeface="Calibri"/>
              <a:ea typeface="Calibri"/>
              <a:cs typeface="Calibri"/>
              <a:sym typeface="Calibri"/>
            </a:endParaRPr>
          </a:p>
          <a:p>
            <a:pPr indent="-387350" lvl="0" marL="457200" rtl="0" algn="l">
              <a:lnSpc>
                <a:spcPct val="150000"/>
              </a:lnSpc>
              <a:spcBef>
                <a:spcPts val="0"/>
              </a:spcBef>
              <a:spcAft>
                <a:spcPts val="0"/>
              </a:spcAft>
              <a:buClr>
                <a:schemeClr val="dk1"/>
              </a:buClr>
              <a:buSzPts val="2500"/>
              <a:buFont typeface="Calibri"/>
              <a:buAutoNum type="arabicPeriod"/>
            </a:pPr>
            <a:r>
              <a:rPr lang="hr" sz="2500">
                <a:solidFill>
                  <a:schemeClr val="dk1"/>
                </a:solidFill>
                <a:latin typeface="Calibri"/>
                <a:ea typeface="Calibri"/>
                <a:cs typeface="Calibri"/>
                <a:sym typeface="Calibri"/>
              </a:rPr>
              <a:t>Analizirajte sportsku odjeću prema spolu.</a:t>
            </a:r>
            <a:endParaRPr sz="2500">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ctrTitle"/>
          </p:nvPr>
        </p:nvSpPr>
        <p:spPr>
          <a:xfrm>
            <a:off x="311700" y="744575"/>
            <a:ext cx="8520600" cy="3158100"/>
          </a:xfrm>
          <a:prstGeom prst="rect">
            <a:avLst/>
          </a:prstGeom>
        </p:spPr>
        <p:txBody>
          <a:bodyPr anchorCtr="0" anchor="b" bIns="91425" lIns="91425" spcFirstLastPara="1" rIns="91425" wrap="square" tIns="91425">
            <a:normAutofit fontScale="90000"/>
          </a:bodyPr>
          <a:lstStyle/>
          <a:p>
            <a:pPr indent="0" lvl="0" marL="0" rtl="0" algn="ctr">
              <a:spcBef>
                <a:spcPts val="0"/>
              </a:spcBef>
              <a:spcAft>
                <a:spcPts val="0"/>
              </a:spcAft>
              <a:buSzPts val="891"/>
              <a:buNone/>
            </a:pPr>
            <a:r>
              <a:rPr b="1" lang="hr" sz="3980"/>
              <a:t>PONAVLJANJE:</a:t>
            </a:r>
            <a:endParaRPr b="1" sz="3980"/>
          </a:p>
          <a:p>
            <a:pPr indent="0" lvl="0" marL="0" rtl="0" algn="ctr">
              <a:spcBef>
                <a:spcPts val="0"/>
              </a:spcBef>
              <a:spcAft>
                <a:spcPts val="0"/>
              </a:spcAft>
              <a:buSzPts val="891"/>
              <a:buNone/>
            </a:pPr>
            <a:r>
              <a:rPr i="1" lang="hr" sz="3980"/>
              <a:t>Dječja konfekcija i odjeća za slobodno vrijeme i sport</a:t>
            </a:r>
            <a:endParaRPr i="1" sz="3980"/>
          </a:p>
          <a:p>
            <a:pPr indent="0" lvl="0" marL="0" rtl="0" algn="ctr">
              <a:spcBef>
                <a:spcPts val="0"/>
              </a:spcBef>
              <a:spcAft>
                <a:spcPts val="0"/>
              </a:spcAft>
              <a:buSzPts val="891"/>
              <a:buNone/>
            </a:pPr>
            <a:r>
              <a:t/>
            </a:r>
            <a:endParaRPr i="1" sz="3980"/>
          </a:p>
          <a:p>
            <a:pPr indent="0" lvl="0" marL="0" rtl="0" algn="ctr">
              <a:spcBef>
                <a:spcPts val="0"/>
              </a:spcBef>
              <a:spcAft>
                <a:spcPts val="0"/>
              </a:spcAft>
              <a:buClr>
                <a:schemeClr val="dk1"/>
              </a:buClr>
              <a:buSzPts val="891"/>
              <a:buFont typeface="Arial"/>
              <a:buNone/>
            </a:pPr>
            <a:r>
              <a:t/>
            </a:r>
            <a:endParaRPr i="1" sz="3980"/>
          </a:p>
        </p:txBody>
      </p:sp>
      <p:sp>
        <p:nvSpPr>
          <p:cNvPr id="61" name="Google Shape;61;p14"/>
          <p:cNvSpPr txBox="1"/>
          <p:nvPr/>
        </p:nvSpPr>
        <p:spPr>
          <a:xfrm>
            <a:off x="359800" y="3441300"/>
            <a:ext cx="3390600" cy="1372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hr" sz="1600">
                <a:solidFill>
                  <a:schemeClr val="dk1"/>
                </a:solidFill>
                <a:latin typeface="Calibri"/>
                <a:ea typeface="Calibri"/>
                <a:cs typeface="Calibri"/>
                <a:sym typeface="Calibri"/>
              </a:rPr>
              <a:t>„Tekstil”</a:t>
            </a:r>
            <a:endParaRPr sz="1600">
              <a:solidFill>
                <a:schemeClr val="dk1"/>
              </a:solidFill>
              <a:latin typeface="Calibri"/>
              <a:ea typeface="Calibri"/>
              <a:cs typeface="Calibri"/>
              <a:sym typeface="Calibri"/>
            </a:endParaRPr>
          </a:p>
          <a:p>
            <a:pPr indent="0" lvl="0" marL="0" rtl="0" algn="ctr">
              <a:spcBef>
                <a:spcPts val="280"/>
              </a:spcBef>
              <a:spcAft>
                <a:spcPts val="0"/>
              </a:spcAft>
              <a:buClr>
                <a:schemeClr val="dk1"/>
              </a:buClr>
              <a:buSzPts val="1100"/>
              <a:buFont typeface="Arial"/>
              <a:buNone/>
            </a:pPr>
            <a:r>
              <a:rPr lang="hr" sz="1600">
                <a:solidFill>
                  <a:schemeClr val="dk1"/>
                </a:solidFill>
                <a:latin typeface="Calibri"/>
                <a:ea typeface="Calibri"/>
                <a:cs typeface="Calibri"/>
                <a:sym typeface="Calibri"/>
              </a:rPr>
              <a:t>Prodavač, 1.D</a:t>
            </a:r>
            <a:endParaRPr sz="1600">
              <a:solidFill>
                <a:schemeClr val="dk1"/>
              </a:solidFill>
              <a:latin typeface="Calibri"/>
              <a:ea typeface="Calibri"/>
              <a:cs typeface="Calibri"/>
              <a:sym typeface="Calibri"/>
            </a:endParaRPr>
          </a:p>
          <a:p>
            <a:pPr indent="0" lvl="0" marL="0" rtl="0" algn="ctr">
              <a:spcBef>
                <a:spcPts val="280"/>
              </a:spcBef>
              <a:spcAft>
                <a:spcPts val="0"/>
              </a:spcAft>
              <a:buClr>
                <a:schemeClr val="dk1"/>
              </a:buClr>
              <a:buSzPts val="1100"/>
              <a:buFont typeface="Arial"/>
              <a:buNone/>
            </a:pPr>
            <a:r>
              <a:rPr lang="hr" sz="1600">
                <a:solidFill>
                  <a:schemeClr val="dk1"/>
                </a:solidFill>
                <a:latin typeface="Calibri"/>
                <a:ea typeface="Calibri"/>
                <a:cs typeface="Calibri"/>
                <a:sym typeface="Calibri"/>
              </a:rPr>
              <a:t>Nastavnica: Ivana Kevdžija, mag.oec.</a:t>
            </a:r>
            <a:endParaRPr sz="1600">
              <a:solidFill>
                <a:schemeClr val="dk1"/>
              </a:solidFill>
              <a:latin typeface="Calibri"/>
              <a:ea typeface="Calibri"/>
              <a:cs typeface="Calibri"/>
              <a:sym typeface="Calibri"/>
            </a:endParaRPr>
          </a:p>
          <a:p>
            <a:pPr indent="0" lvl="0" marL="0" rtl="0" algn="ctr">
              <a:spcBef>
                <a:spcPts val="280"/>
              </a:spcBef>
              <a:spcAft>
                <a:spcPts val="0"/>
              </a:spcAft>
              <a:buClr>
                <a:schemeClr val="dk1"/>
              </a:buClr>
              <a:buSzPts val="1100"/>
              <a:buFont typeface="Arial"/>
              <a:buNone/>
            </a:pPr>
            <a:r>
              <a:rPr lang="hr" sz="1600">
                <a:solidFill>
                  <a:schemeClr val="dk1"/>
                </a:solidFill>
                <a:latin typeface="Calibri"/>
                <a:ea typeface="Calibri"/>
                <a:cs typeface="Calibri"/>
                <a:sym typeface="Calibri"/>
              </a:rPr>
              <a:t>Ekonomska i turistička škola Daruvar</a:t>
            </a:r>
            <a:endParaRPr sz="1800">
              <a:solidFill>
                <a:schemeClr val="dk2"/>
              </a:solidFill>
            </a:endParaRPr>
          </a:p>
        </p:txBody>
      </p:sp>
      <p:pic>
        <p:nvPicPr>
          <p:cNvPr id="62" name="Google Shape;62;p14" title="Confused cartoon kid | Public domain vectors"/>
          <p:cNvPicPr preferRelativeResize="0"/>
          <p:nvPr/>
        </p:nvPicPr>
        <p:blipFill>
          <a:blip r:embed="rId3">
            <a:alphaModFix/>
          </a:blip>
          <a:stretch>
            <a:fillRect/>
          </a:stretch>
        </p:blipFill>
        <p:spPr>
          <a:xfrm>
            <a:off x="6875875" y="2571750"/>
            <a:ext cx="1908650" cy="25381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hr"/>
              <a:t>ISHODI:</a:t>
            </a:r>
            <a:endParaRPr/>
          </a:p>
        </p:txBody>
      </p:sp>
      <p:sp>
        <p:nvSpPr>
          <p:cNvPr id="68" name="Google Shape;68;p1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9250" lvl="0" marL="457200" rtl="0" algn="l">
              <a:lnSpc>
                <a:spcPct val="150000"/>
              </a:lnSpc>
              <a:spcBef>
                <a:spcPts val="0"/>
              </a:spcBef>
              <a:spcAft>
                <a:spcPts val="0"/>
              </a:spcAft>
              <a:buSzPts val="1900"/>
              <a:buChar char="●"/>
            </a:pPr>
            <a:r>
              <a:rPr lang="hr" sz="1900"/>
              <a:t>i</a:t>
            </a:r>
            <a:r>
              <a:rPr lang="hr" sz="1900"/>
              <a:t>dentificirati osnovne pojmove iz nastavnih cjelina </a:t>
            </a:r>
            <a:r>
              <a:rPr i="1" lang="hr" sz="1900"/>
              <a:t>Dječja konfekcija i odjeća za slobodno vrijeme i sport</a:t>
            </a:r>
            <a:endParaRPr i="1" sz="1900"/>
          </a:p>
          <a:p>
            <a:pPr indent="-349250" lvl="0" marL="457200" rtl="0" algn="l">
              <a:lnSpc>
                <a:spcPct val="150000"/>
              </a:lnSpc>
              <a:spcBef>
                <a:spcPts val="0"/>
              </a:spcBef>
              <a:spcAft>
                <a:spcPts val="0"/>
              </a:spcAft>
              <a:buSzPts val="1900"/>
              <a:buChar char="●"/>
            </a:pPr>
            <a:r>
              <a:rPr lang="hr" sz="1900"/>
              <a:t>izdvojiti osnovne podjele iz nastavnih cjelina </a:t>
            </a:r>
            <a:r>
              <a:rPr i="1" lang="hr" sz="1900"/>
              <a:t>Dječja konfekcija i odjeća za slobodno vrijeme i sport</a:t>
            </a:r>
            <a:endParaRPr i="1" sz="1900"/>
          </a:p>
          <a:p>
            <a:pPr indent="-349250" lvl="0" marL="457200" rtl="0" algn="l">
              <a:lnSpc>
                <a:spcPct val="150000"/>
              </a:lnSpc>
              <a:spcBef>
                <a:spcPts val="0"/>
              </a:spcBef>
              <a:spcAft>
                <a:spcPts val="0"/>
              </a:spcAft>
              <a:buSzPts val="1900"/>
              <a:buChar char="●"/>
            </a:pPr>
            <a:r>
              <a:rPr lang="hr" sz="1900"/>
              <a:t>istražiti nastavne sadržaje za pisanu provjeru znanja III.</a:t>
            </a:r>
            <a:endParaRPr sz="1900"/>
          </a:p>
          <a:p>
            <a:pPr indent="-349250" lvl="0" marL="457200" rtl="0" algn="l">
              <a:lnSpc>
                <a:spcPct val="150000"/>
              </a:lnSpc>
              <a:spcBef>
                <a:spcPts val="0"/>
              </a:spcBef>
              <a:spcAft>
                <a:spcPts val="0"/>
              </a:spcAft>
              <a:buSzPts val="1900"/>
              <a:buChar char="●"/>
            </a:pPr>
            <a:r>
              <a:rPr lang="hr" sz="1900"/>
              <a:t>raščlaniti nastavne sadržaje u tablici na hameru</a:t>
            </a:r>
            <a:endParaRPr sz="1900"/>
          </a:p>
          <a:p>
            <a:pPr indent="-349250" lvl="0" marL="457200" rtl="0" algn="l">
              <a:lnSpc>
                <a:spcPct val="150000"/>
              </a:lnSpc>
              <a:spcBef>
                <a:spcPts val="0"/>
              </a:spcBef>
              <a:spcAft>
                <a:spcPts val="0"/>
              </a:spcAft>
              <a:buSzPts val="1900"/>
              <a:buChar char="●"/>
            </a:pPr>
            <a:r>
              <a:rPr lang="hr" sz="1900"/>
              <a:t>rangirati ostale informacije za ponavljanje</a:t>
            </a:r>
            <a:endParaRPr sz="19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sp>
        <p:nvSpPr>
          <p:cNvPr id="73" name="Google Shape;73;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hr"/>
              <a:t>UPUTE za radionicu:</a:t>
            </a:r>
            <a:endParaRPr/>
          </a:p>
          <a:p>
            <a:pPr indent="0" lvl="0" marL="0" rtl="0" algn="l">
              <a:spcBef>
                <a:spcPts val="0"/>
              </a:spcBef>
              <a:spcAft>
                <a:spcPts val="0"/>
              </a:spcAft>
              <a:buNone/>
            </a:pPr>
            <a:r>
              <a:t/>
            </a:r>
            <a:endParaRPr/>
          </a:p>
        </p:txBody>
      </p:sp>
      <p:sp>
        <p:nvSpPr>
          <p:cNvPr id="74" name="Google Shape;74;p1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hr">
                <a:solidFill>
                  <a:schemeClr val="accent2"/>
                </a:solidFill>
              </a:rPr>
              <a:t>Svaki učenik izvlači papir sa napisanom ulogom:</a:t>
            </a:r>
            <a:endParaRPr>
              <a:solidFill>
                <a:schemeClr val="accent2"/>
              </a:solidFill>
            </a:endParaRPr>
          </a:p>
          <a:p>
            <a:pPr indent="-342900" lvl="0" marL="914400" rtl="0" algn="l">
              <a:spcBef>
                <a:spcPts val="1200"/>
              </a:spcBef>
              <a:spcAft>
                <a:spcPts val="0"/>
              </a:spcAft>
              <a:buClr>
                <a:schemeClr val="accent2"/>
              </a:buClr>
              <a:buSzPts val="1800"/>
              <a:buChar char="●"/>
            </a:pPr>
            <a:r>
              <a:rPr lang="hr">
                <a:solidFill>
                  <a:schemeClr val="accent2"/>
                </a:solidFill>
              </a:rPr>
              <a:t>koordinatori nastavnih jedinica</a:t>
            </a:r>
            <a:endParaRPr>
              <a:solidFill>
                <a:schemeClr val="accent2"/>
              </a:solidFill>
            </a:endParaRPr>
          </a:p>
          <a:p>
            <a:pPr indent="-342900" lvl="0" marL="914400" rtl="0" algn="l">
              <a:spcBef>
                <a:spcPts val="0"/>
              </a:spcBef>
              <a:spcAft>
                <a:spcPts val="0"/>
              </a:spcAft>
              <a:buClr>
                <a:schemeClr val="accent2"/>
              </a:buClr>
              <a:buSzPts val="1800"/>
              <a:buChar char="●"/>
            </a:pPr>
            <a:r>
              <a:rPr lang="hr">
                <a:solidFill>
                  <a:schemeClr val="accent2"/>
                </a:solidFill>
              </a:rPr>
              <a:t>asistenti za izradu tablice</a:t>
            </a:r>
            <a:endParaRPr>
              <a:solidFill>
                <a:schemeClr val="accent2"/>
              </a:solidFill>
            </a:endParaRPr>
          </a:p>
          <a:p>
            <a:pPr indent="-342900" lvl="0" marL="914400" rtl="0" algn="l">
              <a:spcBef>
                <a:spcPts val="0"/>
              </a:spcBef>
              <a:spcAft>
                <a:spcPts val="0"/>
              </a:spcAft>
              <a:buClr>
                <a:schemeClr val="accent2"/>
              </a:buClr>
              <a:buSzPts val="1800"/>
              <a:buChar char="●"/>
            </a:pPr>
            <a:r>
              <a:rPr lang="hr">
                <a:solidFill>
                  <a:schemeClr val="accent2"/>
                </a:solidFill>
              </a:rPr>
              <a:t>detektivi za pojmove </a:t>
            </a:r>
            <a:endParaRPr>
              <a:solidFill>
                <a:schemeClr val="accent2"/>
              </a:solidFill>
            </a:endParaRPr>
          </a:p>
          <a:p>
            <a:pPr indent="-342900" lvl="0" marL="914400" rtl="0" algn="l">
              <a:spcBef>
                <a:spcPts val="0"/>
              </a:spcBef>
              <a:spcAft>
                <a:spcPts val="0"/>
              </a:spcAft>
              <a:buClr>
                <a:schemeClr val="accent2"/>
              </a:buClr>
              <a:buSzPts val="1800"/>
              <a:buChar char="●"/>
            </a:pPr>
            <a:r>
              <a:rPr lang="hr">
                <a:solidFill>
                  <a:schemeClr val="accent2"/>
                </a:solidFill>
              </a:rPr>
              <a:t>istraživači podjela </a:t>
            </a:r>
            <a:endParaRPr>
              <a:solidFill>
                <a:schemeClr val="accent2"/>
              </a:solidFill>
            </a:endParaRPr>
          </a:p>
          <a:p>
            <a:pPr indent="-342900" lvl="0" marL="914400" rtl="0" algn="l">
              <a:spcBef>
                <a:spcPts val="0"/>
              </a:spcBef>
              <a:spcAft>
                <a:spcPts val="0"/>
              </a:spcAft>
              <a:buClr>
                <a:schemeClr val="accent2"/>
              </a:buClr>
              <a:buSzPts val="1800"/>
              <a:buChar char="●"/>
            </a:pPr>
            <a:r>
              <a:rPr lang="hr">
                <a:solidFill>
                  <a:schemeClr val="accent2"/>
                </a:solidFill>
              </a:rPr>
              <a:t>analitičari ostalih sadržaja </a:t>
            </a:r>
            <a:endParaRPr>
              <a:solidFill>
                <a:schemeClr val="accent2"/>
              </a:solidFill>
            </a:endParaRPr>
          </a:p>
          <a:p>
            <a:pPr indent="-342900" lvl="0" marL="914400" rtl="0" algn="l">
              <a:spcBef>
                <a:spcPts val="0"/>
              </a:spcBef>
              <a:spcAft>
                <a:spcPts val="0"/>
              </a:spcAft>
              <a:buClr>
                <a:schemeClr val="accent2"/>
              </a:buClr>
              <a:buSzPts val="1800"/>
              <a:buChar char="●"/>
            </a:pPr>
            <a:r>
              <a:rPr lang="hr">
                <a:solidFill>
                  <a:schemeClr val="accent2"/>
                </a:solidFill>
              </a:rPr>
              <a:t>zapisničari za oblikovanje tablice.</a:t>
            </a:r>
            <a:endParaRPr>
              <a:solidFill>
                <a:schemeClr val="accent2"/>
              </a:solidFill>
            </a:endParaRPr>
          </a:p>
          <a:p>
            <a:pPr indent="0" lvl="0" marL="0" rtl="0" algn="l">
              <a:spcBef>
                <a:spcPts val="1200"/>
              </a:spcBef>
              <a:spcAft>
                <a:spcPts val="1200"/>
              </a:spcAft>
              <a:buNone/>
            </a:pPr>
            <a:r>
              <a:rPr b="1" lang="hr">
                <a:solidFill>
                  <a:srgbClr val="0000FF"/>
                </a:solidFill>
              </a:rPr>
              <a:t>Zadatak:</a:t>
            </a:r>
            <a:r>
              <a:rPr lang="hr">
                <a:solidFill>
                  <a:srgbClr val="0000FF"/>
                </a:solidFill>
              </a:rPr>
              <a:t> </a:t>
            </a:r>
            <a:r>
              <a:rPr i="1" lang="hr">
                <a:solidFill>
                  <a:srgbClr val="0000FF"/>
                </a:solidFill>
              </a:rPr>
              <a:t>kategorizirati nastavne sadržaje i prikazati ih pomoću tablice na hameru.</a:t>
            </a:r>
            <a:endParaRPr i="1">
              <a:solidFill>
                <a:srgbClr val="0000FF"/>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graphicFrame>
        <p:nvGraphicFramePr>
          <p:cNvPr id="79" name="Google Shape;79;p17"/>
          <p:cNvGraphicFramePr/>
          <p:nvPr/>
        </p:nvGraphicFramePr>
        <p:xfrm>
          <a:off x="77550" y="354775"/>
          <a:ext cx="3000000" cy="3000000"/>
        </p:xfrm>
        <a:graphic>
          <a:graphicData uri="http://schemas.openxmlformats.org/drawingml/2006/table">
            <a:tbl>
              <a:tblPr>
                <a:noFill/>
                <a:tableStyleId>{D74A2F48-2796-4235-88BE-7029232DC96B}</a:tableStyleId>
              </a:tblPr>
              <a:tblGrid>
                <a:gridCol w="1594750"/>
                <a:gridCol w="1364150"/>
                <a:gridCol w="1479450"/>
                <a:gridCol w="1479450"/>
                <a:gridCol w="1479450"/>
                <a:gridCol w="1479450"/>
              </a:tblGrid>
              <a:tr h="1083725">
                <a:tc>
                  <a:txBody>
                    <a:bodyPr/>
                    <a:lstStyle/>
                    <a:p>
                      <a:pPr indent="0" lvl="0" marL="0" rtl="0" algn="ctr">
                        <a:spcBef>
                          <a:spcPts val="0"/>
                        </a:spcBef>
                        <a:spcAft>
                          <a:spcPts val="0"/>
                        </a:spcAft>
                        <a:buNone/>
                      </a:pPr>
                      <a:r>
                        <a:rPr b="1" lang="hr">
                          <a:solidFill>
                            <a:srgbClr val="9900FF"/>
                          </a:solidFill>
                        </a:rPr>
                        <a:t>KOORDINATORI NASTAVNIH JEDINICA</a:t>
                      </a:r>
                      <a:endParaRPr b="1">
                        <a:solidFill>
                          <a:srgbClr val="9900FF"/>
                        </a:solidFill>
                      </a:endParaRPr>
                    </a:p>
                  </a:txBody>
                  <a:tcPr marT="91425" marB="91425" marR="91425" marL="91425"/>
                </a:tc>
                <a:tc>
                  <a:txBody>
                    <a:bodyPr/>
                    <a:lstStyle/>
                    <a:p>
                      <a:pPr indent="0" lvl="0" marL="0" rtl="0" algn="ctr">
                        <a:spcBef>
                          <a:spcPts val="0"/>
                        </a:spcBef>
                        <a:spcAft>
                          <a:spcPts val="0"/>
                        </a:spcAft>
                        <a:buNone/>
                      </a:pPr>
                      <a:r>
                        <a:rPr b="1" lang="hr">
                          <a:solidFill>
                            <a:srgbClr val="980000"/>
                          </a:solidFill>
                        </a:rPr>
                        <a:t>ASISTENTI ZA IZRADU TABLICE</a:t>
                      </a:r>
                      <a:endParaRPr b="1">
                        <a:solidFill>
                          <a:srgbClr val="980000"/>
                        </a:solidFill>
                      </a:endParaRPr>
                    </a:p>
                  </a:txBody>
                  <a:tcPr marT="91425" marB="91425" marR="91425" marL="91425"/>
                </a:tc>
                <a:tc>
                  <a:txBody>
                    <a:bodyPr/>
                    <a:lstStyle/>
                    <a:p>
                      <a:pPr indent="0" lvl="0" marL="0" rtl="0" algn="ctr">
                        <a:spcBef>
                          <a:spcPts val="0"/>
                        </a:spcBef>
                        <a:spcAft>
                          <a:spcPts val="0"/>
                        </a:spcAft>
                        <a:buNone/>
                      </a:pPr>
                      <a:r>
                        <a:rPr b="1" lang="hr">
                          <a:solidFill>
                            <a:srgbClr val="0000FF"/>
                          </a:solidFill>
                        </a:rPr>
                        <a:t>DETEKTIVI ZA POJMOVE</a:t>
                      </a:r>
                      <a:endParaRPr b="1">
                        <a:solidFill>
                          <a:srgbClr val="0000FF"/>
                        </a:solidFill>
                      </a:endParaRPr>
                    </a:p>
                  </a:txBody>
                  <a:tcPr marT="91425" marB="91425" marR="91425" marL="91425"/>
                </a:tc>
                <a:tc>
                  <a:txBody>
                    <a:bodyPr/>
                    <a:lstStyle/>
                    <a:p>
                      <a:pPr indent="0" lvl="0" marL="0" rtl="0" algn="ctr">
                        <a:spcBef>
                          <a:spcPts val="0"/>
                        </a:spcBef>
                        <a:spcAft>
                          <a:spcPts val="0"/>
                        </a:spcAft>
                        <a:buNone/>
                      </a:pPr>
                      <a:r>
                        <a:rPr b="1" lang="hr"/>
                        <a:t>ISTRAŽIVAČI PODJELA</a:t>
                      </a:r>
                      <a:endParaRPr b="1"/>
                    </a:p>
                  </a:txBody>
                  <a:tcPr marT="91425" marB="91425" marR="91425" marL="91425"/>
                </a:tc>
                <a:tc>
                  <a:txBody>
                    <a:bodyPr/>
                    <a:lstStyle/>
                    <a:p>
                      <a:pPr indent="0" lvl="0" marL="0" rtl="0" algn="ctr">
                        <a:spcBef>
                          <a:spcPts val="0"/>
                        </a:spcBef>
                        <a:spcAft>
                          <a:spcPts val="0"/>
                        </a:spcAft>
                        <a:buNone/>
                      </a:pPr>
                      <a:r>
                        <a:rPr b="1" lang="hr">
                          <a:solidFill>
                            <a:srgbClr val="38761D"/>
                          </a:solidFill>
                        </a:rPr>
                        <a:t>ANALITIČARI OSTALIH SADRŽAJA</a:t>
                      </a:r>
                      <a:endParaRPr b="1">
                        <a:solidFill>
                          <a:srgbClr val="38761D"/>
                        </a:solidFill>
                      </a:endParaRPr>
                    </a:p>
                  </a:txBody>
                  <a:tcPr marT="91425" marB="91425" marR="91425" marL="91425"/>
                </a:tc>
                <a:tc>
                  <a:txBody>
                    <a:bodyPr/>
                    <a:lstStyle/>
                    <a:p>
                      <a:pPr indent="0" lvl="0" marL="0" rtl="0" algn="ctr">
                        <a:spcBef>
                          <a:spcPts val="0"/>
                        </a:spcBef>
                        <a:spcAft>
                          <a:spcPts val="0"/>
                        </a:spcAft>
                        <a:buNone/>
                      </a:pPr>
                      <a:r>
                        <a:rPr b="1" lang="hr">
                          <a:solidFill>
                            <a:srgbClr val="BF9000"/>
                          </a:solidFill>
                        </a:rPr>
                        <a:t>ZAPISNIČARI ZA OBLIKOVANJE TABLICE</a:t>
                      </a:r>
                      <a:endParaRPr b="1">
                        <a:solidFill>
                          <a:srgbClr val="BF9000"/>
                        </a:solidFill>
                      </a:endParaRPr>
                    </a:p>
                  </a:txBody>
                  <a:tcPr marT="91425" marB="91425" marR="91425" marL="91425"/>
                </a:tc>
              </a:tr>
              <a:tr h="2868700">
                <a:tc>
                  <a:txBody>
                    <a:bodyPr/>
                    <a:lstStyle/>
                    <a:p>
                      <a:pPr indent="0" lvl="0" marL="0" rtl="0" algn="ctr">
                        <a:spcBef>
                          <a:spcPts val="0"/>
                        </a:spcBef>
                        <a:spcAft>
                          <a:spcPts val="0"/>
                        </a:spcAft>
                        <a:buNone/>
                      </a:pPr>
                      <a:r>
                        <a:rPr lang="hr">
                          <a:solidFill>
                            <a:srgbClr val="9900FF"/>
                          </a:solidFill>
                        </a:rPr>
                        <a:t>O</a:t>
                      </a:r>
                      <a:r>
                        <a:rPr lang="hr">
                          <a:solidFill>
                            <a:srgbClr val="9900FF"/>
                          </a:solidFill>
                        </a:rPr>
                        <a:t>drediti sve nastavne jedinice iz nastavnih cjelina Dječja konfekcija i odjeća za slobodno vrijeme i sport.</a:t>
                      </a:r>
                      <a:endParaRPr>
                        <a:solidFill>
                          <a:srgbClr val="9900FF"/>
                        </a:solidFill>
                      </a:endParaRPr>
                    </a:p>
                  </a:txBody>
                  <a:tcPr marT="91425" marB="91425" marR="91425" marL="91425"/>
                </a:tc>
                <a:tc>
                  <a:txBody>
                    <a:bodyPr/>
                    <a:lstStyle/>
                    <a:p>
                      <a:pPr indent="0" lvl="0" marL="0" rtl="0" algn="ctr">
                        <a:spcBef>
                          <a:spcPts val="0"/>
                        </a:spcBef>
                        <a:spcAft>
                          <a:spcPts val="0"/>
                        </a:spcAft>
                        <a:buNone/>
                      </a:pPr>
                      <a:r>
                        <a:rPr lang="hr">
                          <a:solidFill>
                            <a:srgbClr val="980000"/>
                          </a:solidFill>
                        </a:rPr>
                        <a:t>I</a:t>
                      </a:r>
                      <a:r>
                        <a:rPr lang="hr">
                          <a:solidFill>
                            <a:srgbClr val="980000"/>
                          </a:solidFill>
                        </a:rPr>
                        <a:t>zraditi na hameru tablicu za ponavljanje nastavnih sadržaja na temelju popisa nastavnih jedinica proslijeđenog iz para koordinatora.</a:t>
                      </a:r>
                      <a:endParaRPr>
                        <a:solidFill>
                          <a:srgbClr val="980000"/>
                        </a:solidFill>
                      </a:endParaRPr>
                    </a:p>
                  </a:txBody>
                  <a:tcPr marT="91425" marB="91425" marR="91425" marL="91425"/>
                </a:tc>
                <a:tc>
                  <a:txBody>
                    <a:bodyPr/>
                    <a:lstStyle/>
                    <a:p>
                      <a:pPr indent="0" lvl="0" marL="0" rtl="0" algn="ctr">
                        <a:spcBef>
                          <a:spcPts val="0"/>
                        </a:spcBef>
                        <a:spcAft>
                          <a:spcPts val="0"/>
                        </a:spcAft>
                        <a:buNone/>
                      </a:pPr>
                      <a:r>
                        <a:rPr lang="hr">
                          <a:solidFill>
                            <a:srgbClr val="0000FF"/>
                          </a:solidFill>
                        </a:rPr>
                        <a:t>Uz pomoć bilježnice, </a:t>
                      </a:r>
                      <a:r>
                        <a:rPr lang="hr">
                          <a:solidFill>
                            <a:srgbClr val="0000FF"/>
                          </a:solidFill>
                        </a:rPr>
                        <a:t>identificirati osnovne pojmove iz nastavnih jedinica koje su asistenti uvrstili u tablicu za ponavljanje nastavnih sadržaja.</a:t>
                      </a:r>
                      <a:endParaRPr>
                        <a:solidFill>
                          <a:srgbClr val="0000FF"/>
                        </a:solidFill>
                      </a:endParaRPr>
                    </a:p>
                  </a:txBody>
                  <a:tcPr marT="91425" marB="91425" marR="91425" marL="91425"/>
                </a:tc>
                <a:tc>
                  <a:txBody>
                    <a:bodyPr/>
                    <a:lstStyle/>
                    <a:p>
                      <a:pPr indent="0" lvl="0" marL="0" rtl="0" algn="ctr">
                        <a:spcBef>
                          <a:spcPts val="0"/>
                        </a:spcBef>
                        <a:spcAft>
                          <a:spcPts val="0"/>
                        </a:spcAft>
                        <a:buNone/>
                      </a:pPr>
                      <a:r>
                        <a:rPr lang="hr">
                          <a:solidFill>
                            <a:schemeClr val="dk1"/>
                          </a:solidFill>
                        </a:rPr>
                        <a:t>U</a:t>
                      </a:r>
                      <a:r>
                        <a:rPr lang="hr">
                          <a:solidFill>
                            <a:schemeClr val="dk1"/>
                          </a:solidFill>
                        </a:rPr>
                        <a:t>z pomoć bilježnice, </a:t>
                      </a:r>
                      <a:r>
                        <a:rPr lang="hr"/>
                        <a:t>izdvojiti osnovne podjele iz nastavnih jedinica koje su asistenti uvrstili u tablicu za ponavljanje nastavnih sadržaja.</a:t>
                      </a:r>
                      <a:endParaRPr/>
                    </a:p>
                  </a:txBody>
                  <a:tcPr marT="91425" marB="91425" marR="91425" marL="91425"/>
                </a:tc>
                <a:tc>
                  <a:txBody>
                    <a:bodyPr/>
                    <a:lstStyle/>
                    <a:p>
                      <a:pPr indent="0" lvl="0" marL="0" rtl="0" algn="ctr">
                        <a:spcBef>
                          <a:spcPts val="0"/>
                        </a:spcBef>
                        <a:spcAft>
                          <a:spcPts val="0"/>
                        </a:spcAft>
                        <a:buNone/>
                      </a:pPr>
                      <a:r>
                        <a:rPr lang="hr">
                          <a:solidFill>
                            <a:srgbClr val="38761D"/>
                          </a:solidFill>
                        </a:rPr>
                        <a:t>P</a:t>
                      </a:r>
                      <a:r>
                        <a:rPr lang="hr">
                          <a:solidFill>
                            <a:srgbClr val="38761D"/>
                          </a:solidFill>
                        </a:rPr>
                        <a:t>omoću bilježnice i pametnih mobitela, pronaći slike svih pojmova te ih naslikati na papire ili, ako je moguće u učionici, isprintati.</a:t>
                      </a:r>
                      <a:endParaRPr>
                        <a:solidFill>
                          <a:srgbClr val="38761D"/>
                        </a:solidFill>
                      </a:endParaRPr>
                    </a:p>
                  </a:txBody>
                  <a:tcPr marT="91425" marB="91425" marR="91425" marL="91425"/>
                </a:tc>
                <a:tc>
                  <a:txBody>
                    <a:bodyPr/>
                    <a:lstStyle/>
                    <a:p>
                      <a:pPr indent="0" lvl="0" marL="0" rtl="0" algn="ctr">
                        <a:spcBef>
                          <a:spcPts val="0"/>
                        </a:spcBef>
                        <a:spcAft>
                          <a:spcPts val="0"/>
                        </a:spcAft>
                        <a:buNone/>
                      </a:pPr>
                      <a:r>
                        <a:rPr lang="hr">
                          <a:solidFill>
                            <a:srgbClr val="BF9000"/>
                          </a:solidFill>
                        </a:rPr>
                        <a:t>O</a:t>
                      </a:r>
                      <a:r>
                        <a:rPr lang="hr">
                          <a:solidFill>
                            <a:srgbClr val="BF9000"/>
                          </a:solidFill>
                        </a:rPr>
                        <a:t>blikovati tablicu za ponavljanje nastavnih sadržaja na temelju proslijeđenih materijala od para detektiva, istraživača i analitičara.</a:t>
                      </a:r>
                      <a:endParaRPr>
                        <a:solidFill>
                          <a:srgbClr val="BF9000"/>
                        </a:solidFill>
                      </a:endParaRPr>
                    </a:p>
                  </a:txBody>
                  <a:tcPr marT="91425" marB="91425" marR="91425" marL="91425"/>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hr"/>
              <a:t>ZADATAK za ponavljanje!</a:t>
            </a:r>
            <a:endParaRPr/>
          </a:p>
        </p:txBody>
      </p:sp>
      <p:sp>
        <p:nvSpPr>
          <p:cNvPr id="85" name="Google Shape;85;p1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b="1" i="1" lang="hr">
                <a:solidFill>
                  <a:schemeClr val="dk1"/>
                </a:solidFill>
              </a:rPr>
              <a:t>Brainstorming metoda.</a:t>
            </a:r>
            <a:endParaRPr b="1" i="1">
              <a:solidFill>
                <a:schemeClr val="dk1"/>
              </a:solidFill>
            </a:endParaRPr>
          </a:p>
          <a:p>
            <a:pPr indent="0" lvl="0" marL="0" rtl="0" algn="ctr">
              <a:spcBef>
                <a:spcPts val="1200"/>
              </a:spcBef>
              <a:spcAft>
                <a:spcPts val="0"/>
              </a:spcAft>
              <a:buNone/>
            </a:pPr>
            <a:r>
              <a:rPr lang="hr">
                <a:solidFill>
                  <a:schemeClr val="dk1"/>
                </a:solidFill>
              </a:rPr>
              <a:t>Učenici će zatvoriti bilježnice. Nastavnik će slučajnim odabirom odrediti pet učenika. Prozvani učenici će odabrati nastavnu jedinicu iz tablice na hameru za koju žele ponoviti nastavne sadržaje uz pomoć kostura za pojmove, podjele i ostale informacije. Uvjet je da svaki od pet učenika odabere različitu nastavnu jedinicu. Svaki od njih ima na raspolaganju dvije minute kako bi vlastitim mišljenjem objasnio sve što je ponuđeno u kosturu iz tablice. Ostali učenici pozorno slušaju izlaganje prozvanih učenika.</a:t>
            </a:r>
            <a:endParaRPr>
              <a:solidFill>
                <a:schemeClr val="dk1"/>
              </a:solidFill>
            </a:endParaRPr>
          </a:p>
          <a:p>
            <a:pPr indent="0" lvl="0" marL="0" rtl="0" algn="l">
              <a:spcBef>
                <a:spcPts val="1200"/>
              </a:spcBef>
              <a:spcAft>
                <a:spcPts val="120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hr"/>
              <a:t>ZADATAK za vrednovanje!</a:t>
            </a:r>
            <a:endParaRPr/>
          </a:p>
        </p:txBody>
      </p:sp>
      <p:sp>
        <p:nvSpPr>
          <p:cNvPr id="91" name="Google Shape;91;p1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hr">
                <a:solidFill>
                  <a:schemeClr val="accent2"/>
                </a:solidFill>
              </a:rPr>
              <a:t>Prema unaprijed pripremljenim karticama koje sadrže po pet pitanja slučajno kombiniranih iz nastavnih jedinica, nastavnik će odabirom u e-dnevniku odrediti učenike koji će usmeno odgovarati za ocjenu iz usvojenosti programskih sadržaja.</a:t>
            </a:r>
            <a:endParaRPr>
              <a:solidFill>
                <a:schemeClr val="accent2"/>
              </a:solidFill>
            </a:endParaRPr>
          </a:p>
          <a:p>
            <a:pPr indent="0" lvl="0" marL="0" rtl="0" algn="ctr">
              <a:spcBef>
                <a:spcPts val="1200"/>
              </a:spcBef>
              <a:spcAft>
                <a:spcPts val="0"/>
              </a:spcAft>
              <a:buNone/>
            </a:pPr>
            <a:r>
              <a:rPr lang="hr">
                <a:solidFill>
                  <a:schemeClr val="accent2"/>
                </a:solidFill>
              </a:rPr>
              <a:t>Prozvani učenici izvlače kartice i odgovaraju na pitanja.</a:t>
            </a:r>
            <a:endParaRPr>
              <a:solidFill>
                <a:schemeClr val="accent2"/>
              </a:solidFill>
            </a:endParaRPr>
          </a:p>
          <a:p>
            <a:pPr indent="0" lvl="0" marL="0" rtl="0" algn="ctr">
              <a:spcBef>
                <a:spcPts val="1200"/>
              </a:spcBef>
              <a:spcAft>
                <a:spcPts val="1200"/>
              </a:spcAft>
              <a:buNone/>
            </a:pPr>
            <a:r>
              <a:rPr lang="hr">
                <a:solidFill>
                  <a:schemeClr val="accent2"/>
                </a:solidFill>
              </a:rPr>
              <a:t>Nastavnik bilježi uz svako pitanje točnost ili netočnost ponuđenog odgovora za + ili -. Na temelju broja točnih odgovora i prikupljenih znakova +, nastavnik će formirati ocjenu za usmenu provjeru znanja.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2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b="1" lang="hr"/>
              <a:t>DOMAĆA ZADAĆA</a:t>
            </a:r>
            <a:endParaRPr b="1"/>
          </a:p>
        </p:txBody>
      </p:sp>
      <p:sp>
        <p:nvSpPr>
          <p:cNvPr id="97" name="Google Shape;97;p2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t/>
            </a:r>
            <a:endParaRPr sz="2000">
              <a:solidFill>
                <a:schemeClr val="accent2"/>
              </a:solidFill>
            </a:endParaRPr>
          </a:p>
          <a:p>
            <a:pPr indent="0" lvl="0" marL="0" rtl="0" algn="ctr">
              <a:spcBef>
                <a:spcPts val="1200"/>
              </a:spcBef>
              <a:spcAft>
                <a:spcPts val="1200"/>
              </a:spcAft>
              <a:buNone/>
            </a:pPr>
            <a:r>
              <a:rPr lang="hr" sz="2000">
                <a:solidFill>
                  <a:schemeClr val="accent2"/>
                </a:solidFill>
              </a:rPr>
              <a:t>Na temelju tablice na hameru i kostura za pojmove, podjele i ostale informacije, učenici će pronaći odgovore na pitanja koja nisu znali prilikom ponavljanja i vrednovanja nastavnih sadržaja kako bi se što kvalitetnije pripremili za pisanu provjeru znanja.</a:t>
            </a:r>
            <a:endParaRPr sz="2000">
              <a:solidFill>
                <a:schemeClr val="accent2"/>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