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63" r:id="rId2"/>
    <p:sldId id="256" r:id="rId3"/>
    <p:sldId id="265" r:id="rId4"/>
    <p:sldId id="257" r:id="rId5"/>
    <p:sldId id="277" r:id="rId6"/>
    <p:sldId id="264" r:id="rId7"/>
    <p:sldId id="278" r:id="rId8"/>
    <p:sldId id="266" r:id="rId9"/>
    <p:sldId id="267" r:id="rId10"/>
    <p:sldId id="268" r:id="rId11"/>
    <p:sldId id="269" r:id="rId12"/>
    <p:sldId id="271" r:id="rId13"/>
    <p:sldId id="273" r:id="rId14"/>
    <p:sldId id="274" r:id="rId15"/>
    <p:sldId id="270" r:id="rId16"/>
    <p:sldId id="275" r:id="rId17"/>
    <p:sldId id="272" r:id="rId18"/>
    <p:sldId id="276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>
        <p:scale>
          <a:sx n="81" d="100"/>
          <a:sy n="81" d="100"/>
        </p:scale>
        <p:origin x="-216" y="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79F083-D2DD-440E-9D72-A3A368FCF63F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F1B100CC-8240-4885-8855-95BF2545FFDD}">
      <dgm:prSet custT="1"/>
      <dgm:spPr/>
      <dgm:t>
        <a:bodyPr/>
        <a:lstStyle/>
        <a:p>
          <a:r>
            <a:rPr lang="hr-HR" sz="1300" b="0" dirty="0">
              <a:solidFill>
                <a:schemeClr val="tx1"/>
              </a:solidFill>
            </a:rPr>
            <a:t>Kao mladi intelektualac, Dostojevski je bio nezadovoljan društvenom nepravdom u carskoj Rusiji te se pridružuje u klub </a:t>
          </a:r>
          <a:r>
            <a:rPr lang="hr-HR" sz="1300" b="0" dirty="0" smtClean="0">
              <a:solidFill>
                <a:schemeClr val="tx1"/>
              </a:solidFill>
            </a:rPr>
            <a:t>„</a:t>
          </a:r>
          <a:r>
            <a:rPr lang="hr-HR" sz="1300" b="0" dirty="0" err="1" smtClean="0">
              <a:solidFill>
                <a:schemeClr val="tx1"/>
              </a:solidFill>
            </a:rPr>
            <a:t>petraševaca</a:t>
          </a:r>
          <a:r>
            <a:rPr lang="hr-HR" sz="1300" b="0" dirty="0" smtClean="0">
              <a:solidFill>
                <a:schemeClr val="tx1"/>
              </a:solidFill>
            </a:rPr>
            <a:t>”.</a:t>
          </a:r>
          <a:endParaRPr lang="en-US" sz="1300" b="0" dirty="0">
            <a:solidFill>
              <a:schemeClr val="tx1"/>
            </a:solidFill>
          </a:endParaRPr>
        </a:p>
      </dgm:t>
    </dgm:pt>
    <dgm:pt modelId="{D2F2D264-417A-4FB5-A07E-1B9B26C61490}" type="parTrans" cxnId="{D284D868-6A5C-43E9-8DBE-0E9735206A78}">
      <dgm:prSet/>
      <dgm:spPr/>
      <dgm:t>
        <a:bodyPr/>
        <a:lstStyle/>
        <a:p>
          <a:endParaRPr lang="en-US"/>
        </a:p>
      </dgm:t>
    </dgm:pt>
    <dgm:pt modelId="{D81D4A89-402D-4F63-BD90-FAFFD5ADEA18}" type="sibTrans" cxnId="{D284D868-6A5C-43E9-8DBE-0E9735206A78}">
      <dgm:prSet phldrT="01" phldr="0"/>
      <dgm:spPr/>
      <dgm:t>
        <a:bodyPr/>
        <a:lstStyle/>
        <a:p>
          <a:r>
            <a:rPr lang="en-US" b="1" dirty="0" smtClean="0">
              <a:ln>
                <a:solidFill>
                  <a:schemeClr val="tx2">
                    <a:lumMod val="10000"/>
                  </a:schemeClr>
                </a:solidFill>
              </a:ln>
              <a:solidFill>
                <a:schemeClr val="tx2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rPr>
            <a:t>1</a:t>
          </a:r>
          <a:endParaRPr lang="en-US" b="1" dirty="0">
            <a:ln>
              <a:solidFill>
                <a:schemeClr val="tx2">
                  <a:lumMod val="10000"/>
                </a:schemeClr>
              </a:solidFill>
            </a:ln>
            <a:solidFill>
              <a:schemeClr val="tx2"/>
            </a:solidFill>
            <a:effectLst>
              <a:outerShdw blurRad="60007" dist="310007" dir="7680000" sy="30000" kx="1300200" algn="ctr" rotWithShape="0">
                <a:prstClr val="black">
                  <a:alpha val="32000"/>
                </a:prstClr>
              </a:outerShdw>
            </a:effectLst>
            <a:latin typeface="Ebrima" pitchFamily="2" charset="0"/>
            <a:ea typeface="Ebrima" pitchFamily="2" charset="0"/>
            <a:cs typeface="Ebrima" pitchFamily="2" charset="0"/>
          </a:endParaRPr>
        </a:p>
      </dgm:t>
    </dgm:pt>
    <dgm:pt modelId="{6EF0A827-DBF3-45DE-B25E-75F7A4F6C53F}">
      <dgm:prSet custT="1"/>
      <dgm:spPr/>
      <dgm:t>
        <a:bodyPr/>
        <a:lstStyle/>
        <a:p>
          <a:r>
            <a:rPr lang="hr-HR" sz="1600" b="0" dirty="0">
              <a:solidFill>
                <a:schemeClr val="tx1"/>
              </a:solidFill>
            </a:rPr>
            <a:t>Prijelom u životu Dostojevskoga dolazi </a:t>
          </a:r>
          <a:r>
            <a:rPr lang="hr-HR" sz="1600" b="0" dirty="0" smtClean="0">
              <a:solidFill>
                <a:schemeClr val="tx1"/>
              </a:solidFill>
            </a:rPr>
            <a:t>1849. Nakon </a:t>
          </a:r>
          <a:r>
            <a:rPr lang="hr-HR" sz="1600" b="0" dirty="0">
              <a:solidFill>
                <a:schemeClr val="tx1"/>
              </a:solidFill>
            </a:rPr>
            <a:t>zabrane </a:t>
          </a:r>
          <a:r>
            <a:rPr lang="hr-HR" sz="1600" b="0" dirty="0" smtClean="0">
              <a:solidFill>
                <a:schemeClr val="tx1"/>
              </a:solidFill>
            </a:rPr>
            <a:t>kluba </a:t>
          </a:r>
          <a:r>
            <a:rPr lang="hr-HR" sz="1600" b="0" dirty="0" smtClean="0">
              <a:solidFill>
                <a:schemeClr val="tx1"/>
              </a:solidFill>
            </a:rPr>
            <a:t>„</a:t>
          </a:r>
          <a:r>
            <a:rPr lang="hr-HR" sz="1600" b="0" dirty="0" err="1" smtClean="0">
              <a:solidFill>
                <a:schemeClr val="tx1"/>
              </a:solidFill>
            </a:rPr>
            <a:t>petraševci</a:t>
          </a:r>
          <a:r>
            <a:rPr lang="hr-HR" sz="1600" b="0" dirty="0">
              <a:solidFill>
                <a:schemeClr val="tx1"/>
              </a:solidFill>
            </a:rPr>
            <a:t>” su uhićeni i </a:t>
          </a:r>
          <a:r>
            <a:rPr lang="hr-HR" sz="1600" b="0" dirty="0" smtClean="0">
              <a:solidFill>
                <a:schemeClr val="tx1"/>
              </a:solidFill>
            </a:rPr>
            <a:t>osuđeni. </a:t>
          </a:r>
          <a:r>
            <a:rPr lang="hr-HR" sz="1600" b="0" dirty="0">
              <a:solidFill>
                <a:schemeClr val="tx1"/>
              </a:solidFill>
            </a:rPr>
            <a:t>na smrt</a:t>
          </a:r>
          <a:endParaRPr lang="en-US" sz="1600" b="0" dirty="0">
            <a:solidFill>
              <a:schemeClr val="tx1"/>
            </a:solidFill>
          </a:endParaRPr>
        </a:p>
      </dgm:t>
    </dgm:pt>
    <dgm:pt modelId="{6008C5BB-A358-4FBE-B57F-475311303F0E}" type="parTrans" cxnId="{EA9F746B-ABE8-4BBC-8B37-9E8DE1EED534}">
      <dgm:prSet/>
      <dgm:spPr/>
      <dgm:t>
        <a:bodyPr/>
        <a:lstStyle/>
        <a:p>
          <a:endParaRPr lang="en-US"/>
        </a:p>
      </dgm:t>
    </dgm:pt>
    <dgm:pt modelId="{B13076FD-3C07-4C10-9E28-17CF41E58494}" type="sibTrans" cxnId="{EA9F746B-ABE8-4BBC-8B37-9E8DE1EED534}">
      <dgm:prSet phldrT="02" phldr="0"/>
      <dgm:spPr/>
      <dgm:t>
        <a:bodyPr/>
        <a:lstStyle/>
        <a:p>
          <a:r>
            <a:rPr lang="en-US" b="1" dirty="0" smtClean="0">
              <a:ln>
                <a:solidFill>
                  <a:schemeClr val="tx2">
                    <a:lumMod val="10000"/>
                  </a:schemeClr>
                </a:solidFill>
              </a:ln>
              <a:solidFill>
                <a:schemeClr val="tx2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rPr>
            <a:t>2</a:t>
          </a:r>
          <a:endParaRPr lang="en-US" b="1" dirty="0">
            <a:ln>
              <a:solidFill>
                <a:schemeClr val="tx2">
                  <a:lumMod val="10000"/>
                </a:schemeClr>
              </a:solidFill>
            </a:ln>
            <a:solidFill>
              <a:schemeClr val="tx2"/>
            </a:solidFill>
            <a:effectLst>
              <a:outerShdw blurRad="60007" dist="310007" dir="7680000" sy="30000" kx="1300200" algn="ctr" rotWithShape="0">
                <a:prstClr val="black">
                  <a:alpha val="32000"/>
                </a:prstClr>
              </a:outerShdw>
            </a:effectLst>
            <a:latin typeface="Ebrima" pitchFamily="2" charset="0"/>
            <a:ea typeface="Ebrima" pitchFamily="2" charset="0"/>
            <a:cs typeface="Ebrima" pitchFamily="2" charset="0"/>
          </a:endParaRPr>
        </a:p>
      </dgm:t>
    </dgm:pt>
    <dgm:pt modelId="{4D2DDC87-A10B-4364-9B61-F9D437E467F9}">
      <dgm:prSet custT="1"/>
      <dgm:spPr/>
      <dgm:t>
        <a:bodyPr/>
        <a:lstStyle/>
        <a:p>
          <a:r>
            <a:rPr lang="hr-HR" sz="1300" b="0" dirty="0">
              <a:solidFill>
                <a:schemeClr val="tx1"/>
              </a:solidFill>
            </a:rPr>
            <a:t>„</a:t>
          </a:r>
          <a:r>
            <a:rPr lang="hr-HR" sz="1300" b="0" dirty="0" err="1">
              <a:solidFill>
                <a:schemeClr val="tx1"/>
              </a:solidFill>
            </a:rPr>
            <a:t>Petraševci</a:t>
          </a:r>
          <a:r>
            <a:rPr lang="hr-HR" sz="1300" b="0" dirty="0" smtClean="0">
              <a:solidFill>
                <a:schemeClr val="tx1"/>
              </a:solidFill>
            </a:rPr>
            <a:t>” su </a:t>
          </a:r>
          <a:r>
            <a:rPr lang="hr-HR" sz="1300" b="0" dirty="0">
              <a:solidFill>
                <a:schemeClr val="tx1"/>
              </a:solidFill>
            </a:rPr>
            <a:t>u zoru </a:t>
          </a:r>
          <a:r>
            <a:rPr lang="hr-HR" sz="1300" b="0" dirty="0" smtClean="0">
              <a:solidFill>
                <a:schemeClr val="tx1"/>
              </a:solidFill>
            </a:rPr>
            <a:t> </a:t>
          </a:r>
          <a:r>
            <a:rPr lang="hr-HR" sz="1300" b="0" dirty="0">
              <a:solidFill>
                <a:schemeClr val="tx1"/>
              </a:solidFill>
            </a:rPr>
            <a:t>izvedeni na </a:t>
          </a:r>
          <a:r>
            <a:rPr lang="hr-HR" sz="1300" b="0" dirty="0" smtClean="0">
              <a:solidFill>
                <a:schemeClr val="tx1"/>
              </a:solidFill>
            </a:rPr>
            <a:t>strijeljanje i </a:t>
          </a:r>
          <a:r>
            <a:rPr lang="hr-HR" sz="1300" b="0" dirty="0">
              <a:solidFill>
                <a:schemeClr val="tx1"/>
              </a:solidFill>
            </a:rPr>
            <a:t>dok su </a:t>
          </a:r>
          <a:r>
            <a:rPr lang="hr-HR" sz="1300" b="0" dirty="0" smtClean="0">
              <a:solidFill>
                <a:schemeClr val="tx1"/>
              </a:solidFill>
            </a:rPr>
            <a:t>čekali, </a:t>
          </a:r>
          <a:r>
            <a:rPr lang="hr-HR" sz="1300" b="0" dirty="0">
              <a:solidFill>
                <a:schemeClr val="tx1"/>
              </a:solidFill>
            </a:rPr>
            <a:t>došla je „carska pomilovnica” kojom su pomilovani i osuđeni na sibirsku robiju i </a:t>
          </a:r>
          <a:r>
            <a:rPr lang="hr-HR" sz="1300" b="0" dirty="0" smtClean="0">
              <a:solidFill>
                <a:schemeClr val="tx1"/>
              </a:solidFill>
            </a:rPr>
            <a:t>progonstvo. </a:t>
          </a:r>
          <a:endParaRPr lang="en-US" sz="1300" b="0" dirty="0">
            <a:solidFill>
              <a:schemeClr val="tx1"/>
            </a:solidFill>
          </a:endParaRPr>
        </a:p>
      </dgm:t>
    </dgm:pt>
    <dgm:pt modelId="{61A17A5D-00EE-461F-93E9-F3041A76190E}" type="parTrans" cxnId="{FBA419F7-DB49-4533-90D2-B6EF989BFCA2}">
      <dgm:prSet/>
      <dgm:spPr/>
      <dgm:t>
        <a:bodyPr/>
        <a:lstStyle/>
        <a:p>
          <a:endParaRPr lang="en-US"/>
        </a:p>
      </dgm:t>
    </dgm:pt>
    <dgm:pt modelId="{00678232-8ED2-499E-86CF-4B898F589DBF}" type="sibTrans" cxnId="{FBA419F7-DB49-4533-90D2-B6EF989BFCA2}">
      <dgm:prSet phldrT="03" phldr="0"/>
      <dgm:spPr/>
      <dgm:t>
        <a:bodyPr/>
        <a:lstStyle/>
        <a:p>
          <a:r>
            <a:rPr lang="en-US" b="1" dirty="0" smtClean="0">
              <a:ln>
                <a:solidFill>
                  <a:schemeClr val="tx2">
                    <a:lumMod val="10000"/>
                  </a:schemeClr>
                </a:solidFill>
              </a:ln>
              <a:solidFill>
                <a:schemeClr val="tx2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rPr>
            <a:t>3</a:t>
          </a:r>
          <a:endParaRPr lang="en-US" b="1" dirty="0">
            <a:ln>
              <a:solidFill>
                <a:schemeClr val="tx2">
                  <a:lumMod val="10000"/>
                </a:schemeClr>
              </a:solidFill>
            </a:ln>
            <a:solidFill>
              <a:schemeClr val="tx2"/>
            </a:solidFill>
            <a:effectLst>
              <a:outerShdw blurRad="60007" dist="310007" dir="7680000" sy="30000" kx="1300200" algn="ctr" rotWithShape="0">
                <a:prstClr val="black">
                  <a:alpha val="32000"/>
                </a:prstClr>
              </a:outerShdw>
            </a:effectLst>
            <a:latin typeface="Ebrima" pitchFamily="2" charset="0"/>
            <a:ea typeface="Ebrima" pitchFamily="2" charset="0"/>
            <a:cs typeface="Ebrima" pitchFamily="2" charset="0"/>
          </a:endParaRPr>
        </a:p>
      </dgm:t>
    </dgm:pt>
    <dgm:pt modelId="{8B1940A2-5E42-4949-A32F-7A0FDD082DD1}">
      <dgm:prSet custT="1"/>
      <dgm:spPr/>
      <dgm:t>
        <a:bodyPr/>
        <a:lstStyle/>
        <a:p>
          <a:r>
            <a:rPr lang="hr-HR" sz="1400" b="0" dirty="0">
              <a:solidFill>
                <a:schemeClr val="tx1"/>
              </a:solidFill>
            </a:rPr>
            <a:t>Na robiji Dostojevski proživljava ideološku preobrazbu (okrenuo se pravoslavlju i postao </a:t>
          </a:r>
          <a:r>
            <a:rPr lang="hr-HR" sz="1400" b="0" dirty="0" smtClean="0">
              <a:solidFill>
                <a:schemeClr val="tx1"/>
              </a:solidFill>
            </a:rPr>
            <a:t>religiozan</a:t>
          </a:r>
          <a:r>
            <a:rPr lang="hr-HR" sz="1400" b="0" dirty="0" smtClean="0">
              <a:solidFill>
                <a:schemeClr val="tx1"/>
              </a:solidFill>
            </a:rPr>
            <a:t>).</a:t>
          </a:r>
          <a:endParaRPr lang="en-US" sz="1400" b="0" dirty="0">
            <a:solidFill>
              <a:schemeClr val="tx1"/>
            </a:solidFill>
          </a:endParaRPr>
        </a:p>
      </dgm:t>
    </dgm:pt>
    <dgm:pt modelId="{D9F5E2F2-CB45-4472-9FA8-25108BF40CB9}" type="parTrans" cxnId="{9EE77935-DF7F-40A1-B001-5B27C3E7F714}">
      <dgm:prSet/>
      <dgm:spPr/>
      <dgm:t>
        <a:bodyPr/>
        <a:lstStyle/>
        <a:p>
          <a:endParaRPr lang="en-US"/>
        </a:p>
      </dgm:t>
    </dgm:pt>
    <dgm:pt modelId="{0F1E7C28-CD67-4ECC-840C-8A0FC9C8487A}" type="sibTrans" cxnId="{9EE77935-DF7F-40A1-B001-5B27C3E7F714}">
      <dgm:prSet phldrT="04" phldr="0"/>
      <dgm:spPr/>
      <dgm:t>
        <a:bodyPr/>
        <a:lstStyle/>
        <a:p>
          <a:r>
            <a:rPr lang="en-US" b="1" dirty="0" smtClean="0">
              <a:ln>
                <a:solidFill>
                  <a:schemeClr val="tx2">
                    <a:lumMod val="10000"/>
                  </a:schemeClr>
                </a:solidFill>
              </a:ln>
              <a:solidFill>
                <a:schemeClr val="tx2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rPr>
            <a:t>4</a:t>
          </a:r>
          <a:endParaRPr lang="en-US" b="1" dirty="0">
            <a:ln>
              <a:solidFill>
                <a:schemeClr val="tx2">
                  <a:lumMod val="10000"/>
                </a:schemeClr>
              </a:solidFill>
            </a:ln>
            <a:solidFill>
              <a:schemeClr val="tx2"/>
            </a:solidFill>
            <a:effectLst>
              <a:outerShdw blurRad="60007" dist="310007" dir="7680000" sy="30000" kx="1300200" algn="ctr" rotWithShape="0">
                <a:prstClr val="black">
                  <a:alpha val="32000"/>
                </a:prstClr>
              </a:outerShdw>
            </a:effectLst>
            <a:latin typeface="Ebrima" pitchFamily="2" charset="0"/>
            <a:ea typeface="Ebrima" pitchFamily="2" charset="0"/>
            <a:cs typeface="Ebrima" pitchFamily="2" charset="0"/>
          </a:endParaRPr>
        </a:p>
      </dgm:t>
    </dgm:pt>
    <dgm:pt modelId="{B20AA264-B81F-4A39-A546-17F67BFEAAC4}">
      <dgm:prSet custT="1"/>
      <dgm:spPr/>
      <dgm:t>
        <a:bodyPr/>
        <a:lstStyle/>
        <a:p>
          <a:r>
            <a:rPr lang="hr-HR" sz="1400" dirty="0">
              <a:solidFill>
                <a:schemeClr val="tx1"/>
              </a:solidFill>
            </a:rPr>
            <a:t>Pisac je četiri godine robijao, a nakon toga morao je četiri godine služiti kao običan vojnik u surovim uvjetima zabačenih krajeva azijske </a:t>
          </a:r>
          <a:r>
            <a:rPr lang="hr-HR" sz="1400" dirty="0" smtClean="0">
              <a:solidFill>
                <a:schemeClr val="tx1"/>
              </a:solidFill>
            </a:rPr>
            <a:t>Rusije.</a:t>
          </a:r>
          <a:endParaRPr lang="en-US" sz="1400" dirty="0">
            <a:solidFill>
              <a:schemeClr val="tx1"/>
            </a:solidFill>
          </a:endParaRPr>
        </a:p>
      </dgm:t>
    </dgm:pt>
    <dgm:pt modelId="{EAF7ADA2-91E0-40A8-B375-D0964028125D}" type="parTrans" cxnId="{3C8AD0F4-FE8C-4D98-9BAA-3B368DF6567E}">
      <dgm:prSet/>
      <dgm:spPr/>
      <dgm:t>
        <a:bodyPr/>
        <a:lstStyle/>
        <a:p>
          <a:endParaRPr lang="en-US"/>
        </a:p>
      </dgm:t>
    </dgm:pt>
    <dgm:pt modelId="{29784149-7675-4E43-925D-3A7699171E6B}" type="sibTrans" cxnId="{3C8AD0F4-FE8C-4D98-9BAA-3B368DF6567E}">
      <dgm:prSet phldrT="05" phldr="0"/>
      <dgm:spPr/>
      <dgm:t>
        <a:bodyPr/>
        <a:lstStyle/>
        <a:p>
          <a:r>
            <a:rPr lang="en-US" b="1" dirty="0" smtClean="0">
              <a:ln>
                <a:solidFill>
                  <a:schemeClr val="tx2">
                    <a:lumMod val="10000"/>
                  </a:schemeClr>
                </a:solidFill>
              </a:ln>
              <a:solidFill>
                <a:schemeClr val="tx2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rPr>
            <a:t>5</a:t>
          </a:r>
          <a:endParaRPr lang="en-US" b="1" dirty="0">
            <a:ln>
              <a:solidFill>
                <a:schemeClr val="tx2">
                  <a:lumMod val="10000"/>
                </a:schemeClr>
              </a:solidFill>
            </a:ln>
            <a:solidFill>
              <a:schemeClr val="tx2"/>
            </a:solidFill>
            <a:effectLst>
              <a:outerShdw blurRad="60007" dist="310007" dir="7680000" sy="30000" kx="1300200" algn="ctr" rotWithShape="0">
                <a:prstClr val="black">
                  <a:alpha val="32000"/>
                </a:prstClr>
              </a:outerShdw>
            </a:effectLst>
            <a:latin typeface="Ebrima" pitchFamily="2" charset="0"/>
            <a:ea typeface="Ebrima" pitchFamily="2" charset="0"/>
            <a:cs typeface="Ebrima" pitchFamily="2" charset="0"/>
          </a:endParaRPr>
        </a:p>
      </dgm:t>
    </dgm:pt>
    <dgm:pt modelId="{9B5839B2-6599-4A73-AC1D-D3D4146117F8}" type="pres">
      <dgm:prSet presAssocID="{8B79F083-D2DD-440E-9D72-A3A368FCF63F}" presName="Name0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ADED0E9A-5472-4605-9924-1D453260EC92}" type="pres">
      <dgm:prSet presAssocID="{F1B100CC-8240-4885-8855-95BF2545FFDD}" presName="compositeNode" presStyleCnt="0">
        <dgm:presLayoutVars>
          <dgm:bulletEnabled val="1"/>
        </dgm:presLayoutVars>
      </dgm:prSet>
      <dgm:spPr/>
    </dgm:pt>
    <dgm:pt modelId="{0654CEB3-5271-473F-BBF6-D56F066E60DE}" type="pres">
      <dgm:prSet presAssocID="{F1B100CC-8240-4885-8855-95BF2545FFDD}" presName="bgRect" presStyleLbl="alignNode1" presStyleIdx="0" presStyleCnt="5"/>
      <dgm:spPr/>
      <dgm:t>
        <a:bodyPr/>
        <a:lstStyle/>
        <a:p>
          <a:endParaRPr lang="hr-HR"/>
        </a:p>
      </dgm:t>
    </dgm:pt>
    <dgm:pt modelId="{71ACE641-56D1-40F7-A168-3EFF46DD2935}" type="pres">
      <dgm:prSet presAssocID="{D81D4A89-402D-4F63-BD90-FAFFD5ADEA18}" presName="sibTransNodeRect" presStyleLbl="align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D25CC2F-3562-49A4-8201-518CC3C4C4FA}" type="pres">
      <dgm:prSet presAssocID="{F1B100CC-8240-4885-8855-95BF2545FFDD}" presName="nodeRect" presStyleLbl="alignNode1" presStyleIdx="0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2F47663-489D-44EB-91B1-595A99580FCD}" type="pres">
      <dgm:prSet presAssocID="{D81D4A89-402D-4F63-BD90-FAFFD5ADEA18}" presName="sibTrans" presStyleCnt="0"/>
      <dgm:spPr/>
    </dgm:pt>
    <dgm:pt modelId="{4C6C6D77-2E04-425E-BE26-BE22D4BD9E26}" type="pres">
      <dgm:prSet presAssocID="{6EF0A827-DBF3-45DE-B25E-75F7A4F6C53F}" presName="compositeNode" presStyleCnt="0">
        <dgm:presLayoutVars>
          <dgm:bulletEnabled val="1"/>
        </dgm:presLayoutVars>
      </dgm:prSet>
      <dgm:spPr/>
    </dgm:pt>
    <dgm:pt modelId="{C834D448-FEF8-4B53-8C9A-3C244C0E0DC0}" type="pres">
      <dgm:prSet presAssocID="{6EF0A827-DBF3-45DE-B25E-75F7A4F6C53F}" presName="bgRect" presStyleLbl="alignNode1" presStyleIdx="1" presStyleCnt="5"/>
      <dgm:spPr/>
      <dgm:t>
        <a:bodyPr/>
        <a:lstStyle/>
        <a:p>
          <a:endParaRPr lang="hr-HR"/>
        </a:p>
      </dgm:t>
    </dgm:pt>
    <dgm:pt modelId="{C67A9B16-A637-4122-8F00-BFB6A034F70D}" type="pres">
      <dgm:prSet presAssocID="{B13076FD-3C07-4C10-9E28-17CF41E58494}" presName="sibTransNodeRect" presStyleLbl="align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A868B1A-4C7A-46ED-82FA-2845B12B6BA5}" type="pres">
      <dgm:prSet presAssocID="{6EF0A827-DBF3-45DE-B25E-75F7A4F6C53F}" presName="nodeRect" presStyleLbl="alignNode1" presStyleIdx="1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FA1D69D-2D8B-45CA-BBCE-E4532E583478}" type="pres">
      <dgm:prSet presAssocID="{B13076FD-3C07-4C10-9E28-17CF41E58494}" presName="sibTrans" presStyleCnt="0"/>
      <dgm:spPr/>
    </dgm:pt>
    <dgm:pt modelId="{A02A94D4-E5C9-463E-A65B-E9EDDA933871}" type="pres">
      <dgm:prSet presAssocID="{4D2DDC87-A10B-4364-9B61-F9D437E467F9}" presName="compositeNode" presStyleCnt="0">
        <dgm:presLayoutVars>
          <dgm:bulletEnabled val="1"/>
        </dgm:presLayoutVars>
      </dgm:prSet>
      <dgm:spPr/>
    </dgm:pt>
    <dgm:pt modelId="{E1C98163-5B3C-49D8-B9C7-9A215790BAB6}" type="pres">
      <dgm:prSet presAssocID="{4D2DDC87-A10B-4364-9B61-F9D437E467F9}" presName="bgRect" presStyleLbl="alignNode1" presStyleIdx="2" presStyleCnt="5" custLinFactNeighborX="0"/>
      <dgm:spPr/>
      <dgm:t>
        <a:bodyPr/>
        <a:lstStyle/>
        <a:p>
          <a:endParaRPr lang="hr-HR"/>
        </a:p>
      </dgm:t>
    </dgm:pt>
    <dgm:pt modelId="{7EA3646B-8F24-4A51-96DF-C7D978D8FFFF}" type="pres">
      <dgm:prSet presAssocID="{00678232-8ED2-499E-86CF-4B898F589DBF}" presName="sibTransNodeRect" presStyleLbl="align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672FE61-AE8B-4296-88EE-BD3390EA1A08}" type="pres">
      <dgm:prSet presAssocID="{4D2DDC87-A10B-4364-9B61-F9D437E467F9}" presName="nodeRect" presStyleLbl="alignNode1" presStyleIdx="2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9CBE5D9-86AB-4123-80E9-946E87FD7B4E}" type="pres">
      <dgm:prSet presAssocID="{00678232-8ED2-499E-86CF-4B898F589DBF}" presName="sibTrans" presStyleCnt="0"/>
      <dgm:spPr/>
    </dgm:pt>
    <dgm:pt modelId="{33A1F430-181C-4F16-8493-22237FC15E7F}" type="pres">
      <dgm:prSet presAssocID="{8B1940A2-5E42-4949-A32F-7A0FDD082DD1}" presName="compositeNode" presStyleCnt="0">
        <dgm:presLayoutVars>
          <dgm:bulletEnabled val="1"/>
        </dgm:presLayoutVars>
      </dgm:prSet>
      <dgm:spPr/>
    </dgm:pt>
    <dgm:pt modelId="{51FF3B4F-23AE-448A-9442-91AB926CC008}" type="pres">
      <dgm:prSet presAssocID="{8B1940A2-5E42-4949-A32F-7A0FDD082DD1}" presName="bgRect" presStyleLbl="alignNode1" presStyleIdx="3" presStyleCnt="5"/>
      <dgm:spPr/>
      <dgm:t>
        <a:bodyPr/>
        <a:lstStyle/>
        <a:p>
          <a:endParaRPr lang="hr-HR"/>
        </a:p>
      </dgm:t>
    </dgm:pt>
    <dgm:pt modelId="{64131BDB-4078-4F4D-B7AB-2014FD88AB92}" type="pres">
      <dgm:prSet presAssocID="{0F1E7C28-CD67-4ECC-840C-8A0FC9C8487A}" presName="sibTransNodeRect" presStyleLbl="align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05C037E-6702-48C1-8BAB-A548C2A2241A}" type="pres">
      <dgm:prSet presAssocID="{8B1940A2-5E42-4949-A32F-7A0FDD082DD1}" presName="nodeRect" presStyleLbl="alignNode1" presStyleIdx="3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60501CD-7E9C-4337-AAE3-369E13852A46}" type="pres">
      <dgm:prSet presAssocID="{0F1E7C28-CD67-4ECC-840C-8A0FC9C8487A}" presName="sibTrans" presStyleCnt="0"/>
      <dgm:spPr/>
    </dgm:pt>
    <dgm:pt modelId="{7A59B582-FF25-4891-ACF2-E0E723E46C87}" type="pres">
      <dgm:prSet presAssocID="{B20AA264-B81F-4A39-A546-17F67BFEAAC4}" presName="compositeNode" presStyleCnt="0">
        <dgm:presLayoutVars>
          <dgm:bulletEnabled val="1"/>
        </dgm:presLayoutVars>
      </dgm:prSet>
      <dgm:spPr/>
    </dgm:pt>
    <dgm:pt modelId="{E3D4A118-0198-4539-BD3F-38F8B9E501C3}" type="pres">
      <dgm:prSet presAssocID="{B20AA264-B81F-4A39-A546-17F67BFEAAC4}" presName="bgRect" presStyleLbl="alignNode1" presStyleIdx="4" presStyleCnt="5"/>
      <dgm:spPr/>
      <dgm:t>
        <a:bodyPr/>
        <a:lstStyle/>
        <a:p>
          <a:endParaRPr lang="hr-HR"/>
        </a:p>
      </dgm:t>
    </dgm:pt>
    <dgm:pt modelId="{87ED8D3D-636D-4969-9DD5-C09C1BE1439C}" type="pres">
      <dgm:prSet presAssocID="{29784149-7675-4E43-925D-3A7699171E6B}" presName="sibTransNodeRect" presStyleLbl="align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7264C17-C1C5-48BA-A34E-6B081C5FFE5F}" type="pres">
      <dgm:prSet presAssocID="{B20AA264-B81F-4A39-A546-17F67BFEAAC4}" presName="nodeRect" presStyleLbl="align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FBA419F7-DB49-4533-90D2-B6EF989BFCA2}" srcId="{8B79F083-D2DD-440E-9D72-A3A368FCF63F}" destId="{4D2DDC87-A10B-4364-9B61-F9D437E467F9}" srcOrd="2" destOrd="0" parTransId="{61A17A5D-00EE-461F-93E9-F3041A76190E}" sibTransId="{00678232-8ED2-499E-86CF-4B898F589DBF}"/>
    <dgm:cxn modelId="{3C8AD0F4-FE8C-4D98-9BAA-3B368DF6567E}" srcId="{8B79F083-D2DD-440E-9D72-A3A368FCF63F}" destId="{B20AA264-B81F-4A39-A546-17F67BFEAAC4}" srcOrd="4" destOrd="0" parTransId="{EAF7ADA2-91E0-40A8-B375-D0964028125D}" sibTransId="{29784149-7675-4E43-925D-3A7699171E6B}"/>
    <dgm:cxn modelId="{457492F8-AF21-4313-B26F-81776B7F2B26}" type="presOf" srcId="{B13076FD-3C07-4C10-9E28-17CF41E58494}" destId="{C67A9B16-A637-4122-8F00-BFB6A034F70D}" srcOrd="0" destOrd="0" presId="urn:microsoft.com/office/officeart/2016/7/layout/LinearBlockProcessNumbered"/>
    <dgm:cxn modelId="{1687D3BD-CA3C-4682-BD0F-34A1816FE054}" type="presOf" srcId="{B20AA264-B81F-4A39-A546-17F67BFEAAC4}" destId="{97264C17-C1C5-48BA-A34E-6B081C5FFE5F}" srcOrd="1" destOrd="0" presId="urn:microsoft.com/office/officeart/2016/7/layout/LinearBlockProcessNumbered"/>
    <dgm:cxn modelId="{2E76B3A2-0CB6-4AD8-ACAE-2C11EB949CF2}" type="presOf" srcId="{B20AA264-B81F-4A39-A546-17F67BFEAAC4}" destId="{E3D4A118-0198-4539-BD3F-38F8B9E501C3}" srcOrd="0" destOrd="0" presId="urn:microsoft.com/office/officeart/2016/7/layout/LinearBlockProcessNumbered"/>
    <dgm:cxn modelId="{9A190AE1-A7CC-4700-B58A-6DE7D39DCA39}" type="presOf" srcId="{F1B100CC-8240-4885-8855-95BF2545FFDD}" destId="{4D25CC2F-3562-49A4-8201-518CC3C4C4FA}" srcOrd="1" destOrd="0" presId="urn:microsoft.com/office/officeart/2016/7/layout/LinearBlockProcessNumbered"/>
    <dgm:cxn modelId="{D284D868-6A5C-43E9-8DBE-0E9735206A78}" srcId="{8B79F083-D2DD-440E-9D72-A3A368FCF63F}" destId="{F1B100CC-8240-4885-8855-95BF2545FFDD}" srcOrd="0" destOrd="0" parTransId="{D2F2D264-417A-4FB5-A07E-1B9B26C61490}" sibTransId="{D81D4A89-402D-4F63-BD90-FAFFD5ADEA18}"/>
    <dgm:cxn modelId="{7431277D-C6EB-45B1-A30E-F3CC49E6BE23}" type="presOf" srcId="{4D2DDC87-A10B-4364-9B61-F9D437E467F9}" destId="{E1C98163-5B3C-49D8-B9C7-9A215790BAB6}" srcOrd="0" destOrd="0" presId="urn:microsoft.com/office/officeart/2016/7/layout/LinearBlockProcessNumbered"/>
    <dgm:cxn modelId="{4DFC4541-9F18-4060-ABE1-61D7D60BACBB}" type="presOf" srcId="{F1B100CC-8240-4885-8855-95BF2545FFDD}" destId="{0654CEB3-5271-473F-BBF6-D56F066E60DE}" srcOrd="0" destOrd="0" presId="urn:microsoft.com/office/officeart/2016/7/layout/LinearBlockProcessNumbered"/>
    <dgm:cxn modelId="{9EE77935-DF7F-40A1-B001-5B27C3E7F714}" srcId="{8B79F083-D2DD-440E-9D72-A3A368FCF63F}" destId="{8B1940A2-5E42-4949-A32F-7A0FDD082DD1}" srcOrd="3" destOrd="0" parTransId="{D9F5E2F2-CB45-4472-9FA8-25108BF40CB9}" sibTransId="{0F1E7C28-CD67-4ECC-840C-8A0FC9C8487A}"/>
    <dgm:cxn modelId="{EA9F746B-ABE8-4BBC-8B37-9E8DE1EED534}" srcId="{8B79F083-D2DD-440E-9D72-A3A368FCF63F}" destId="{6EF0A827-DBF3-45DE-B25E-75F7A4F6C53F}" srcOrd="1" destOrd="0" parTransId="{6008C5BB-A358-4FBE-B57F-475311303F0E}" sibTransId="{B13076FD-3C07-4C10-9E28-17CF41E58494}"/>
    <dgm:cxn modelId="{2B7CD9AE-F16D-4397-8798-DFEDFB5DCD6D}" type="presOf" srcId="{8B79F083-D2DD-440E-9D72-A3A368FCF63F}" destId="{9B5839B2-6599-4A73-AC1D-D3D4146117F8}" srcOrd="0" destOrd="0" presId="urn:microsoft.com/office/officeart/2016/7/layout/LinearBlockProcessNumbered"/>
    <dgm:cxn modelId="{9AD46BFE-3F6B-4B63-9DEA-08C903074272}" type="presOf" srcId="{0F1E7C28-CD67-4ECC-840C-8A0FC9C8487A}" destId="{64131BDB-4078-4F4D-B7AB-2014FD88AB92}" srcOrd="0" destOrd="0" presId="urn:microsoft.com/office/officeart/2016/7/layout/LinearBlockProcessNumbered"/>
    <dgm:cxn modelId="{65D9F365-8490-4E27-AD37-275ECBCD1F01}" type="presOf" srcId="{6EF0A827-DBF3-45DE-B25E-75F7A4F6C53F}" destId="{C834D448-FEF8-4B53-8C9A-3C244C0E0DC0}" srcOrd="0" destOrd="0" presId="urn:microsoft.com/office/officeart/2016/7/layout/LinearBlockProcessNumbered"/>
    <dgm:cxn modelId="{788FE424-0B52-47B0-A852-929FE37BF9ED}" type="presOf" srcId="{8B1940A2-5E42-4949-A32F-7A0FDD082DD1}" destId="{51FF3B4F-23AE-448A-9442-91AB926CC008}" srcOrd="0" destOrd="0" presId="urn:microsoft.com/office/officeart/2016/7/layout/LinearBlockProcessNumbered"/>
    <dgm:cxn modelId="{9F33EEBE-9AAD-44F2-8998-7B5F83B12844}" type="presOf" srcId="{D81D4A89-402D-4F63-BD90-FAFFD5ADEA18}" destId="{71ACE641-56D1-40F7-A168-3EFF46DD2935}" srcOrd="0" destOrd="0" presId="urn:microsoft.com/office/officeart/2016/7/layout/LinearBlockProcessNumbered"/>
    <dgm:cxn modelId="{42FC7E7E-F5DD-4E79-A34A-7078C4D0B2CA}" type="presOf" srcId="{4D2DDC87-A10B-4364-9B61-F9D437E467F9}" destId="{7672FE61-AE8B-4296-88EE-BD3390EA1A08}" srcOrd="1" destOrd="0" presId="urn:microsoft.com/office/officeart/2016/7/layout/LinearBlockProcessNumbered"/>
    <dgm:cxn modelId="{A3EABF25-5107-409B-A9CF-5282CA2C2A5F}" type="presOf" srcId="{00678232-8ED2-499E-86CF-4B898F589DBF}" destId="{7EA3646B-8F24-4A51-96DF-C7D978D8FFFF}" srcOrd="0" destOrd="0" presId="urn:microsoft.com/office/officeart/2016/7/layout/LinearBlockProcessNumbered"/>
    <dgm:cxn modelId="{C2B9C089-5048-42CA-A28A-3AC8D0BB16EE}" type="presOf" srcId="{29784149-7675-4E43-925D-3A7699171E6B}" destId="{87ED8D3D-636D-4969-9DD5-C09C1BE1439C}" srcOrd="0" destOrd="0" presId="urn:microsoft.com/office/officeart/2016/7/layout/LinearBlockProcessNumbered"/>
    <dgm:cxn modelId="{12C8C992-C6C6-4F20-9979-88104D3957B7}" type="presOf" srcId="{8B1940A2-5E42-4949-A32F-7A0FDD082DD1}" destId="{A05C037E-6702-48C1-8BAB-A548C2A2241A}" srcOrd="1" destOrd="0" presId="urn:microsoft.com/office/officeart/2016/7/layout/LinearBlockProcessNumbered"/>
    <dgm:cxn modelId="{C7B04922-FC5E-4CF0-B083-294455C77DA3}" type="presOf" srcId="{6EF0A827-DBF3-45DE-B25E-75F7A4F6C53F}" destId="{7A868B1A-4C7A-46ED-82FA-2845B12B6BA5}" srcOrd="1" destOrd="0" presId="urn:microsoft.com/office/officeart/2016/7/layout/LinearBlockProcessNumbered"/>
    <dgm:cxn modelId="{291BFD1A-7F9E-4779-99F8-8CFE92F05C15}" type="presParOf" srcId="{9B5839B2-6599-4A73-AC1D-D3D4146117F8}" destId="{ADED0E9A-5472-4605-9924-1D453260EC92}" srcOrd="0" destOrd="0" presId="urn:microsoft.com/office/officeart/2016/7/layout/LinearBlockProcessNumbered"/>
    <dgm:cxn modelId="{E021EEBF-2828-49B0-BECB-8257467CB435}" type="presParOf" srcId="{ADED0E9A-5472-4605-9924-1D453260EC92}" destId="{0654CEB3-5271-473F-BBF6-D56F066E60DE}" srcOrd="0" destOrd="0" presId="urn:microsoft.com/office/officeart/2016/7/layout/LinearBlockProcessNumbered"/>
    <dgm:cxn modelId="{8B4522D4-56EA-4B40-80B2-A1CD9E272BB2}" type="presParOf" srcId="{ADED0E9A-5472-4605-9924-1D453260EC92}" destId="{71ACE641-56D1-40F7-A168-3EFF46DD2935}" srcOrd="1" destOrd="0" presId="urn:microsoft.com/office/officeart/2016/7/layout/LinearBlockProcessNumbered"/>
    <dgm:cxn modelId="{CBBB830E-B1FC-44DD-A989-0071C6A15676}" type="presParOf" srcId="{ADED0E9A-5472-4605-9924-1D453260EC92}" destId="{4D25CC2F-3562-49A4-8201-518CC3C4C4FA}" srcOrd="2" destOrd="0" presId="urn:microsoft.com/office/officeart/2016/7/layout/LinearBlockProcessNumbered"/>
    <dgm:cxn modelId="{D39A3929-2A06-47AA-882F-01DD41606ACC}" type="presParOf" srcId="{9B5839B2-6599-4A73-AC1D-D3D4146117F8}" destId="{22F47663-489D-44EB-91B1-595A99580FCD}" srcOrd="1" destOrd="0" presId="urn:microsoft.com/office/officeart/2016/7/layout/LinearBlockProcessNumbered"/>
    <dgm:cxn modelId="{4C90F9BD-35AF-42A0-970A-9BD1FFD331D8}" type="presParOf" srcId="{9B5839B2-6599-4A73-AC1D-D3D4146117F8}" destId="{4C6C6D77-2E04-425E-BE26-BE22D4BD9E26}" srcOrd="2" destOrd="0" presId="urn:microsoft.com/office/officeart/2016/7/layout/LinearBlockProcessNumbered"/>
    <dgm:cxn modelId="{6E759E78-9215-4D8C-BBF7-78CD12AEDD8A}" type="presParOf" srcId="{4C6C6D77-2E04-425E-BE26-BE22D4BD9E26}" destId="{C834D448-FEF8-4B53-8C9A-3C244C0E0DC0}" srcOrd="0" destOrd="0" presId="urn:microsoft.com/office/officeart/2016/7/layout/LinearBlockProcessNumbered"/>
    <dgm:cxn modelId="{A5D75766-69FF-49EF-B59D-6F165D0BAF42}" type="presParOf" srcId="{4C6C6D77-2E04-425E-BE26-BE22D4BD9E26}" destId="{C67A9B16-A637-4122-8F00-BFB6A034F70D}" srcOrd="1" destOrd="0" presId="urn:microsoft.com/office/officeart/2016/7/layout/LinearBlockProcessNumbered"/>
    <dgm:cxn modelId="{93EC4C11-BFA0-4409-9881-3690D7CC4F7F}" type="presParOf" srcId="{4C6C6D77-2E04-425E-BE26-BE22D4BD9E26}" destId="{7A868B1A-4C7A-46ED-82FA-2845B12B6BA5}" srcOrd="2" destOrd="0" presId="urn:microsoft.com/office/officeart/2016/7/layout/LinearBlockProcessNumbered"/>
    <dgm:cxn modelId="{A5B7C0C9-83B8-47D0-B3C3-75E8AFFDB154}" type="presParOf" srcId="{9B5839B2-6599-4A73-AC1D-D3D4146117F8}" destId="{9FA1D69D-2D8B-45CA-BBCE-E4532E583478}" srcOrd="3" destOrd="0" presId="urn:microsoft.com/office/officeart/2016/7/layout/LinearBlockProcessNumbered"/>
    <dgm:cxn modelId="{80369CC2-3D30-467F-8814-EB4338AC7CDE}" type="presParOf" srcId="{9B5839B2-6599-4A73-AC1D-D3D4146117F8}" destId="{A02A94D4-E5C9-463E-A65B-E9EDDA933871}" srcOrd="4" destOrd="0" presId="urn:microsoft.com/office/officeart/2016/7/layout/LinearBlockProcessNumbered"/>
    <dgm:cxn modelId="{B004FEA5-CFDB-48F2-B55F-82CEEDBEAA50}" type="presParOf" srcId="{A02A94D4-E5C9-463E-A65B-E9EDDA933871}" destId="{E1C98163-5B3C-49D8-B9C7-9A215790BAB6}" srcOrd="0" destOrd="0" presId="urn:microsoft.com/office/officeart/2016/7/layout/LinearBlockProcessNumbered"/>
    <dgm:cxn modelId="{FDDCC73C-2733-4260-9BC6-986EC94B8495}" type="presParOf" srcId="{A02A94D4-E5C9-463E-A65B-E9EDDA933871}" destId="{7EA3646B-8F24-4A51-96DF-C7D978D8FFFF}" srcOrd="1" destOrd="0" presId="urn:microsoft.com/office/officeart/2016/7/layout/LinearBlockProcessNumbered"/>
    <dgm:cxn modelId="{2F35D896-1C13-46C0-A34A-4463FEC61C99}" type="presParOf" srcId="{A02A94D4-E5C9-463E-A65B-E9EDDA933871}" destId="{7672FE61-AE8B-4296-88EE-BD3390EA1A08}" srcOrd="2" destOrd="0" presId="urn:microsoft.com/office/officeart/2016/7/layout/LinearBlockProcessNumbered"/>
    <dgm:cxn modelId="{E73C22D8-3252-40B1-8E3C-D9B53D1A56D4}" type="presParOf" srcId="{9B5839B2-6599-4A73-AC1D-D3D4146117F8}" destId="{F9CBE5D9-86AB-4123-80E9-946E87FD7B4E}" srcOrd="5" destOrd="0" presId="urn:microsoft.com/office/officeart/2016/7/layout/LinearBlockProcessNumbered"/>
    <dgm:cxn modelId="{CCB3712C-2796-42D6-A29B-CE62929425BE}" type="presParOf" srcId="{9B5839B2-6599-4A73-AC1D-D3D4146117F8}" destId="{33A1F430-181C-4F16-8493-22237FC15E7F}" srcOrd="6" destOrd="0" presId="urn:microsoft.com/office/officeart/2016/7/layout/LinearBlockProcessNumbered"/>
    <dgm:cxn modelId="{D4A040C3-1753-44D5-9A1C-2E1E5ABC1FC6}" type="presParOf" srcId="{33A1F430-181C-4F16-8493-22237FC15E7F}" destId="{51FF3B4F-23AE-448A-9442-91AB926CC008}" srcOrd="0" destOrd="0" presId="urn:microsoft.com/office/officeart/2016/7/layout/LinearBlockProcessNumbered"/>
    <dgm:cxn modelId="{B26AC0B6-7E06-47DE-BCB9-58ED99E8F21E}" type="presParOf" srcId="{33A1F430-181C-4F16-8493-22237FC15E7F}" destId="{64131BDB-4078-4F4D-B7AB-2014FD88AB92}" srcOrd="1" destOrd="0" presId="urn:microsoft.com/office/officeart/2016/7/layout/LinearBlockProcessNumbered"/>
    <dgm:cxn modelId="{3456B7E6-4892-4566-B8FB-4A1DFBF039F8}" type="presParOf" srcId="{33A1F430-181C-4F16-8493-22237FC15E7F}" destId="{A05C037E-6702-48C1-8BAB-A548C2A2241A}" srcOrd="2" destOrd="0" presId="urn:microsoft.com/office/officeart/2016/7/layout/LinearBlockProcessNumbered"/>
    <dgm:cxn modelId="{535E80AA-87A8-4DBF-AD84-DFD01DF5ADBC}" type="presParOf" srcId="{9B5839B2-6599-4A73-AC1D-D3D4146117F8}" destId="{060501CD-7E9C-4337-AAE3-369E13852A46}" srcOrd="7" destOrd="0" presId="urn:microsoft.com/office/officeart/2016/7/layout/LinearBlockProcessNumbered"/>
    <dgm:cxn modelId="{D1405B2B-EB5E-4280-8BE6-7074D3C0CA86}" type="presParOf" srcId="{9B5839B2-6599-4A73-AC1D-D3D4146117F8}" destId="{7A59B582-FF25-4891-ACF2-E0E723E46C87}" srcOrd="8" destOrd="0" presId="urn:microsoft.com/office/officeart/2016/7/layout/LinearBlockProcessNumbered"/>
    <dgm:cxn modelId="{57457E67-AEAA-41F8-818E-1C0C36D9FB1C}" type="presParOf" srcId="{7A59B582-FF25-4891-ACF2-E0E723E46C87}" destId="{E3D4A118-0198-4539-BD3F-38F8B9E501C3}" srcOrd="0" destOrd="0" presId="urn:microsoft.com/office/officeart/2016/7/layout/LinearBlockProcessNumbered"/>
    <dgm:cxn modelId="{1B5B8F3F-08E2-4076-AFA6-09E1FFBCCF73}" type="presParOf" srcId="{7A59B582-FF25-4891-ACF2-E0E723E46C87}" destId="{87ED8D3D-636D-4969-9DD5-C09C1BE1439C}" srcOrd="1" destOrd="0" presId="urn:microsoft.com/office/officeart/2016/7/layout/LinearBlockProcessNumbered"/>
    <dgm:cxn modelId="{17FB6F9C-C913-4C8A-A732-A9F069DFDFCE}" type="presParOf" srcId="{7A59B582-FF25-4891-ACF2-E0E723E46C87}" destId="{97264C17-C1C5-48BA-A34E-6B081C5FFE5F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54CEB3-5271-473F-BBF6-D56F066E60DE}">
      <dsp:nvSpPr>
        <dsp:cNvPr id="0" name=""/>
        <dsp:cNvSpPr/>
      </dsp:nvSpPr>
      <dsp:spPr>
        <a:xfrm>
          <a:off x="6907" y="927955"/>
          <a:ext cx="2159214" cy="259105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282" tIns="0" rIns="213282" bIns="33020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300" b="0" kern="1200" dirty="0">
              <a:solidFill>
                <a:schemeClr val="tx1"/>
              </a:solidFill>
            </a:rPr>
            <a:t>Kao mladi intelektualac, Dostojevski je bio nezadovoljan društvenom nepravdom u carskoj Rusiji te se pridružuje u klub </a:t>
          </a:r>
          <a:r>
            <a:rPr lang="hr-HR" sz="1300" b="0" kern="1200" dirty="0" smtClean="0">
              <a:solidFill>
                <a:schemeClr val="tx1"/>
              </a:solidFill>
            </a:rPr>
            <a:t>„</a:t>
          </a:r>
          <a:r>
            <a:rPr lang="hr-HR" sz="1300" b="0" kern="1200" dirty="0" err="1" smtClean="0">
              <a:solidFill>
                <a:schemeClr val="tx1"/>
              </a:solidFill>
            </a:rPr>
            <a:t>petraševaca</a:t>
          </a:r>
          <a:r>
            <a:rPr lang="hr-HR" sz="1300" b="0" kern="1200" dirty="0" smtClean="0">
              <a:solidFill>
                <a:schemeClr val="tx1"/>
              </a:solidFill>
            </a:rPr>
            <a:t>”.</a:t>
          </a:r>
          <a:endParaRPr lang="en-US" sz="1300" b="0" kern="1200" dirty="0">
            <a:solidFill>
              <a:schemeClr val="tx1"/>
            </a:solidFill>
          </a:endParaRPr>
        </a:p>
      </dsp:txBody>
      <dsp:txXfrm>
        <a:off x="6907" y="1964378"/>
        <a:ext cx="2159214" cy="1554634"/>
      </dsp:txXfrm>
    </dsp:sp>
    <dsp:sp modelId="{71ACE641-56D1-40F7-A168-3EFF46DD2935}">
      <dsp:nvSpPr>
        <dsp:cNvPr id="0" name=""/>
        <dsp:cNvSpPr/>
      </dsp:nvSpPr>
      <dsp:spPr>
        <a:xfrm>
          <a:off x="6907" y="927955"/>
          <a:ext cx="2159214" cy="1036422"/>
        </a:xfrm>
        <a:prstGeom prst="rect">
          <a:avLst/>
        </a:prstGeom>
        <a:noFill/>
        <a:ln w="1905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282" tIns="165100" rIns="213282" bIns="16510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b="1" kern="1200" dirty="0" smtClean="0">
              <a:ln>
                <a:solidFill>
                  <a:schemeClr val="tx2">
                    <a:lumMod val="10000"/>
                  </a:schemeClr>
                </a:solidFill>
              </a:ln>
              <a:solidFill>
                <a:schemeClr val="tx2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rPr>
            <a:t>1</a:t>
          </a:r>
          <a:endParaRPr lang="en-US" sz="4800" b="1" kern="1200" dirty="0">
            <a:ln>
              <a:solidFill>
                <a:schemeClr val="tx2">
                  <a:lumMod val="10000"/>
                </a:schemeClr>
              </a:solidFill>
            </a:ln>
            <a:solidFill>
              <a:schemeClr val="tx2"/>
            </a:solidFill>
            <a:effectLst>
              <a:outerShdw blurRad="60007" dist="310007" dir="7680000" sy="30000" kx="1300200" algn="ctr" rotWithShape="0">
                <a:prstClr val="black">
                  <a:alpha val="32000"/>
                </a:prstClr>
              </a:outerShdw>
            </a:effectLst>
            <a:latin typeface="Ebrima" pitchFamily="2" charset="0"/>
            <a:ea typeface="Ebrima" pitchFamily="2" charset="0"/>
            <a:cs typeface="Ebrima" pitchFamily="2" charset="0"/>
          </a:endParaRPr>
        </a:p>
      </dsp:txBody>
      <dsp:txXfrm>
        <a:off x="6907" y="927955"/>
        <a:ext cx="2159214" cy="1036422"/>
      </dsp:txXfrm>
    </dsp:sp>
    <dsp:sp modelId="{C834D448-FEF8-4B53-8C9A-3C244C0E0DC0}">
      <dsp:nvSpPr>
        <dsp:cNvPr id="0" name=""/>
        <dsp:cNvSpPr/>
      </dsp:nvSpPr>
      <dsp:spPr>
        <a:xfrm>
          <a:off x="2338858" y="927955"/>
          <a:ext cx="2159214" cy="259105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282" tIns="0" rIns="213282" bIns="33020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b="0" kern="1200" dirty="0">
              <a:solidFill>
                <a:schemeClr val="tx1"/>
              </a:solidFill>
            </a:rPr>
            <a:t>Prijelom u životu Dostojevskoga dolazi </a:t>
          </a:r>
          <a:r>
            <a:rPr lang="hr-HR" sz="1600" b="0" kern="1200" dirty="0" smtClean="0">
              <a:solidFill>
                <a:schemeClr val="tx1"/>
              </a:solidFill>
            </a:rPr>
            <a:t>1849. Nakon </a:t>
          </a:r>
          <a:r>
            <a:rPr lang="hr-HR" sz="1600" b="0" kern="1200" dirty="0">
              <a:solidFill>
                <a:schemeClr val="tx1"/>
              </a:solidFill>
            </a:rPr>
            <a:t>zabrane </a:t>
          </a:r>
          <a:r>
            <a:rPr lang="hr-HR" sz="1600" b="0" kern="1200" dirty="0" smtClean="0">
              <a:solidFill>
                <a:schemeClr val="tx1"/>
              </a:solidFill>
            </a:rPr>
            <a:t>kluba </a:t>
          </a:r>
          <a:r>
            <a:rPr lang="hr-HR" sz="1600" b="0" kern="1200" dirty="0" smtClean="0">
              <a:solidFill>
                <a:schemeClr val="tx1"/>
              </a:solidFill>
            </a:rPr>
            <a:t>„</a:t>
          </a:r>
          <a:r>
            <a:rPr lang="hr-HR" sz="1600" b="0" kern="1200" dirty="0" err="1" smtClean="0">
              <a:solidFill>
                <a:schemeClr val="tx1"/>
              </a:solidFill>
            </a:rPr>
            <a:t>petraševci</a:t>
          </a:r>
          <a:r>
            <a:rPr lang="hr-HR" sz="1600" b="0" kern="1200" dirty="0">
              <a:solidFill>
                <a:schemeClr val="tx1"/>
              </a:solidFill>
            </a:rPr>
            <a:t>” su uhićeni i </a:t>
          </a:r>
          <a:r>
            <a:rPr lang="hr-HR" sz="1600" b="0" kern="1200" dirty="0" smtClean="0">
              <a:solidFill>
                <a:schemeClr val="tx1"/>
              </a:solidFill>
            </a:rPr>
            <a:t>osuđeni. </a:t>
          </a:r>
          <a:r>
            <a:rPr lang="hr-HR" sz="1600" b="0" kern="1200" dirty="0">
              <a:solidFill>
                <a:schemeClr val="tx1"/>
              </a:solidFill>
            </a:rPr>
            <a:t>na smrt</a:t>
          </a:r>
          <a:endParaRPr lang="en-US" sz="1600" b="0" kern="1200" dirty="0">
            <a:solidFill>
              <a:schemeClr val="tx1"/>
            </a:solidFill>
          </a:endParaRPr>
        </a:p>
      </dsp:txBody>
      <dsp:txXfrm>
        <a:off x="2338858" y="1964378"/>
        <a:ext cx="2159214" cy="1554634"/>
      </dsp:txXfrm>
    </dsp:sp>
    <dsp:sp modelId="{C67A9B16-A637-4122-8F00-BFB6A034F70D}">
      <dsp:nvSpPr>
        <dsp:cNvPr id="0" name=""/>
        <dsp:cNvSpPr/>
      </dsp:nvSpPr>
      <dsp:spPr>
        <a:xfrm>
          <a:off x="2338858" y="927955"/>
          <a:ext cx="2159214" cy="1036422"/>
        </a:xfrm>
        <a:prstGeom prst="rect">
          <a:avLst/>
        </a:prstGeom>
        <a:noFill/>
        <a:ln w="1905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282" tIns="165100" rIns="213282" bIns="16510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b="1" kern="1200" dirty="0" smtClean="0">
              <a:ln>
                <a:solidFill>
                  <a:schemeClr val="tx2">
                    <a:lumMod val="10000"/>
                  </a:schemeClr>
                </a:solidFill>
              </a:ln>
              <a:solidFill>
                <a:schemeClr val="tx2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rPr>
            <a:t>2</a:t>
          </a:r>
          <a:endParaRPr lang="en-US" sz="4800" b="1" kern="1200" dirty="0">
            <a:ln>
              <a:solidFill>
                <a:schemeClr val="tx2">
                  <a:lumMod val="10000"/>
                </a:schemeClr>
              </a:solidFill>
            </a:ln>
            <a:solidFill>
              <a:schemeClr val="tx2"/>
            </a:solidFill>
            <a:effectLst>
              <a:outerShdw blurRad="60007" dist="310007" dir="7680000" sy="30000" kx="1300200" algn="ctr" rotWithShape="0">
                <a:prstClr val="black">
                  <a:alpha val="32000"/>
                </a:prstClr>
              </a:outerShdw>
            </a:effectLst>
            <a:latin typeface="Ebrima" pitchFamily="2" charset="0"/>
            <a:ea typeface="Ebrima" pitchFamily="2" charset="0"/>
            <a:cs typeface="Ebrima" pitchFamily="2" charset="0"/>
          </a:endParaRPr>
        </a:p>
      </dsp:txBody>
      <dsp:txXfrm>
        <a:off x="2338858" y="927955"/>
        <a:ext cx="2159214" cy="1036422"/>
      </dsp:txXfrm>
    </dsp:sp>
    <dsp:sp modelId="{E1C98163-5B3C-49D8-B9C7-9A215790BAB6}">
      <dsp:nvSpPr>
        <dsp:cNvPr id="0" name=""/>
        <dsp:cNvSpPr/>
      </dsp:nvSpPr>
      <dsp:spPr>
        <a:xfrm>
          <a:off x="4670809" y="927955"/>
          <a:ext cx="2159214" cy="259105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282" tIns="0" rIns="213282" bIns="33020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300" b="0" kern="1200" dirty="0">
              <a:solidFill>
                <a:schemeClr val="tx1"/>
              </a:solidFill>
            </a:rPr>
            <a:t>„</a:t>
          </a:r>
          <a:r>
            <a:rPr lang="hr-HR" sz="1300" b="0" kern="1200" dirty="0" err="1">
              <a:solidFill>
                <a:schemeClr val="tx1"/>
              </a:solidFill>
            </a:rPr>
            <a:t>Petraševci</a:t>
          </a:r>
          <a:r>
            <a:rPr lang="hr-HR" sz="1300" b="0" kern="1200" dirty="0" smtClean="0">
              <a:solidFill>
                <a:schemeClr val="tx1"/>
              </a:solidFill>
            </a:rPr>
            <a:t>” su </a:t>
          </a:r>
          <a:r>
            <a:rPr lang="hr-HR" sz="1300" b="0" kern="1200" dirty="0">
              <a:solidFill>
                <a:schemeClr val="tx1"/>
              </a:solidFill>
            </a:rPr>
            <a:t>u zoru </a:t>
          </a:r>
          <a:r>
            <a:rPr lang="hr-HR" sz="1300" b="0" kern="1200" dirty="0" smtClean="0">
              <a:solidFill>
                <a:schemeClr val="tx1"/>
              </a:solidFill>
            </a:rPr>
            <a:t> </a:t>
          </a:r>
          <a:r>
            <a:rPr lang="hr-HR" sz="1300" b="0" kern="1200" dirty="0">
              <a:solidFill>
                <a:schemeClr val="tx1"/>
              </a:solidFill>
            </a:rPr>
            <a:t>izvedeni na </a:t>
          </a:r>
          <a:r>
            <a:rPr lang="hr-HR" sz="1300" b="0" kern="1200" dirty="0" smtClean="0">
              <a:solidFill>
                <a:schemeClr val="tx1"/>
              </a:solidFill>
            </a:rPr>
            <a:t>strijeljanje i </a:t>
          </a:r>
          <a:r>
            <a:rPr lang="hr-HR" sz="1300" b="0" kern="1200" dirty="0">
              <a:solidFill>
                <a:schemeClr val="tx1"/>
              </a:solidFill>
            </a:rPr>
            <a:t>dok su </a:t>
          </a:r>
          <a:r>
            <a:rPr lang="hr-HR" sz="1300" b="0" kern="1200" dirty="0" smtClean="0">
              <a:solidFill>
                <a:schemeClr val="tx1"/>
              </a:solidFill>
            </a:rPr>
            <a:t>čekali, </a:t>
          </a:r>
          <a:r>
            <a:rPr lang="hr-HR" sz="1300" b="0" kern="1200" dirty="0">
              <a:solidFill>
                <a:schemeClr val="tx1"/>
              </a:solidFill>
            </a:rPr>
            <a:t>došla je „carska pomilovnica” kojom su pomilovani i osuđeni na sibirsku robiju i </a:t>
          </a:r>
          <a:r>
            <a:rPr lang="hr-HR" sz="1300" b="0" kern="1200" dirty="0" smtClean="0">
              <a:solidFill>
                <a:schemeClr val="tx1"/>
              </a:solidFill>
            </a:rPr>
            <a:t>progonstvo. </a:t>
          </a:r>
          <a:endParaRPr lang="en-US" sz="1300" b="0" kern="1200" dirty="0">
            <a:solidFill>
              <a:schemeClr val="tx1"/>
            </a:solidFill>
          </a:endParaRPr>
        </a:p>
      </dsp:txBody>
      <dsp:txXfrm>
        <a:off x="4670809" y="1964378"/>
        <a:ext cx="2159214" cy="1554634"/>
      </dsp:txXfrm>
    </dsp:sp>
    <dsp:sp modelId="{7EA3646B-8F24-4A51-96DF-C7D978D8FFFF}">
      <dsp:nvSpPr>
        <dsp:cNvPr id="0" name=""/>
        <dsp:cNvSpPr/>
      </dsp:nvSpPr>
      <dsp:spPr>
        <a:xfrm>
          <a:off x="4670809" y="927955"/>
          <a:ext cx="2159214" cy="1036422"/>
        </a:xfrm>
        <a:prstGeom prst="rect">
          <a:avLst/>
        </a:prstGeom>
        <a:noFill/>
        <a:ln w="1905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282" tIns="165100" rIns="213282" bIns="16510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b="1" kern="1200" dirty="0" smtClean="0">
              <a:ln>
                <a:solidFill>
                  <a:schemeClr val="tx2">
                    <a:lumMod val="10000"/>
                  </a:schemeClr>
                </a:solidFill>
              </a:ln>
              <a:solidFill>
                <a:schemeClr val="tx2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rPr>
            <a:t>3</a:t>
          </a:r>
          <a:endParaRPr lang="en-US" sz="4800" b="1" kern="1200" dirty="0">
            <a:ln>
              <a:solidFill>
                <a:schemeClr val="tx2">
                  <a:lumMod val="10000"/>
                </a:schemeClr>
              </a:solidFill>
            </a:ln>
            <a:solidFill>
              <a:schemeClr val="tx2"/>
            </a:solidFill>
            <a:effectLst>
              <a:outerShdw blurRad="60007" dist="310007" dir="7680000" sy="30000" kx="1300200" algn="ctr" rotWithShape="0">
                <a:prstClr val="black">
                  <a:alpha val="32000"/>
                </a:prstClr>
              </a:outerShdw>
            </a:effectLst>
            <a:latin typeface="Ebrima" pitchFamily="2" charset="0"/>
            <a:ea typeface="Ebrima" pitchFamily="2" charset="0"/>
            <a:cs typeface="Ebrima" pitchFamily="2" charset="0"/>
          </a:endParaRPr>
        </a:p>
      </dsp:txBody>
      <dsp:txXfrm>
        <a:off x="4670809" y="927955"/>
        <a:ext cx="2159214" cy="1036422"/>
      </dsp:txXfrm>
    </dsp:sp>
    <dsp:sp modelId="{51FF3B4F-23AE-448A-9442-91AB926CC008}">
      <dsp:nvSpPr>
        <dsp:cNvPr id="0" name=""/>
        <dsp:cNvSpPr/>
      </dsp:nvSpPr>
      <dsp:spPr>
        <a:xfrm>
          <a:off x="7002760" y="927955"/>
          <a:ext cx="2159214" cy="259105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282" tIns="0" rIns="213282" bIns="33020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b="0" kern="1200" dirty="0">
              <a:solidFill>
                <a:schemeClr val="tx1"/>
              </a:solidFill>
            </a:rPr>
            <a:t>Na robiji Dostojevski proživljava ideološku preobrazbu (okrenuo se pravoslavlju i postao </a:t>
          </a:r>
          <a:r>
            <a:rPr lang="hr-HR" sz="1400" b="0" kern="1200" dirty="0" smtClean="0">
              <a:solidFill>
                <a:schemeClr val="tx1"/>
              </a:solidFill>
            </a:rPr>
            <a:t>religiozan</a:t>
          </a:r>
          <a:r>
            <a:rPr lang="hr-HR" sz="1400" b="0" kern="1200" dirty="0" smtClean="0">
              <a:solidFill>
                <a:schemeClr val="tx1"/>
              </a:solidFill>
            </a:rPr>
            <a:t>).</a:t>
          </a:r>
          <a:endParaRPr lang="en-US" sz="1400" b="0" kern="1200" dirty="0">
            <a:solidFill>
              <a:schemeClr val="tx1"/>
            </a:solidFill>
          </a:endParaRPr>
        </a:p>
      </dsp:txBody>
      <dsp:txXfrm>
        <a:off x="7002760" y="1964378"/>
        <a:ext cx="2159214" cy="1554634"/>
      </dsp:txXfrm>
    </dsp:sp>
    <dsp:sp modelId="{64131BDB-4078-4F4D-B7AB-2014FD88AB92}">
      <dsp:nvSpPr>
        <dsp:cNvPr id="0" name=""/>
        <dsp:cNvSpPr/>
      </dsp:nvSpPr>
      <dsp:spPr>
        <a:xfrm>
          <a:off x="7002760" y="927955"/>
          <a:ext cx="2159214" cy="1036422"/>
        </a:xfrm>
        <a:prstGeom prst="rect">
          <a:avLst/>
        </a:prstGeom>
        <a:noFill/>
        <a:ln w="1905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282" tIns="165100" rIns="213282" bIns="16510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b="1" kern="1200" dirty="0" smtClean="0">
              <a:ln>
                <a:solidFill>
                  <a:schemeClr val="tx2">
                    <a:lumMod val="10000"/>
                  </a:schemeClr>
                </a:solidFill>
              </a:ln>
              <a:solidFill>
                <a:schemeClr val="tx2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rPr>
            <a:t>4</a:t>
          </a:r>
          <a:endParaRPr lang="en-US" sz="4800" b="1" kern="1200" dirty="0">
            <a:ln>
              <a:solidFill>
                <a:schemeClr val="tx2">
                  <a:lumMod val="10000"/>
                </a:schemeClr>
              </a:solidFill>
            </a:ln>
            <a:solidFill>
              <a:schemeClr val="tx2"/>
            </a:solidFill>
            <a:effectLst>
              <a:outerShdw blurRad="60007" dist="310007" dir="7680000" sy="30000" kx="1300200" algn="ctr" rotWithShape="0">
                <a:prstClr val="black">
                  <a:alpha val="32000"/>
                </a:prstClr>
              </a:outerShdw>
            </a:effectLst>
            <a:latin typeface="Ebrima" pitchFamily="2" charset="0"/>
            <a:ea typeface="Ebrima" pitchFamily="2" charset="0"/>
            <a:cs typeface="Ebrima" pitchFamily="2" charset="0"/>
          </a:endParaRPr>
        </a:p>
      </dsp:txBody>
      <dsp:txXfrm>
        <a:off x="7002760" y="927955"/>
        <a:ext cx="2159214" cy="1036422"/>
      </dsp:txXfrm>
    </dsp:sp>
    <dsp:sp modelId="{E3D4A118-0198-4539-BD3F-38F8B9E501C3}">
      <dsp:nvSpPr>
        <dsp:cNvPr id="0" name=""/>
        <dsp:cNvSpPr/>
      </dsp:nvSpPr>
      <dsp:spPr>
        <a:xfrm>
          <a:off x="9334711" y="927955"/>
          <a:ext cx="2159214" cy="259105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282" tIns="0" rIns="213282" bIns="33020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 dirty="0">
              <a:solidFill>
                <a:schemeClr val="tx1"/>
              </a:solidFill>
            </a:rPr>
            <a:t>Pisac je četiri godine robijao, a nakon toga morao je četiri godine služiti kao običan vojnik u surovim uvjetima zabačenih krajeva azijske </a:t>
          </a:r>
          <a:r>
            <a:rPr lang="hr-HR" sz="1400" kern="1200" dirty="0" smtClean="0">
              <a:solidFill>
                <a:schemeClr val="tx1"/>
              </a:solidFill>
            </a:rPr>
            <a:t>Rusije.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9334711" y="1964378"/>
        <a:ext cx="2159214" cy="1554634"/>
      </dsp:txXfrm>
    </dsp:sp>
    <dsp:sp modelId="{87ED8D3D-636D-4969-9DD5-C09C1BE1439C}">
      <dsp:nvSpPr>
        <dsp:cNvPr id="0" name=""/>
        <dsp:cNvSpPr/>
      </dsp:nvSpPr>
      <dsp:spPr>
        <a:xfrm>
          <a:off x="9334711" y="927955"/>
          <a:ext cx="2159214" cy="1036422"/>
        </a:xfrm>
        <a:prstGeom prst="rect">
          <a:avLst/>
        </a:prstGeom>
        <a:noFill/>
        <a:ln w="1905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282" tIns="165100" rIns="213282" bIns="16510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b="1" kern="1200" dirty="0" smtClean="0">
              <a:ln>
                <a:solidFill>
                  <a:schemeClr val="tx2">
                    <a:lumMod val="10000"/>
                  </a:schemeClr>
                </a:solidFill>
              </a:ln>
              <a:solidFill>
                <a:schemeClr val="tx2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rPr>
            <a:t>5</a:t>
          </a:r>
          <a:endParaRPr lang="en-US" sz="4800" b="1" kern="1200" dirty="0">
            <a:ln>
              <a:solidFill>
                <a:schemeClr val="tx2">
                  <a:lumMod val="10000"/>
                </a:schemeClr>
              </a:solidFill>
            </a:ln>
            <a:solidFill>
              <a:schemeClr val="tx2"/>
            </a:solidFill>
            <a:effectLst>
              <a:outerShdw blurRad="60007" dist="310007" dir="7680000" sy="30000" kx="1300200" algn="ctr" rotWithShape="0">
                <a:prstClr val="black">
                  <a:alpha val="32000"/>
                </a:prstClr>
              </a:outerShdw>
            </a:effectLst>
            <a:latin typeface="Ebrima" pitchFamily="2" charset="0"/>
            <a:ea typeface="Ebrima" pitchFamily="2" charset="0"/>
            <a:cs typeface="Ebrima" pitchFamily="2" charset="0"/>
          </a:endParaRPr>
        </a:p>
      </dsp:txBody>
      <dsp:txXfrm>
        <a:off x="9334711" y="927955"/>
        <a:ext cx="2159214" cy="10364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=""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BA4BB-C873-4BF9-9AA5-F0546AD0B280}" type="datetimeFigureOut">
              <a:rPr lang="hr-HR" smtClean="0"/>
              <a:pPr/>
              <a:t>15.1.2019.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50546-4960-4568-9347-F40ACA9D93D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20771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BA4BB-C873-4BF9-9AA5-F0546AD0B280}" type="datetimeFigureOut">
              <a:rPr lang="hr-HR" smtClean="0"/>
              <a:pPr/>
              <a:t>15.1.2019.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50546-4960-4568-9347-F40ACA9D93D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60449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BA4BB-C873-4BF9-9AA5-F0546AD0B280}" type="datetimeFigureOut">
              <a:rPr lang="hr-HR" smtClean="0"/>
              <a:pPr/>
              <a:t>15.1.2019.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50546-4960-4568-9347-F40ACA9D93D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907027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BA4BB-C873-4BF9-9AA5-F0546AD0B280}" type="datetimeFigureOut">
              <a:rPr lang="hr-HR" smtClean="0"/>
              <a:pPr/>
              <a:t>15.1.2019.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50546-4960-4568-9347-F40ACA9D93D6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128911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BA4BB-C873-4BF9-9AA5-F0546AD0B280}" type="datetimeFigureOut">
              <a:rPr lang="hr-HR" smtClean="0"/>
              <a:pPr/>
              <a:t>15.1.2019.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50546-4960-4568-9347-F40ACA9D93D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507901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BA4BB-C873-4BF9-9AA5-F0546AD0B280}" type="datetimeFigureOut">
              <a:rPr lang="hr-HR" smtClean="0"/>
              <a:pPr/>
              <a:t>15.1.2019.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50546-4960-4568-9347-F40ACA9D93D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875462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BA4BB-C873-4BF9-9AA5-F0546AD0B280}" type="datetimeFigureOut">
              <a:rPr lang="hr-HR" smtClean="0"/>
              <a:pPr/>
              <a:t>15.1.2019.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50546-4960-4568-9347-F40ACA9D93D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510682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BA4BB-C873-4BF9-9AA5-F0546AD0B280}" type="datetimeFigureOut">
              <a:rPr lang="hr-HR" smtClean="0"/>
              <a:pPr/>
              <a:t>15.1.2019.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50546-4960-4568-9347-F40ACA9D93D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075954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BA4BB-C873-4BF9-9AA5-F0546AD0B280}" type="datetimeFigureOut">
              <a:rPr lang="hr-HR" smtClean="0"/>
              <a:pPr/>
              <a:t>15.1.2019.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50546-4960-4568-9347-F40ACA9D93D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80677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BA4BB-C873-4BF9-9AA5-F0546AD0B280}" type="datetimeFigureOut">
              <a:rPr lang="hr-HR" smtClean="0"/>
              <a:pPr/>
              <a:t>15.1.2019.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50546-4960-4568-9347-F40ACA9D93D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79960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BA4BB-C873-4BF9-9AA5-F0546AD0B280}" type="datetimeFigureOut">
              <a:rPr lang="hr-HR" smtClean="0"/>
              <a:pPr/>
              <a:t>15.1.2019.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50546-4960-4568-9347-F40ACA9D93D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23363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BA4BB-C873-4BF9-9AA5-F0546AD0B280}" type="datetimeFigureOut">
              <a:rPr lang="hr-HR" smtClean="0"/>
              <a:pPr/>
              <a:t>15.1.2019.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50546-4960-4568-9347-F40ACA9D93D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06620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BA4BB-C873-4BF9-9AA5-F0546AD0B280}" type="datetimeFigureOut">
              <a:rPr lang="hr-HR" smtClean="0"/>
              <a:pPr/>
              <a:t>15.1.2019.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50546-4960-4568-9347-F40ACA9D93D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85001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BA4BB-C873-4BF9-9AA5-F0546AD0B280}" type="datetimeFigureOut">
              <a:rPr lang="hr-HR" smtClean="0"/>
              <a:pPr/>
              <a:t>15.1.2019.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50546-4960-4568-9347-F40ACA9D93D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63597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BA4BB-C873-4BF9-9AA5-F0546AD0B280}" type="datetimeFigureOut">
              <a:rPr lang="hr-HR" smtClean="0"/>
              <a:pPr/>
              <a:t>15.1.2019.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50546-4960-4568-9347-F40ACA9D93D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02168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BA4BB-C873-4BF9-9AA5-F0546AD0B280}" type="datetimeFigureOut">
              <a:rPr lang="hr-HR" smtClean="0"/>
              <a:pPr/>
              <a:t>15.1.2019.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50546-4960-4568-9347-F40ACA9D93D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89085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BA4BB-C873-4BF9-9AA5-F0546AD0B280}" type="datetimeFigureOut">
              <a:rPr lang="hr-HR" smtClean="0"/>
              <a:pPr/>
              <a:t>15.1.2019.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50546-4960-4568-9347-F40ACA9D93D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37982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3BA4BB-C873-4BF9-9AA5-F0546AD0B280}" type="datetimeFigureOut">
              <a:rPr lang="hr-HR" smtClean="0"/>
              <a:pPr/>
              <a:t>15.1.2019.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150546-4960-4568-9347-F40ACA9D93D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957281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00732" y="222069"/>
            <a:ext cx="10353762" cy="6466114"/>
          </a:xfrm>
        </p:spPr>
        <p:txBody>
          <a:bodyPr>
            <a:normAutofit fontScale="25000" lnSpcReduction="20000"/>
          </a:bodyPr>
          <a:lstStyle/>
          <a:p>
            <a:pPr marL="36900" indent="0" algn="ctr">
              <a:buNone/>
            </a:pPr>
            <a:r>
              <a:rPr lang="hr-HR" sz="132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Ebrima" pitchFamily="2" charset="0"/>
                <a:ea typeface="Ebrima" pitchFamily="2" charset="0"/>
                <a:cs typeface="Ebrima" pitchFamily="2" charset="0"/>
              </a:rPr>
              <a:t>„Toliko je bio bijedno obučen da bi se neki drugi čovjek, čak i naviknut na pohabanost, stidio da u pol bijela dana iziđe na ulicu u takvim dronjcima.”</a:t>
            </a:r>
          </a:p>
          <a:p>
            <a:r>
              <a:rPr lang="hr-HR" sz="132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Ebrima" pitchFamily="2" charset="0"/>
                <a:ea typeface="Ebrima" pitchFamily="2" charset="0"/>
                <a:cs typeface="Ebrima" pitchFamily="2" charset="0"/>
              </a:rPr>
              <a:t>Prokomentirajte </a:t>
            </a:r>
            <a:r>
              <a:rPr lang="hr-HR" sz="132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Ebrima" pitchFamily="2" charset="0"/>
                <a:ea typeface="Ebrima" pitchFamily="2" charset="0"/>
                <a:cs typeface="Ebrima" pitchFamily="2" charset="0"/>
              </a:rPr>
              <a:t>moraju li se, </a:t>
            </a:r>
            <a:r>
              <a:rPr lang="hr-HR" sz="132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Ebrima" pitchFamily="2" charset="0"/>
                <a:ea typeface="Ebrima" pitchFamily="2" charset="0"/>
                <a:cs typeface="Ebrima" pitchFamily="2" charset="0"/>
              </a:rPr>
              <a:t>prema</a:t>
            </a:r>
            <a:r>
              <a:rPr lang="hr-HR" sz="132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Ebrima" pitchFamily="2" charset="0"/>
                <a:ea typeface="Ebrima" pitchFamily="2" charset="0"/>
                <a:cs typeface="Ebrima" pitchFamily="2" charset="0"/>
              </a:rPr>
              <a:t> vašem </a:t>
            </a:r>
            <a:r>
              <a:rPr lang="hr-HR" sz="132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Ebrima" pitchFamily="2" charset="0"/>
                <a:ea typeface="Ebrima" pitchFamily="2" charset="0"/>
                <a:cs typeface="Ebrima" pitchFamily="2" charset="0"/>
              </a:rPr>
              <a:t>mišljenju, ljudi stidjeti svoje bijede?</a:t>
            </a:r>
          </a:p>
          <a:p>
            <a:r>
              <a:rPr lang="hr-HR" sz="132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Ebrima" pitchFamily="2" charset="0"/>
                <a:ea typeface="Ebrima" pitchFamily="2" charset="0"/>
                <a:cs typeface="Ebrima" pitchFamily="2" charset="0"/>
              </a:rPr>
              <a:t>realistički roman daje i realistički vjernu društvenu sliku bijede velegradske sirotinje i osiromašenoga plemstva te psihološku razradu </a:t>
            </a:r>
            <a:r>
              <a:rPr lang="hr-HR" sz="132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Ebrima" pitchFamily="2" charset="0"/>
                <a:ea typeface="Ebrima" pitchFamily="2" charset="0"/>
                <a:cs typeface="Ebrima" pitchFamily="2" charset="0"/>
              </a:rPr>
              <a:t>glavnoga </a:t>
            </a:r>
            <a:r>
              <a:rPr lang="hr-HR" sz="132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Ebrima" pitchFamily="2" charset="0"/>
                <a:ea typeface="Ebrima" pitchFamily="2" charset="0"/>
                <a:cs typeface="Ebrima" pitchFamily="2" charset="0"/>
              </a:rPr>
              <a:t>lika i njegovih unutarnjih sukoba glede vlastitih postupaka, s težištem na idejnoj raspravi o „vječnim pitanjima”, čemu podređuje i likove i fabulu</a:t>
            </a:r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pPr marL="36900" indent="0">
              <a:buNone/>
            </a:pPr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24075348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00732" y="169817"/>
            <a:ext cx="10353762" cy="6531429"/>
          </a:xfrm>
        </p:spPr>
        <p:txBody>
          <a:bodyPr>
            <a:normAutofit fontScale="25000" lnSpcReduction="20000"/>
          </a:bodyPr>
          <a:lstStyle/>
          <a:p>
            <a:r>
              <a:rPr lang="hr-HR" sz="10800" b="1" dirty="0">
                <a:ln>
                  <a:solidFill>
                    <a:schemeClr val="tx2">
                      <a:lumMod val="10000"/>
                    </a:schemeClr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Ebrima" pitchFamily="2" charset="0"/>
                <a:ea typeface="Ebrima" pitchFamily="2" charset="0"/>
                <a:cs typeface="Ebrima" pitchFamily="2" charset="0"/>
              </a:rPr>
              <a:t>n</a:t>
            </a:r>
            <a:r>
              <a:rPr lang="hr-HR" sz="10800" b="1" dirty="0" smtClean="0">
                <a:ln>
                  <a:solidFill>
                    <a:schemeClr val="tx2">
                      <a:lumMod val="10000"/>
                    </a:schemeClr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Ebrima" pitchFamily="2" charset="0"/>
                <a:ea typeface="Ebrima" pitchFamily="2" charset="0"/>
                <a:cs typeface="Ebrima" pitchFamily="2" charset="0"/>
              </a:rPr>
              <a:t>ajpoznatiji i najčitaniji roman Dostojevskoga </a:t>
            </a:r>
          </a:p>
          <a:p>
            <a:r>
              <a:rPr lang="hr-HR" sz="10800" b="1" dirty="0">
                <a:ln>
                  <a:solidFill>
                    <a:schemeClr val="tx2">
                      <a:lumMod val="10000"/>
                    </a:schemeClr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Ebrima" pitchFamily="2" charset="0"/>
                <a:ea typeface="Ebrima" pitchFamily="2" charset="0"/>
                <a:cs typeface="Ebrima" pitchFamily="2" charset="0"/>
              </a:rPr>
              <a:t>r</a:t>
            </a:r>
            <a:r>
              <a:rPr lang="hr-HR" sz="10800" b="1" dirty="0" smtClean="0">
                <a:ln>
                  <a:solidFill>
                    <a:schemeClr val="tx2">
                      <a:lumMod val="10000"/>
                    </a:schemeClr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Ebrima" pitchFamily="2" charset="0"/>
                <a:ea typeface="Ebrima" pitchFamily="2" charset="0"/>
                <a:cs typeface="Ebrima" pitchFamily="2" charset="0"/>
              </a:rPr>
              <a:t>oman ideja u kojemu autor raspravlja o pitanjima koja su ga mučila, osobito nakon povratka iz Sibira, tj. o problemima zločina i kazne, grijeha i ispaštanja, prava i pravde</a:t>
            </a:r>
          </a:p>
          <a:p>
            <a:r>
              <a:rPr lang="hr-HR" sz="10800" b="1" dirty="0">
                <a:ln>
                  <a:solidFill>
                    <a:schemeClr val="tx2">
                      <a:lumMod val="10000"/>
                    </a:schemeClr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Ebrima" pitchFamily="2" charset="0"/>
                <a:ea typeface="Ebrima" pitchFamily="2" charset="0"/>
                <a:cs typeface="Ebrima" pitchFamily="2" charset="0"/>
              </a:rPr>
              <a:t>o</a:t>
            </a:r>
            <a:r>
              <a:rPr lang="hr-HR" sz="10800" b="1" dirty="0" smtClean="0">
                <a:ln>
                  <a:solidFill>
                    <a:schemeClr val="tx2">
                      <a:lumMod val="10000"/>
                    </a:schemeClr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Ebrima" pitchFamily="2" charset="0"/>
                <a:ea typeface="Ebrima" pitchFamily="2" charset="0"/>
                <a:cs typeface="Ebrima" pitchFamily="2" charset="0"/>
              </a:rPr>
              <a:t>pisuje sudbinu siromašnoga studenta </a:t>
            </a:r>
            <a:r>
              <a:rPr lang="hr-HR" sz="10800" b="1" dirty="0" err="1" smtClean="0">
                <a:ln>
                  <a:solidFill>
                    <a:schemeClr val="tx2">
                      <a:lumMod val="10000"/>
                    </a:schemeClr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Ebrima" pitchFamily="2" charset="0"/>
                <a:ea typeface="Ebrima" pitchFamily="2" charset="0"/>
                <a:cs typeface="Ebrima" pitchFamily="2" charset="0"/>
              </a:rPr>
              <a:t>Raskoljnikova</a:t>
            </a:r>
            <a:r>
              <a:rPr lang="hr-HR" sz="10800" b="1" dirty="0" smtClean="0">
                <a:ln>
                  <a:solidFill>
                    <a:schemeClr val="tx2">
                      <a:lumMod val="10000"/>
                    </a:schemeClr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Ebrima" pitchFamily="2" charset="0"/>
                <a:ea typeface="Ebrima" pitchFamily="2" charset="0"/>
                <a:cs typeface="Ebrima" pitchFamily="2" charset="0"/>
              </a:rPr>
              <a:t>, koji se zbog „viših ciljeva” odlučio na zločin </a:t>
            </a:r>
          </a:p>
          <a:p>
            <a:r>
              <a:rPr lang="hr-HR" sz="10800" b="1" dirty="0">
                <a:ln>
                  <a:solidFill>
                    <a:schemeClr val="tx2">
                      <a:lumMod val="10000"/>
                    </a:schemeClr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Ebrima" pitchFamily="2" charset="0"/>
                <a:ea typeface="Ebrima" pitchFamily="2" charset="0"/>
                <a:cs typeface="Ebrima" pitchFamily="2" charset="0"/>
              </a:rPr>
              <a:t>d</a:t>
            </a:r>
            <a:r>
              <a:rPr lang="hr-HR" sz="10800" b="1" dirty="0" smtClean="0">
                <a:ln>
                  <a:solidFill>
                    <a:schemeClr val="tx2">
                      <a:lumMod val="10000"/>
                    </a:schemeClr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Ebrima" pitchFamily="2" charset="0"/>
                <a:ea typeface="Ebrima" pitchFamily="2" charset="0"/>
                <a:cs typeface="Ebrima" pitchFamily="2" charset="0"/>
              </a:rPr>
              <a:t>aje vjernu društvenu slike bijede velegradske sirotinje</a:t>
            </a:r>
          </a:p>
          <a:p>
            <a:r>
              <a:rPr lang="hr-HR" sz="10800" b="1" dirty="0">
                <a:ln>
                  <a:solidFill>
                    <a:schemeClr val="tx2">
                      <a:lumMod val="10000"/>
                    </a:schemeClr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Ebrima" pitchFamily="2" charset="0"/>
                <a:ea typeface="Ebrima" pitchFamily="2" charset="0"/>
                <a:cs typeface="Ebrima" pitchFamily="2" charset="0"/>
              </a:rPr>
              <a:t>k</a:t>
            </a:r>
            <a:r>
              <a:rPr lang="hr-HR" sz="10800" b="1" dirty="0" smtClean="0">
                <a:ln>
                  <a:solidFill>
                    <a:schemeClr val="tx2">
                      <a:lumMod val="10000"/>
                    </a:schemeClr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Ebrima" pitchFamily="2" charset="0"/>
                <a:ea typeface="Ebrima" pitchFamily="2" charset="0"/>
                <a:cs typeface="Ebrima" pitchFamily="2" charset="0"/>
              </a:rPr>
              <a:t>njiževna vrsta: moderni roman, roman ideja, društveni roman</a:t>
            </a:r>
          </a:p>
          <a:p>
            <a:r>
              <a:rPr lang="hr-HR" sz="10800" b="1" dirty="0">
                <a:ln>
                  <a:solidFill>
                    <a:schemeClr val="tx2">
                      <a:lumMod val="10000"/>
                    </a:schemeClr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Ebrima" pitchFamily="2" charset="0"/>
                <a:ea typeface="Ebrima" pitchFamily="2" charset="0"/>
                <a:cs typeface="Ebrima" pitchFamily="2" charset="0"/>
              </a:rPr>
              <a:t>k</a:t>
            </a:r>
            <a:r>
              <a:rPr lang="hr-HR" sz="10800" b="1" dirty="0" smtClean="0">
                <a:ln>
                  <a:solidFill>
                    <a:schemeClr val="tx2">
                      <a:lumMod val="10000"/>
                    </a:schemeClr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Ebrima" pitchFamily="2" charset="0"/>
                <a:ea typeface="Ebrima" pitchFamily="2" charset="0"/>
                <a:cs typeface="Ebrima" pitchFamily="2" charset="0"/>
              </a:rPr>
              <a:t>ompozicija: šest dijelova i epilog</a:t>
            </a:r>
          </a:p>
          <a:p>
            <a:r>
              <a:rPr lang="hr-HR" sz="10800" b="1" dirty="0">
                <a:ln>
                  <a:solidFill>
                    <a:schemeClr val="tx2">
                      <a:lumMod val="10000"/>
                    </a:schemeClr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Ebrima" pitchFamily="2" charset="0"/>
                <a:ea typeface="Ebrima" pitchFamily="2" charset="0"/>
                <a:cs typeface="Ebrima" pitchFamily="2" charset="0"/>
              </a:rPr>
              <a:t>m</a:t>
            </a:r>
            <a:r>
              <a:rPr lang="hr-HR" sz="10800" b="1" dirty="0" smtClean="0">
                <a:ln>
                  <a:solidFill>
                    <a:schemeClr val="tx2">
                      <a:lumMod val="10000"/>
                    </a:schemeClr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Ebrima" pitchFamily="2" charset="0"/>
                <a:ea typeface="Ebrima" pitchFamily="2" charset="0"/>
                <a:cs typeface="Ebrima" pitchFamily="2" charset="0"/>
              </a:rPr>
              <a:t>jesto radnje: Sankt Peterburg</a:t>
            </a:r>
          </a:p>
          <a:p>
            <a:r>
              <a:rPr lang="hr-HR" sz="10800" b="1" dirty="0">
                <a:ln>
                  <a:solidFill>
                    <a:schemeClr val="tx2">
                      <a:lumMod val="10000"/>
                    </a:schemeClr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Ebrima" pitchFamily="2" charset="0"/>
                <a:ea typeface="Ebrima" pitchFamily="2" charset="0"/>
                <a:cs typeface="Ebrima" pitchFamily="2" charset="0"/>
              </a:rPr>
              <a:t>v</a:t>
            </a:r>
            <a:r>
              <a:rPr lang="hr-HR" sz="10800" b="1" dirty="0" smtClean="0">
                <a:ln>
                  <a:solidFill>
                    <a:schemeClr val="tx2">
                      <a:lumMod val="10000"/>
                    </a:schemeClr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Ebrima" pitchFamily="2" charset="0"/>
                <a:ea typeface="Ebrima" pitchFamily="2" charset="0"/>
                <a:cs typeface="Ebrima" pitchFamily="2" charset="0"/>
              </a:rPr>
              <a:t>rijeme radnje: šezdesete godine 19. stoljeća</a:t>
            </a:r>
          </a:p>
          <a:p>
            <a:r>
              <a:rPr lang="hr-HR" sz="10800" b="1" dirty="0">
                <a:ln>
                  <a:solidFill>
                    <a:schemeClr val="tx2">
                      <a:lumMod val="10000"/>
                    </a:schemeClr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Ebrima" pitchFamily="2" charset="0"/>
                <a:ea typeface="Ebrima" pitchFamily="2" charset="0"/>
                <a:cs typeface="Ebrima" pitchFamily="2" charset="0"/>
              </a:rPr>
              <a:t>motivacija: socijalno - psihološka</a:t>
            </a:r>
          </a:p>
          <a:p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0115590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3796" y="156999"/>
            <a:ext cx="10353761" cy="1326321"/>
          </a:xfrm>
        </p:spPr>
        <p:txBody>
          <a:bodyPr>
            <a:noAutofit/>
          </a:bodyPr>
          <a:lstStyle/>
          <a:p>
            <a:r>
              <a:rPr lang="hr-HR" sz="4600" dirty="0" smtClean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tx2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Ebrima" pitchFamily="2" charset="0"/>
                <a:ea typeface="Ebrima" pitchFamily="2" charset="0"/>
                <a:cs typeface="Ebrima" pitchFamily="2" charset="0"/>
              </a:rPr>
              <a:t>FILOZOFSKA POZADINA RASKOLJNIKOVLJEVA ZLOČIN </a:t>
            </a:r>
            <a:endParaRPr lang="hr-HR" sz="4600" dirty="0">
              <a:ln>
                <a:solidFill>
                  <a:schemeClr val="tx2">
                    <a:lumMod val="10000"/>
                  </a:schemeClr>
                </a:solidFill>
              </a:ln>
              <a:solidFill>
                <a:schemeClr val="tx2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00733" y="1418006"/>
            <a:ext cx="10353762" cy="5439994"/>
          </a:xfrm>
        </p:spPr>
        <p:txBody>
          <a:bodyPr>
            <a:noAutofit/>
          </a:bodyPr>
          <a:lstStyle/>
          <a:p>
            <a:r>
              <a:rPr lang="hr-HR" sz="2600" b="1" dirty="0" smtClean="0">
                <a:ln>
                  <a:solidFill>
                    <a:schemeClr val="tx2">
                      <a:lumMod val="10000"/>
                    </a:schemeClr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Ebrima" pitchFamily="2" charset="0"/>
                <a:ea typeface="Ebrima" pitchFamily="2" charset="0"/>
                <a:cs typeface="Ebrima" pitchFamily="2" charset="0"/>
              </a:rPr>
              <a:t>Raskoljnikovljeva </a:t>
            </a:r>
            <a:r>
              <a:rPr lang="hr-HR" sz="2600" b="1" u="sng" dirty="0" smtClean="0">
                <a:ln>
                  <a:solidFill>
                    <a:schemeClr val="tx2">
                      <a:lumMod val="10000"/>
                    </a:schemeClr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Ebrima" pitchFamily="2" charset="0"/>
                <a:ea typeface="Ebrima" pitchFamily="2" charset="0"/>
                <a:cs typeface="Ebrima" pitchFamily="2" charset="0"/>
              </a:rPr>
              <a:t>teorija o nadčovjeku </a:t>
            </a:r>
            <a:r>
              <a:rPr lang="hr-HR" sz="2600" b="1" dirty="0" smtClean="0">
                <a:ln>
                  <a:solidFill>
                    <a:schemeClr val="tx2">
                      <a:lumMod val="10000"/>
                    </a:schemeClr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Ebrima" pitchFamily="2" charset="0"/>
                <a:ea typeface="Ebrima" pitchFamily="2" charset="0"/>
                <a:cs typeface="Ebrima" pitchFamily="2" charset="0"/>
              </a:rPr>
              <a:t>poslužila mu je kao filozofska motivacija za ubojstvo</a:t>
            </a:r>
          </a:p>
          <a:p>
            <a:r>
              <a:rPr lang="hr-HR" sz="2600" b="1" dirty="0" smtClean="0">
                <a:ln>
                  <a:solidFill>
                    <a:schemeClr val="tx2">
                      <a:lumMod val="10000"/>
                    </a:schemeClr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Ebrima" pitchFamily="2" charset="0"/>
                <a:ea typeface="Ebrima" pitchFamily="2" charset="0"/>
                <a:cs typeface="Ebrima" pitchFamily="2" charset="0"/>
              </a:rPr>
              <a:t>„obični” i „neobični” ljudi</a:t>
            </a:r>
          </a:p>
          <a:p>
            <a:r>
              <a:rPr lang="hr-HR" sz="2600" b="1" dirty="0" smtClean="0">
                <a:ln>
                  <a:solidFill>
                    <a:schemeClr val="tx2">
                      <a:lumMod val="10000"/>
                    </a:schemeClr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Ebrima" pitchFamily="2" charset="0"/>
                <a:ea typeface="Ebrima" pitchFamily="2" charset="0"/>
                <a:cs typeface="Ebrima" pitchFamily="2" charset="0"/>
              </a:rPr>
              <a:t>Friedrich Nietzsche (1844. – 1900.) njemački filozof razlikuje „ljude stada” koji su slabi i bojažljivi, pokorni i suosjećajni od nadčovjeka koji je hrabar, pametan, moćan, slobodan i bezobziran</a:t>
            </a:r>
          </a:p>
          <a:p>
            <a:r>
              <a:rPr lang="hr-HR" sz="2600" b="1" dirty="0" smtClean="0">
                <a:ln>
                  <a:solidFill>
                    <a:schemeClr val="tx2">
                      <a:lumMod val="10000"/>
                    </a:schemeClr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Ebrima" pitchFamily="2" charset="0"/>
                <a:ea typeface="Ebrima" pitchFamily="2" charset="0"/>
                <a:cs typeface="Ebrima" pitchFamily="2" charset="0"/>
              </a:rPr>
              <a:t>nadčovjek se rađa vrlo rijetko, a ljudi stada su u većini</a:t>
            </a:r>
          </a:p>
          <a:p>
            <a:r>
              <a:rPr lang="hr-HR" sz="2600" dirty="0" smtClean="0">
                <a:ln>
                  <a:solidFill>
                    <a:schemeClr val="tx2">
                      <a:lumMod val="10000"/>
                    </a:schemeClr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Ebrima" pitchFamily="2" charset="0"/>
                <a:ea typeface="Ebrima" pitchFamily="2" charset="0"/>
                <a:cs typeface="Ebrima" pitchFamily="2" charset="0"/>
              </a:rPr>
              <a:t>Usporedite </a:t>
            </a:r>
            <a:r>
              <a:rPr lang="hr-HR" sz="2600" dirty="0" err="1" smtClean="0">
                <a:ln>
                  <a:solidFill>
                    <a:schemeClr val="tx2">
                      <a:lumMod val="10000"/>
                    </a:schemeClr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Ebrima" pitchFamily="2" charset="0"/>
                <a:ea typeface="Ebrima" pitchFamily="2" charset="0"/>
                <a:cs typeface="Ebrima" pitchFamily="2" charset="0"/>
              </a:rPr>
              <a:t>Raskoljnikovljevu</a:t>
            </a:r>
            <a:r>
              <a:rPr lang="hr-HR" sz="2600" dirty="0" smtClean="0">
                <a:ln>
                  <a:solidFill>
                    <a:schemeClr val="tx2">
                      <a:lumMod val="10000"/>
                    </a:schemeClr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Ebrima" pitchFamily="2" charset="0"/>
                <a:ea typeface="Ebrima" pitchFamily="2" charset="0"/>
                <a:cs typeface="Ebrima" pitchFamily="2" charset="0"/>
              </a:rPr>
              <a:t> podjelu ljudi s teorijom o nadčovjeku F. Nietzschea. </a:t>
            </a:r>
            <a:endParaRPr lang="hr-HR" sz="2600" dirty="0">
              <a:ln>
                <a:solidFill>
                  <a:schemeClr val="tx2">
                    <a:lumMod val="10000"/>
                  </a:schemeClr>
                </a:solidFill>
              </a:ln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72151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00364" y="446346"/>
            <a:ext cx="10353762" cy="5876077"/>
          </a:xfrm>
        </p:spPr>
        <p:txBody>
          <a:bodyPr>
            <a:normAutofit fontScale="25000" lnSpcReduction="20000"/>
          </a:bodyPr>
          <a:lstStyle/>
          <a:p>
            <a:r>
              <a:rPr lang="hr-HR" sz="21600" b="1" dirty="0" smtClean="0">
                <a:ln>
                  <a:solidFill>
                    <a:schemeClr val="tx2">
                      <a:lumMod val="10000"/>
                    </a:schemeClr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hr-HR" sz="21600" b="1" dirty="0" smtClean="0">
                <a:ln>
                  <a:solidFill>
                    <a:schemeClr val="tx2">
                      <a:lumMod val="10000"/>
                    </a:schemeClr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Ebrima" pitchFamily="2" charset="0"/>
                <a:ea typeface="Ebrima" pitchFamily="2" charset="0"/>
                <a:cs typeface="Ebrima" pitchFamily="2" charset="0"/>
              </a:rPr>
              <a:t>Kako </a:t>
            </a:r>
            <a:r>
              <a:rPr lang="hr-HR" sz="21600" b="1" dirty="0" err="1" smtClean="0">
                <a:ln>
                  <a:solidFill>
                    <a:schemeClr val="tx2">
                      <a:lumMod val="10000"/>
                    </a:schemeClr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Ebrima" pitchFamily="2" charset="0"/>
                <a:ea typeface="Ebrima" pitchFamily="2" charset="0"/>
                <a:cs typeface="Ebrima" pitchFamily="2" charset="0"/>
              </a:rPr>
              <a:t>Raskoljnikov</a:t>
            </a:r>
            <a:r>
              <a:rPr lang="hr-HR" sz="21600" b="1" dirty="0" smtClean="0">
                <a:ln>
                  <a:solidFill>
                    <a:schemeClr val="tx2">
                      <a:lumMod val="10000"/>
                    </a:schemeClr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Ebrima" pitchFamily="2" charset="0"/>
                <a:ea typeface="Ebrima" pitchFamily="2" charset="0"/>
                <a:cs typeface="Ebrima" pitchFamily="2" charset="0"/>
              </a:rPr>
              <a:t> pred samim sobom opravdava zločin prije nego što ga je počinio?</a:t>
            </a:r>
          </a:p>
          <a:p>
            <a:r>
              <a:rPr lang="hr-HR" sz="21600" b="1" dirty="0" smtClean="0">
                <a:ln>
                  <a:solidFill>
                    <a:schemeClr val="tx2">
                      <a:lumMod val="10000"/>
                    </a:schemeClr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Ebrima" pitchFamily="2" charset="0"/>
                <a:ea typeface="Ebrima" pitchFamily="2" charset="0"/>
                <a:cs typeface="Ebrima" pitchFamily="2" charset="0"/>
              </a:rPr>
              <a:t> Pokušajte oblikovati </a:t>
            </a:r>
            <a:r>
              <a:rPr lang="hr-HR" sz="21600" b="1" dirty="0" err="1" smtClean="0">
                <a:ln>
                  <a:solidFill>
                    <a:schemeClr val="tx2">
                      <a:lumMod val="10000"/>
                    </a:schemeClr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Ebrima" pitchFamily="2" charset="0"/>
                <a:ea typeface="Ebrima" pitchFamily="2" charset="0"/>
                <a:cs typeface="Ebrima" pitchFamily="2" charset="0"/>
              </a:rPr>
              <a:t>Raskoljnikovljeve</a:t>
            </a:r>
            <a:r>
              <a:rPr lang="hr-HR" sz="21600" b="1" dirty="0" smtClean="0">
                <a:ln>
                  <a:solidFill>
                    <a:schemeClr val="tx2">
                      <a:lumMod val="10000"/>
                    </a:schemeClr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Ebrima" pitchFamily="2" charset="0"/>
                <a:ea typeface="Ebrima" pitchFamily="2" charset="0"/>
                <a:cs typeface="Ebrima" pitchFamily="2" charset="0"/>
              </a:rPr>
              <a:t> misli nakon zločina.</a:t>
            </a:r>
          </a:p>
          <a:p>
            <a:endParaRPr lang="hr-HR" dirty="0"/>
          </a:p>
        </p:txBody>
      </p:sp>
      <p:pic>
        <p:nvPicPr>
          <p:cNvPr id="4" name="Picture 3" descr="15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5515" y="4686876"/>
            <a:ext cx="2649071" cy="2649071"/>
          </a:xfrm>
          <a:prstGeom prst="rect">
            <a:avLst/>
          </a:prstGeom>
        </p:spPr>
      </p:pic>
      <p:pic>
        <p:nvPicPr>
          <p:cNvPr id="5" name="Picture 4" descr="15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4034" y="5368834"/>
            <a:ext cx="1718918" cy="1718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21678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26674" y="2237731"/>
            <a:ext cx="10353762" cy="2347148"/>
          </a:xfrm>
        </p:spPr>
        <p:txBody>
          <a:bodyPr>
            <a:noAutofit/>
          </a:bodyPr>
          <a:lstStyle/>
          <a:p>
            <a:pPr algn="ctr"/>
            <a:r>
              <a:rPr lang="hr-HR" sz="6200" b="1" dirty="0" smtClean="0">
                <a:ln>
                  <a:solidFill>
                    <a:schemeClr val="tx2">
                      <a:lumMod val="10000"/>
                    </a:schemeClr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Ebrima" pitchFamily="2" charset="0"/>
                <a:ea typeface="Ebrima" pitchFamily="2" charset="0"/>
                <a:cs typeface="Ebrima" pitchFamily="2" charset="0"/>
              </a:rPr>
              <a:t> U kojem trenutku počinje </a:t>
            </a:r>
            <a:r>
              <a:rPr lang="hr-HR" sz="6200" b="1" dirty="0" err="1" smtClean="0">
                <a:ln>
                  <a:solidFill>
                    <a:schemeClr val="tx2">
                      <a:lumMod val="10000"/>
                    </a:schemeClr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Ebrima" pitchFamily="2" charset="0"/>
                <a:ea typeface="Ebrima" pitchFamily="2" charset="0"/>
                <a:cs typeface="Ebrima" pitchFamily="2" charset="0"/>
              </a:rPr>
              <a:t>Raskoljnikovljeva</a:t>
            </a:r>
            <a:r>
              <a:rPr lang="hr-HR" sz="6200" b="1" dirty="0" smtClean="0">
                <a:ln>
                  <a:solidFill>
                    <a:schemeClr val="tx2">
                      <a:lumMod val="10000"/>
                    </a:schemeClr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Ebrima" pitchFamily="2" charset="0"/>
                <a:ea typeface="Ebrima" pitchFamily="2" charset="0"/>
                <a:cs typeface="Ebrima" pitchFamily="2" charset="0"/>
              </a:rPr>
              <a:t> kazna?</a:t>
            </a:r>
            <a:endParaRPr lang="hr-HR" sz="6200" b="1" dirty="0">
              <a:ln>
                <a:solidFill>
                  <a:schemeClr val="tx2">
                    <a:lumMod val="10000"/>
                  </a:schemeClr>
                </a:solidFill>
              </a:ln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pic>
        <p:nvPicPr>
          <p:cNvPr id="4" name="Picture 3" descr="15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4034" y="5368834"/>
            <a:ext cx="1718918" cy="1718918"/>
          </a:xfrm>
          <a:prstGeom prst="rect">
            <a:avLst/>
          </a:prstGeom>
        </p:spPr>
      </p:pic>
      <p:pic>
        <p:nvPicPr>
          <p:cNvPr id="5" name="Picture 4" descr="15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5515" y="4686876"/>
            <a:ext cx="2649071" cy="264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79035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26674" y="0"/>
            <a:ext cx="10353761" cy="1326321"/>
          </a:xfrm>
        </p:spPr>
        <p:txBody>
          <a:bodyPr>
            <a:normAutofit/>
          </a:bodyPr>
          <a:lstStyle/>
          <a:p>
            <a:r>
              <a:rPr lang="hr-HR" sz="6600" dirty="0" smtClean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tx2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Ebrima" pitchFamily="2" charset="0"/>
                <a:ea typeface="Ebrima" pitchFamily="2" charset="0"/>
                <a:cs typeface="Ebrima" pitchFamily="2" charset="0"/>
              </a:rPr>
              <a:t>SAN</a:t>
            </a:r>
            <a:endParaRPr lang="hr-HR" sz="6600" dirty="0">
              <a:ln>
                <a:solidFill>
                  <a:schemeClr val="tx2">
                    <a:lumMod val="10000"/>
                  </a:schemeClr>
                </a:solidFill>
              </a:ln>
              <a:solidFill>
                <a:schemeClr val="tx2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97702" y="1146218"/>
            <a:ext cx="10353762" cy="5711782"/>
          </a:xfrm>
        </p:spPr>
        <p:txBody>
          <a:bodyPr>
            <a:noAutofit/>
          </a:bodyPr>
          <a:lstStyle/>
          <a:p>
            <a:r>
              <a:rPr lang="hr-HR" sz="2700" b="1" dirty="0" err="1" smtClean="0">
                <a:ln>
                  <a:solidFill>
                    <a:schemeClr val="tx2">
                      <a:lumMod val="10000"/>
                    </a:schemeClr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Ebrima" pitchFamily="2" charset="0"/>
                <a:ea typeface="Ebrima" pitchFamily="2" charset="0"/>
                <a:cs typeface="Ebrima" pitchFamily="2" charset="0"/>
              </a:rPr>
              <a:t>Raskoljnikovljev</a:t>
            </a:r>
            <a:r>
              <a:rPr lang="hr-HR" sz="2700" b="1" dirty="0" smtClean="0">
                <a:ln>
                  <a:solidFill>
                    <a:schemeClr val="tx2">
                      <a:lumMod val="10000"/>
                    </a:schemeClr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Ebrima" pitchFamily="2" charset="0"/>
                <a:ea typeface="Ebrima" pitchFamily="2" charset="0"/>
                <a:cs typeface="Ebrima" pitchFamily="2" charset="0"/>
              </a:rPr>
              <a:t> san možemo usporediti s tekstom o strahu (i snu) iz djela </a:t>
            </a:r>
            <a:r>
              <a:rPr lang="hr-HR" sz="2700" b="1" dirty="0" err="1" smtClean="0">
                <a:ln>
                  <a:solidFill>
                    <a:schemeClr val="tx2">
                      <a:lumMod val="10000"/>
                    </a:schemeClr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Ebrima" pitchFamily="2" charset="0"/>
                <a:ea typeface="Ebrima" pitchFamily="2" charset="0"/>
                <a:cs typeface="Ebrima" pitchFamily="2" charset="0"/>
              </a:rPr>
              <a:t>Sigmunda</a:t>
            </a:r>
            <a:r>
              <a:rPr lang="hr-HR" sz="2700" b="1" dirty="0" smtClean="0">
                <a:ln>
                  <a:solidFill>
                    <a:schemeClr val="tx2">
                      <a:lumMod val="10000"/>
                    </a:schemeClr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Ebrima" pitchFamily="2" charset="0"/>
                <a:ea typeface="Ebrima" pitchFamily="2" charset="0"/>
                <a:cs typeface="Ebrima" pitchFamily="2" charset="0"/>
              </a:rPr>
              <a:t> Freuda </a:t>
            </a:r>
            <a:r>
              <a:rPr lang="hr-HR" sz="2700" b="1" i="1" dirty="0" smtClean="0">
                <a:ln>
                  <a:solidFill>
                    <a:schemeClr val="tx2">
                      <a:lumMod val="10000"/>
                    </a:schemeClr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Ebrima" pitchFamily="2" charset="0"/>
                <a:ea typeface="Ebrima" pitchFamily="2" charset="0"/>
                <a:cs typeface="Ebrima" pitchFamily="2" charset="0"/>
              </a:rPr>
              <a:t>Uvod u psihoanalizu</a:t>
            </a:r>
            <a:r>
              <a:rPr lang="hr-HR" sz="2700" b="1" dirty="0" smtClean="0">
                <a:ln>
                  <a:solidFill>
                    <a:schemeClr val="tx2">
                      <a:lumMod val="10000"/>
                    </a:schemeClr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Ebrima" pitchFamily="2" charset="0"/>
                <a:ea typeface="Ebrima" pitchFamily="2" charset="0"/>
                <a:cs typeface="Ebrima" pitchFamily="2" charset="0"/>
              </a:rPr>
              <a:t>: „Realni nam se strah čini kao nešto vrlo racionalno i shvatljivo. Za njega ćemo reći da je reakcija na opažaj jedne vanjske opasnosti, da je povezan s refleksom bježanja i da se može smatrati iskazivanjem nagona za samoodržanjem… Tako bi se moglo reći da se čovjek brani strahom od užasa.”</a:t>
            </a:r>
          </a:p>
          <a:p>
            <a:r>
              <a:rPr lang="hr-HR" sz="2700" b="1" dirty="0" smtClean="0">
                <a:ln>
                  <a:solidFill>
                    <a:schemeClr val="tx2">
                      <a:lumMod val="10000"/>
                    </a:schemeClr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Ebrima" pitchFamily="2" charset="0"/>
                <a:ea typeface="Ebrima" pitchFamily="2" charset="0"/>
                <a:cs typeface="Ebrima" pitchFamily="2" charset="0"/>
              </a:rPr>
              <a:t>Sigmund Freud je tvorac psihoanalitičke teorije prema kojoj veliku ulogu u razumijevanju ljudske psihe imaju upravo snovi</a:t>
            </a:r>
          </a:p>
          <a:p>
            <a:r>
              <a:rPr lang="hr-HR" sz="2700" b="1" dirty="0">
                <a:ln>
                  <a:solidFill>
                    <a:schemeClr val="tx2">
                      <a:lumMod val="10000"/>
                    </a:schemeClr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Ebrima" pitchFamily="2" charset="0"/>
                <a:ea typeface="Ebrima" pitchFamily="2" charset="0"/>
                <a:cs typeface="Ebrima" pitchFamily="2" charset="0"/>
              </a:rPr>
              <a:t>z</a:t>
            </a:r>
            <a:r>
              <a:rPr lang="hr-HR" sz="2700" b="1" dirty="0" smtClean="0">
                <a:ln>
                  <a:solidFill>
                    <a:schemeClr val="tx2">
                      <a:lumMod val="10000"/>
                    </a:schemeClr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Ebrima" pitchFamily="2" charset="0"/>
                <a:ea typeface="Ebrima" pitchFamily="2" charset="0"/>
                <a:cs typeface="Ebrima" pitchFamily="2" charset="0"/>
              </a:rPr>
              <a:t>načajno je utjecao na pisce modernizma i avangarde</a:t>
            </a:r>
          </a:p>
        </p:txBody>
      </p:sp>
    </p:spTree>
    <p:extLst>
      <p:ext uri="{BB962C8B-B14F-4D97-AF65-F5344CB8AC3E}">
        <p14:creationId xmlns:p14="http://schemas.microsoft.com/office/powerpoint/2010/main" val="371157502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3796" y="145960"/>
            <a:ext cx="10353761" cy="1326321"/>
          </a:xfrm>
        </p:spPr>
        <p:txBody>
          <a:bodyPr>
            <a:normAutofit/>
          </a:bodyPr>
          <a:lstStyle/>
          <a:p>
            <a:r>
              <a:rPr lang="hr-HR" sz="660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tx2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Ebrima" pitchFamily="2" charset="0"/>
                <a:ea typeface="Ebrima" pitchFamily="2" charset="0"/>
                <a:cs typeface="Ebrima" pitchFamily="2" charset="0"/>
              </a:rPr>
              <a:t>LAZAROVO USKRSNUĆE</a:t>
            </a:r>
            <a:endParaRPr lang="hr-HR" sz="6600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tx2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77422" y="2405158"/>
            <a:ext cx="5513696" cy="3055485"/>
          </a:xfrm>
        </p:spPr>
        <p:txBody>
          <a:bodyPr>
            <a:normAutofit/>
          </a:bodyPr>
          <a:lstStyle/>
          <a:p>
            <a:pPr algn="ctr"/>
            <a:r>
              <a:rPr lang="hr-HR" sz="50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hr-HR" sz="46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Ebrima" pitchFamily="2" charset="0"/>
                <a:ea typeface="Ebrima" pitchFamily="2" charset="0"/>
                <a:cs typeface="Ebrima" pitchFamily="2" charset="0"/>
              </a:rPr>
              <a:t>Raskoljnikova možemo povezati s Lazarom</a:t>
            </a:r>
            <a:endParaRPr lang="hr-HR" sz="4600" b="1" dirty="0">
              <a:ln>
                <a:solidFill>
                  <a:schemeClr val="bg2">
                    <a:lumMod val="25000"/>
                  </a:schemeClr>
                </a:solidFill>
              </a:ln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pic>
        <p:nvPicPr>
          <p:cNvPr id="4" name="Picture 3" descr="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3416" y="2069625"/>
            <a:ext cx="6000750" cy="3619500"/>
          </a:xfrm>
          <a:prstGeom prst="rect">
            <a:avLst/>
          </a:prstGeom>
          <a:ln w="38100" cap="sq">
            <a:solidFill>
              <a:schemeClr val="bg2">
                <a:lumMod val="1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0883930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3797" y="0"/>
            <a:ext cx="10353761" cy="1326321"/>
          </a:xfrm>
        </p:spPr>
        <p:txBody>
          <a:bodyPr>
            <a:normAutofit/>
          </a:bodyPr>
          <a:lstStyle/>
          <a:p>
            <a:r>
              <a:rPr lang="hr-HR" sz="660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tx2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Ebrima" pitchFamily="2" charset="0"/>
                <a:ea typeface="Ebrima" pitchFamily="2" charset="0"/>
                <a:cs typeface="Ebrima" pitchFamily="2" charset="0"/>
              </a:rPr>
              <a:t>KONTRAPUNKT</a:t>
            </a:r>
            <a:endParaRPr lang="hr-HR" sz="6600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tx2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26860" y="1149531"/>
            <a:ext cx="10353762" cy="5708469"/>
          </a:xfrm>
        </p:spPr>
        <p:txBody>
          <a:bodyPr>
            <a:noAutofit/>
          </a:bodyPr>
          <a:lstStyle/>
          <a:p>
            <a:r>
              <a:rPr lang="hr-HR" sz="3000" b="1" dirty="0">
                <a:ln>
                  <a:solidFill>
                    <a:schemeClr val="bg2">
                      <a:lumMod val="25000"/>
                    </a:schemeClr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Ebrima" pitchFamily="2" charset="0"/>
                <a:ea typeface="Ebrima" pitchFamily="2" charset="0"/>
                <a:cs typeface="Ebrima" pitchFamily="2" charset="0"/>
              </a:rPr>
              <a:t>p</a:t>
            </a:r>
            <a:r>
              <a:rPr lang="hr-HR" sz="30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Ebrima" pitchFamily="2" charset="0"/>
                <a:ea typeface="Ebrima" pitchFamily="2" charset="0"/>
                <a:cs typeface="Ebrima" pitchFamily="2" charset="0"/>
              </a:rPr>
              <a:t>rema mišljenju ruskoga glazbenika </a:t>
            </a:r>
            <a:r>
              <a:rPr lang="hr-HR" sz="3000" b="1" dirty="0" err="1" smtClean="0">
                <a:ln>
                  <a:solidFill>
                    <a:schemeClr val="bg2">
                      <a:lumMod val="25000"/>
                    </a:schemeClr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Ebrima" pitchFamily="2" charset="0"/>
                <a:ea typeface="Ebrima" pitchFamily="2" charset="0"/>
                <a:cs typeface="Ebrima" pitchFamily="2" charset="0"/>
              </a:rPr>
              <a:t>Mihaila</a:t>
            </a:r>
            <a:r>
              <a:rPr lang="hr-HR" sz="30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Ebrima" pitchFamily="2" charset="0"/>
                <a:ea typeface="Ebrima" pitchFamily="2" charset="0"/>
                <a:cs typeface="Ebrima" pitchFamily="2" charset="0"/>
              </a:rPr>
              <a:t> </a:t>
            </a:r>
            <a:r>
              <a:rPr lang="hr-HR" sz="3000" b="1" dirty="0" err="1" smtClean="0">
                <a:ln>
                  <a:solidFill>
                    <a:schemeClr val="bg2">
                      <a:lumMod val="25000"/>
                    </a:schemeClr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Ebrima" pitchFamily="2" charset="0"/>
                <a:ea typeface="Ebrima" pitchFamily="2" charset="0"/>
                <a:cs typeface="Ebrima" pitchFamily="2" charset="0"/>
              </a:rPr>
              <a:t>Glinke</a:t>
            </a:r>
            <a:r>
              <a:rPr lang="hr-HR" sz="30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Ebrima" pitchFamily="2" charset="0"/>
                <a:ea typeface="Ebrima" pitchFamily="2" charset="0"/>
                <a:cs typeface="Ebrima" pitchFamily="2" charset="0"/>
              </a:rPr>
              <a:t> (1804. – 1857.) sve je u životu kontrapunkt (suprotnost), u glazbenom smislu vještina </a:t>
            </a:r>
            <a:r>
              <a:rPr lang="hr-HR" sz="30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Ebrima" pitchFamily="2" charset="0"/>
                <a:ea typeface="Ebrima" pitchFamily="2" charset="0"/>
                <a:cs typeface="Ebrima" pitchFamily="2" charset="0"/>
              </a:rPr>
              <a:t>višeglasnoga </a:t>
            </a:r>
            <a:r>
              <a:rPr lang="hr-HR" sz="30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Ebrima" pitchFamily="2" charset="0"/>
                <a:ea typeface="Ebrima" pitchFamily="2" charset="0"/>
                <a:cs typeface="Ebrima" pitchFamily="2" charset="0"/>
              </a:rPr>
              <a:t>skladanja </a:t>
            </a:r>
          </a:p>
          <a:p>
            <a:r>
              <a:rPr lang="hr-HR" sz="3000" b="1" dirty="0">
                <a:ln>
                  <a:solidFill>
                    <a:schemeClr val="bg2">
                      <a:lumMod val="25000"/>
                    </a:schemeClr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Ebrima" pitchFamily="2" charset="0"/>
                <a:ea typeface="Ebrima" pitchFamily="2" charset="0"/>
                <a:cs typeface="Ebrima" pitchFamily="2" charset="0"/>
              </a:rPr>
              <a:t>t</a:t>
            </a:r>
            <a:r>
              <a:rPr lang="hr-HR" sz="30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Ebrima" pitchFamily="2" charset="0"/>
                <a:ea typeface="Ebrima" pitchFamily="2" charset="0"/>
                <a:cs typeface="Ebrima" pitchFamily="2" charset="0"/>
              </a:rPr>
              <a:t>u tehniku prepoznajemo u oblikovanju fabule, odnosno likova u </a:t>
            </a:r>
            <a:r>
              <a:rPr lang="hr-HR" sz="3000" b="1" i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Ebrima" pitchFamily="2" charset="0"/>
                <a:ea typeface="Ebrima" pitchFamily="2" charset="0"/>
                <a:cs typeface="Ebrima" pitchFamily="2" charset="0"/>
              </a:rPr>
              <a:t>Zločinu i kazni </a:t>
            </a:r>
            <a:r>
              <a:rPr lang="hr-HR" sz="30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Ebrima" pitchFamily="2" charset="0"/>
                <a:ea typeface="Ebrima" pitchFamily="2" charset="0"/>
                <a:cs typeface="Ebrima" pitchFamily="2" charset="0"/>
              </a:rPr>
              <a:t>(npr. likovi ruskih žena; </a:t>
            </a:r>
            <a:r>
              <a:rPr lang="hr-HR" sz="3000" dirty="0" err="1" smtClean="0">
                <a:ln>
                  <a:solidFill>
                    <a:schemeClr val="bg2">
                      <a:lumMod val="25000"/>
                    </a:schemeClr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Ebrima" pitchFamily="2" charset="0"/>
                <a:ea typeface="Ebrima" pitchFamily="2" charset="0"/>
                <a:cs typeface="Ebrima" pitchFamily="2" charset="0"/>
              </a:rPr>
              <a:t>Raskoljnikov</a:t>
            </a:r>
            <a:r>
              <a:rPr lang="hr-HR" sz="300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Ebrima" pitchFamily="2" charset="0"/>
                <a:ea typeface="Ebrima" pitchFamily="2" charset="0"/>
                <a:cs typeface="Ebrima" pitchFamily="2" charset="0"/>
              </a:rPr>
              <a:t> </a:t>
            </a:r>
            <a:r>
              <a:rPr lang="hr-HR" sz="30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Ebrima" pitchFamily="2" charset="0"/>
                <a:ea typeface="Ebrima" pitchFamily="2" charset="0"/>
                <a:cs typeface="Ebrima" pitchFamily="2" charset="0"/>
              </a:rPr>
              <a:t>i njegov odnos prema radu i </a:t>
            </a:r>
            <a:r>
              <a:rPr lang="hr-HR" sz="3000" dirty="0" err="1" smtClean="0">
                <a:ln>
                  <a:solidFill>
                    <a:schemeClr val="bg2">
                      <a:lumMod val="25000"/>
                    </a:schemeClr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Ebrima" pitchFamily="2" charset="0"/>
                <a:ea typeface="Ebrima" pitchFamily="2" charset="0"/>
                <a:cs typeface="Ebrima" pitchFamily="2" charset="0"/>
              </a:rPr>
              <a:t>Razumihin</a:t>
            </a:r>
            <a:r>
              <a:rPr lang="hr-HR" sz="30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Ebrima" pitchFamily="2" charset="0"/>
                <a:ea typeface="Ebrima" pitchFamily="2" charset="0"/>
                <a:cs typeface="Ebrima" pitchFamily="2" charset="0"/>
              </a:rPr>
              <a:t> koji nastoji zaraditi na različite načine; </a:t>
            </a:r>
            <a:r>
              <a:rPr lang="hr-HR" sz="3000" dirty="0" err="1" smtClean="0">
                <a:ln>
                  <a:solidFill>
                    <a:schemeClr val="bg2">
                      <a:lumMod val="25000"/>
                    </a:schemeClr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Ebrima" pitchFamily="2" charset="0"/>
                <a:ea typeface="Ebrima" pitchFamily="2" charset="0"/>
                <a:cs typeface="Ebrima" pitchFamily="2" charset="0"/>
              </a:rPr>
              <a:t>Lužin</a:t>
            </a:r>
            <a:r>
              <a:rPr lang="hr-HR" sz="30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Ebrima" pitchFamily="2" charset="0"/>
                <a:ea typeface="Ebrima" pitchFamily="2" charset="0"/>
                <a:cs typeface="Ebrima" pitchFamily="2" charset="0"/>
              </a:rPr>
              <a:t> i njegove namjere u svezi sa Sonjom, </a:t>
            </a:r>
            <a:r>
              <a:rPr lang="hr-HR" sz="3000" dirty="0" err="1" smtClean="0">
                <a:ln>
                  <a:solidFill>
                    <a:schemeClr val="bg2">
                      <a:lumMod val="25000"/>
                    </a:schemeClr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Ebrima" pitchFamily="2" charset="0"/>
                <a:ea typeface="Ebrima" pitchFamily="2" charset="0"/>
                <a:cs typeface="Ebrima" pitchFamily="2" charset="0"/>
              </a:rPr>
              <a:t>Lebezjatnikov</a:t>
            </a:r>
            <a:r>
              <a:rPr lang="hr-HR" sz="30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Ebrima" pitchFamily="2" charset="0"/>
                <a:ea typeface="Ebrima" pitchFamily="2" charset="0"/>
                <a:cs typeface="Ebrima" pitchFamily="2" charset="0"/>
              </a:rPr>
              <a:t> i njegovo spašavanje </a:t>
            </a:r>
            <a:r>
              <a:rPr lang="hr-HR" sz="3000" b="1" dirty="0" err="1" smtClean="0">
                <a:ln>
                  <a:solidFill>
                    <a:schemeClr val="bg2">
                      <a:lumMod val="25000"/>
                    </a:schemeClr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Ebrima" pitchFamily="2" charset="0"/>
                <a:ea typeface="Ebrima" pitchFamily="2" charset="0"/>
                <a:cs typeface="Ebrima" pitchFamily="2" charset="0"/>
              </a:rPr>
              <a:t>Sonjina</a:t>
            </a:r>
            <a:r>
              <a:rPr lang="hr-HR" sz="30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Ebrima" pitchFamily="2" charset="0"/>
                <a:ea typeface="Ebrima" pitchFamily="2" charset="0"/>
                <a:cs typeface="Ebrima" pitchFamily="2" charset="0"/>
              </a:rPr>
              <a:t> ugleda…)</a:t>
            </a:r>
            <a:endParaRPr lang="hr-HR" sz="3000" b="1" dirty="0">
              <a:ln>
                <a:solidFill>
                  <a:schemeClr val="bg2">
                    <a:lumMod val="25000"/>
                  </a:schemeClr>
                </a:solidFill>
              </a:ln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79479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65311" y="425003"/>
            <a:ext cx="10353762" cy="6001555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70000"/>
              </a:lnSpc>
            </a:pPr>
            <a:r>
              <a:rPr lang="hr-HR" sz="14000" b="1" dirty="0" smtClean="0">
                <a:ln>
                  <a:solidFill>
                    <a:schemeClr val="tx2">
                      <a:lumMod val="10000"/>
                    </a:schemeClr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Ebrima" pitchFamily="2" charset="0"/>
                <a:ea typeface="Ebrima" pitchFamily="2" charset="0"/>
                <a:cs typeface="Ebrima" pitchFamily="2" charset="0"/>
              </a:rPr>
              <a:t>Koje autobiografske elemente Dostojevski unosi u roman</a:t>
            </a:r>
            <a:r>
              <a:rPr lang="hr-HR" sz="14000" b="1" dirty="0" smtClean="0">
                <a:ln>
                  <a:solidFill>
                    <a:schemeClr val="tx2">
                      <a:lumMod val="10000"/>
                    </a:schemeClr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Ebrima" pitchFamily="2" charset="0"/>
                <a:ea typeface="Ebrima" pitchFamily="2" charset="0"/>
                <a:cs typeface="Ebrima" pitchFamily="2" charset="0"/>
              </a:rPr>
              <a:t>?</a:t>
            </a:r>
            <a:endParaRPr lang="hr-HR" sz="14000" b="1" dirty="0">
              <a:ln>
                <a:solidFill>
                  <a:schemeClr val="tx2">
                    <a:lumMod val="10000"/>
                  </a:schemeClr>
                </a:solidFill>
              </a:ln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pPr marL="0" indent="0" algn="ctr">
              <a:lnSpc>
                <a:spcPct val="170000"/>
              </a:lnSpc>
              <a:buNone/>
            </a:pPr>
            <a:r>
              <a:rPr lang="hr-HR" sz="14000" b="1" dirty="0" smtClean="0">
                <a:ln>
                  <a:solidFill>
                    <a:schemeClr val="tx2">
                      <a:lumMod val="10000"/>
                    </a:schemeClr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Ebrima" pitchFamily="2" charset="0"/>
                <a:ea typeface="Ebrima" pitchFamily="2" charset="0"/>
                <a:cs typeface="Ebrima" pitchFamily="2" charset="0"/>
              </a:rPr>
              <a:t>„Mene nazivaju psihologom, a to je netočno. Ja sam samo realist u jednom višem smislu, </a:t>
            </a:r>
            <a:r>
              <a:rPr lang="hr-HR" sz="14000" b="1" dirty="0" smtClean="0">
                <a:ln>
                  <a:solidFill>
                    <a:schemeClr val="tx2">
                      <a:lumMod val="10000"/>
                    </a:schemeClr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Ebrima" pitchFamily="2" charset="0"/>
                <a:ea typeface="Ebrima" pitchFamily="2" charset="0"/>
                <a:cs typeface="Ebrima" pitchFamily="2" charset="0"/>
              </a:rPr>
              <a:t>drugim riječima</a:t>
            </a:r>
            <a:r>
              <a:rPr lang="hr-HR" sz="14000" b="1" dirty="0" smtClean="0">
                <a:ln>
                  <a:solidFill>
                    <a:schemeClr val="tx2">
                      <a:lumMod val="10000"/>
                    </a:schemeClr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Ebrima" pitchFamily="2" charset="0"/>
                <a:ea typeface="Ebrima" pitchFamily="2" charset="0"/>
                <a:cs typeface="Ebrima" pitchFamily="2" charset="0"/>
              </a:rPr>
              <a:t>, ja opisujem dubinu ljudske duše.”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hr-HR" sz="14000" b="1" dirty="0" smtClean="0">
                <a:ln>
                  <a:solidFill>
                    <a:schemeClr val="tx2">
                      <a:lumMod val="10000"/>
                    </a:schemeClr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Ebrima" pitchFamily="2" charset="0"/>
                <a:ea typeface="Ebrima" pitchFamily="2" charset="0"/>
                <a:cs typeface="Ebrima" pitchFamily="2" charset="0"/>
              </a:rPr>
              <a:t>							F. </a:t>
            </a:r>
            <a:r>
              <a:rPr lang="hr-HR" sz="14000" b="1" dirty="0" smtClean="0">
                <a:ln>
                  <a:solidFill>
                    <a:schemeClr val="tx2">
                      <a:lumMod val="10000"/>
                    </a:schemeClr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Ebrima" pitchFamily="2" charset="0"/>
                <a:ea typeface="Ebrima" pitchFamily="2" charset="0"/>
                <a:cs typeface="Ebrima" pitchFamily="2" charset="0"/>
              </a:rPr>
              <a:t>M. Dostojevski</a:t>
            </a:r>
            <a:endParaRPr lang="hr-HR" sz="14000" b="1" dirty="0" smtClean="0">
              <a:ln>
                <a:solidFill>
                  <a:schemeClr val="tx2">
                    <a:lumMod val="10000"/>
                  </a:schemeClr>
                </a:solidFill>
              </a:ln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hr-HR" dirty="0"/>
          </a:p>
        </p:txBody>
      </p:sp>
      <p:pic>
        <p:nvPicPr>
          <p:cNvPr id="4" name="Picture 3" descr="15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4034" y="5368834"/>
            <a:ext cx="1718918" cy="1718918"/>
          </a:xfrm>
          <a:prstGeom prst="rect">
            <a:avLst/>
          </a:prstGeom>
        </p:spPr>
      </p:pic>
      <p:pic>
        <p:nvPicPr>
          <p:cNvPr id="5" name="Picture 4" descr="15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5515" y="4686876"/>
            <a:ext cx="2649071" cy="264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55501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5969" y="1461751"/>
            <a:ext cx="10353762" cy="3933209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hr-HR" sz="24800" b="1" dirty="0" smtClean="0">
                <a:ln>
                  <a:solidFill>
                    <a:schemeClr val="tx2">
                      <a:lumMod val="10000"/>
                    </a:schemeClr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Ebrima" pitchFamily="2" charset="0"/>
                <a:ea typeface="Ebrima" pitchFamily="2" charset="0"/>
                <a:cs typeface="Ebrima" pitchFamily="2" charset="0"/>
              </a:rPr>
              <a:t> Prokomentiraj </a:t>
            </a:r>
            <a:r>
              <a:rPr lang="hr-HR" sz="24800" b="1" dirty="0">
                <a:ln>
                  <a:solidFill>
                    <a:schemeClr val="tx2">
                      <a:lumMod val="10000"/>
                    </a:schemeClr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Ebrima" pitchFamily="2" charset="0"/>
                <a:ea typeface="Ebrima" pitchFamily="2" charset="0"/>
                <a:cs typeface="Ebrima" pitchFamily="2" charset="0"/>
              </a:rPr>
              <a:t>ideju romana vezanu uz mogućnost preobrazbe zločinca.</a:t>
            </a:r>
          </a:p>
          <a:p>
            <a:endParaRPr lang="hr-HR" dirty="0"/>
          </a:p>
        </p:txBody>
      </p:sp>
      <p:pic>
        <p:nvPicPr>
          <p:cNvPr id="4" name="Picture 3" descr="15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5515" y="4686876"/>
            <a:ext cx="2649071" cy="2649071"/>
          </a:xfrm>
          <a:prstGeom prst="rect">
            <a:avLst/>
          </a:prstGeom>
        </p:spPr>
      </p:pic>
      <p:pic>
        <p:nvPicPr>
          <p:cNvPr id="5" name="Picture 4" descr="15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4034" y="5368834"/>
            <a:ext cx="1718918" cy="1718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99877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2BFC186A-5A9F-4A9A-A72D-DFBBE99344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="" xmlns:a16="http://schemas.microsoft.com/office/drawing/2014/main" id="{26522245-29F9-472D-9F49-4C327DD09D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4927" y="1743501"/>
            <a:ext cx="6889930" cy="3536316"/>
          </a:xfrm>
          <a:effectLst/>
        </p:spPr>
        <p:txBody>
          <a:bodyPr anchor="ctr">
            <a:normAutofit/>
          </a:bodyPr>
          <a:lstStyle/>
          <a:p>
            <a:pPr algn="l"/>
            <a:r>
              <a:rPr lang="hr-HR" sz="5800" b="1" dirty="0">
                <a:ln>
                  <a:solidFill>
                    <a:sysClr val="windowText" lastClr="000000"/>
                  </a:solidFill>
                </a:ln>
                <a:solidFill>
                  <a:schemeClr val="bg2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Ebrima" pitchFamily="2" charset="0"/>
                <a:ea typeface="Ebrima" pitchFamily="2" charset="0"/>
                <a:cs typeface="Ebrima" pitchFamily="2" charset="0"/>
              </a:rPr>
              <a:t>FJODOR MIHAJLOVIČ </a:t>
            </a:r>
            <a:r>
              <a:rPr lang="hr-HR" sz="5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2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Ebrima" pitchFamily="2" charset="0"/>
                <a:ea typeface="Ebrima" pitchFamily="2" charset="0"/>
                <a:cs typeface="Ebrima" pitchFamily="2" charset="0"/>
              </a:rPr>
              <a:t>DOSTOJEVSKI</a:t>
            </a:r>
            <a:r>
              <a:rPr lang="hr-HR" sz="5800" b="1" dirty="0">
                <a:ln>
                  <a:solidFill>
                    <a:sysClr val="windowText" lastClr="000000"/>
                  </a:solidFill>
                </a:ln>
                <a:solidFill>
                  <a:schemeClr val="bg2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Ebrima" pitchFamily="2" charset="0"/>
                <a:ea typeface="Ebrima" pitchFamily="2" charset="0"/>
                <a:cs typeface="Ebrima" pitchFamily="2" charset="0"/>
              </a:rPr>
              <a:t/>
            </a:r>
            <a:br>
              <a:rPr lang="hr-HR" sz="5800" b="1" dirty="0">
                <a:ln>
                  <a:solidFill>
                    <a:sysClr val="windowText" lastClr="000000"/>
                  </a:solidFill>
                </a:ln>
                <a:solidFill>
                  <a:schemeClr val="bg2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Ebrima" pitchFamily="2" charset="0"/>
                <a:ea typeface="Ebrima" pitchFamily="2" charset="0"/>
                <a:cs typeface="Ebrima" pitchFamily="2" charset="0"/>
              </a:rPr>
            </a:br>
            <a:r>
              <a:rPr lang="hr-HR" sz="5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2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Ebrima" pitchFamily="2" charset="0"/>
                <a:ea typeface="Ebrima" pitchFamily="2" charset="0"/>
                <a:cs typeface="Ebrima" pitchFamily="2" charset="0"/>
              </a:rPr>
              <a:t>(1821</a:t>
            </a:r>
            <a:r>
              <a:rPr lang="hr-HR" sz="5800" b="1" dirty="0">
                <a:ln>
                  <a:solidFill>
                    <a:sysClr val="windowText" lastClr="000000"/>
                  </a:solidFill>
                </a:ln>
                <a:solidFill>
                  <a:schemeClr val="bg2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Ebrima" pitchFamily="2" charset="0"/>
                <a:ea typeface="Ebrima" pitchFamily="2" charset="0"/>
                <a:cs typeface="Ebrima" pitchFamily="2" charset="0"/>
              </a:rPr>
              <a:t>. – 1881</a:t>
            </a:r>
            <a:r>
              <a:rPr lang="hr-HR" sz="5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2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Ebrima" pitchFamily="2" charset="0"/>
                <a:ea typeface="Ebrima" pitchFamily="2" charset="0"/>
                <a:cs typeface="Ebrima" pitchFamily="2" charset="0"/>
              </a:rPr>
              <a:t>.)</a:t>
            </a:r>
            <a:endParaRPr lang="hr-HR" sz="6000" b="1" dirty="0">
              <a:ln>
                <a:solidFill>
                  <a:sysClr val="windowText" lastClr="000000"/>
                </a:solidFill>
              </a:ln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862CADB7-E9BE-4376-8036-0D21CBDC96A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055891" y="2057399"/>
            <a:ext cx="0" cy="27432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625" y="1371600"/>
            <a:ext cx="3265792" cy="4349931"/>
          </a:xfrm>
          <a:prstGeom prst="rect">
            <a:avLst/>
          </a:prstGeom>
          <a:ln w="38100" cap="sq">
            <a:solidFill>
              <a:schemeClr val="bg2">
                <a:lumMod val="1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39482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74608" y="171350"/>
            <a:ext cx="10353761" cy="1326321"/>
          </a:xfrm>
        </p:spPr>
        <p:txBody>
          <a:bodyPr>
            <a:noAutofit/>
          </a:bodyPr>
          <a:lstStyle/>
          <a:p>
            <a:r>
              <a:rPr lang="hr-HR" sz="4600" dirty="0" smtClean="0">
                <a:ln>
                  <a:solidFill>
                    <a:sysClr val="windowText" lastClr="000000"/>
                  </a:solidFill>
                </a:ln>
                <a:solidFill>
                  <a:schemeClr val="tx2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Ebrima" pitchFamily="2" charset="0"/>
                <a:ea typeface="Ebrima" pitchFamily="2" charset="0"/>
                <a:cs typeface="Ebrima" pitchFamily="2" charset="0"/>
              </a:rPr>
              <a:t>Prekapanje po najskrivenijim predjelima ljudske psihe</a:t>
            </a:r>
            <a:endParaRPr lang="hr-HR" sz="4600" dirty="0">
              <a:ln>
                <a:solidFill>
                  <a:sysClr val="windowText" lastClr="000000"/>
                </a:solidFill>
              </a:ln>
              <a:solidFill>
                <a:schemeClr val="tx2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13796" y="1426362"/>
            <a:ext cx="10353762" cy="5431638"/>
          </a:xfrm>
        </p:spPr>
        <p:txBody>
          <a:bodyPr>
            <a:noAutofit/>
          </a:bodyPr>
          <a:lstStyle/>
          <a:p>
            <a:r>
              <a:rPr lang="hr-HR" sz="2800" b="1" dirty="0">
                <a:ln>
                  <a:solidFill>
                    <a:schemeClr val="tx2">
                      <a:lumMod val="10000"/>
                    </a:schemeClr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Ebrima" pitchFamily="2" charset="0"/>
                <a:ea typeface="Ebrima" pitchFamily="2" charset="0"/>
                <a:cs typeface="Ebrima" pitchFamily="2" charset="0"/>
              </a:rPr>
              <a:t>r</a:t>
            </a:r>
            <a:r>
              <a:rPr lang="hr-HR" sz="2800" b="1" dirty="0" smtClean="0">
                <a:ln>
                  <a:solidFill>
                    <a:schemeClr val="tx2">
                      <a:lumMod val="10000"/>
                    </a:schemeClr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Ebrima" pitchFamily="2" charset="0"/>
                <a:ea typeface="Ebrima" pitchFamily="2" charset="0"/>
                <a:cs typeface="Ebrima" pitchFamily="2" charset="0"/>
              </a:rPr>
              <a:t>azvija dugotrajne rasprave o moralnim, etičkim i filozofskim problemima</a:t>
            </a:r>
          </a:p>
          <a:p>
            <a:r>
              <a:rPr lang="hr-HR" sz="2800" b="1" dirty="0">
                <a:ln>
                  <a:solidFill>
                    <a:schemeClr val="tx2">
                      <a:lumMod val="10000"/>
                    </a:schemeClr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Ebrima" pitchFamily="2" charset="0"/>
                <a:ea typeface="Ebrima" pitchFamily="2" charset="0"/>
                <a:cs typeface="Ebrima" pitchFamily="2" charset="0"/>
              </a:rPr>
              <a:t>t</a:t>
            </a:r>
            <a:r>
              <a:rPr lang="hr-HR" sz="2800" b="1" dirty="0" smtClean="0">
                <a:ln>
                  <a:solidFill>
                    <a:schemeClr val="tx2">
                      <a:lumMod val="10000"/>
                    </a:schemeClr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Ebrima" pitchFamily="2" charset="0"/>
                <a:ea typeface="Ebrima" pitchFamily="2" charset="0"/>
                <a:cs typeface="Ebrima" pitchFamily="2" charset="0"/>
              </a:rPr>
              <a:t>oj osnovnoj zamisli bit će prilagođeni likovi njegovih djela – prikazuje cinike i buntovnike protiv društva, razvratnike i nemoralne tipove, ali i požrtvovne i nesebične osobe koje su u životu odabrale put ljubavi, patnje i pasivne </a:t>
            </a:r>
            <a:r>
              <a:rPr lang="hr-HR" sz="2800" b="1" dirty="0" smtClean="0">
                <a:ln>
                  <a:solidFill>
                    <a:schemeClr val="tx2">
                      <a:lumMod val="10000"/>
                    </a:schemeClr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Ebrima" pitchFamily="2" charset="0"/>
                <a:ea typeface="Ebrima" pitchFamily="2" charset="0"/>
                <a:cs typeface="Ebrima" pitchFamily="2" charset="0"/>
              </a:rPr>
              <a:t>podložnosti</a:t>
            </a:r>
            <a:endParaRPr lang="hr-HR" sz="2800" b="1" dirty="0" smtClean="0">
              <a:ln>
                <a:solidFill>
                  <a:schemeClr val="tx2">
                    <a:lumMod val="10000"/>
                  </a:schemeClr>
                </a:solidFill>
              </a:ln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r>
              <a:rPr lang="hr-HR" sz="2800" b="1" dirty="0" smtClean="0">
                <a:ln>
                  <a:solidFill>
                    <a:schemeClr val="tx2">
                      <a:lumMod val="10000"/>
                    </a:schemeClr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Ebrima" pitchFamily="2" charset="0"/>
                <a:ea typeface="Ebrima" pitchFamily="2" charset="0"/>
                <a:cs typeface="Ebrima" pitchFamily="2" charset="0"/>
              </a:rPr>
              <a:t>čestom </a:t>
            </a:r>
            <a:r>
              <a:rPr lang="hr-HR" sz="2800" b="1" dirty="0">
                <a:ln>
                  <a:solidFill>
                    <a:schemeClr val="tx2">
                      <a:lumMod val="10000"/>
                    </a:schemeClr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Ebrima" pitchFamily="2" charset="0"/>
                <a:ea typeface="Ebrima" pitchFamily="2" charset="0"/>
                <a:cs typeface="Ebrima" pitchFamily="2" charset="0"/>
              </a:rPr>
              <a:t>uporabom unutarnjih monologa pri analizi dvojbi glavnoga lika </a:t>
            </a:r>
            <a:r>
              <a:rPr lang="hr-HR" sz="2800" b="1" dirty="0" smtClean="0">
                <a:ln>
                  <a:solidFill>
                    <a:schemeClr val="tx2">
                      <a:lumMod val="10000"/>
                    </a:schemeClr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Ebrima" pitchFamily="2" charset="0"/>
                <a:ea typeface="Ebrima" pitchFamily="2" charset="0"/>
                <a:cs typeface="Ebrima" pitchFamily="2" charset="0"/>
              </a:rPr>
              <a:t>utemeljio je </a:t>
            </a:r>
            <a:r>
              <a:rPr lang="hr-HR" sz="2800" b="1" dirty="0">
                <a:ln>
                  <a:solidFill>
                    <a:schemeClr val="tx2">
                      <a:lumMod val="10000"/>
                    </a:schemeClr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Ebrima" pitchFamily="2" charset="0"/>
                <a:ea typeface="Ebrima" pitchFamily="2" charset="0"/>
                <a:cs typeface="Ebrima" pitchFamily="2" charset="0"/>
              </a:rPr>
              <a:t>moderni europski roman 20. </a:t>
            </a:r>
            <a:r>
              <a:rPr lang="hr-HR" sz="2800" b="1" dirty="0" smtClean="0">
                <a:ln>
                  <a:solidFill>
                    <a:schemeClr val="tx2">
                      <a:lumMod val="10000"/>
                    </a:schemeClr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Ebrima" pitchFamily="2" charset="0"/>
                <a:ea typeface="Ebrima" pitchFamily="2" charset="0"/>
                <a:cs typeface="Ebrima" pitchFamily="2" charset="0"/>
              </a:rPr>
              <a:t>stoljeća</a:t>
            </a:r>
            <a:endParaRPr lang="hr-HR" sz="2800" b="1" dirty="0">
              <a:ln>
                <a:solidFill>
                  <a:schemeClr val="tx2">
                    <a:lumMod val="10000"/>
                  </a:schemeClr>
                </a:solidFill>
              </a:ln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91792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99678EF8-ACE0-4DAC-93EF-8A0A73140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7669" y="169817"/>
            <a:ext cx="10353762" cy="6688183"/>
          </a:xfrm>
        </p:spPr>
        <p:txBody>
          <a:bodyPr>
            <a:normAutofit fontScale="25000" lnSpcReduction="20000"/>
          </a:bodyPr>
          <a:lstStyle/>
          <a:p>
            <a:r>
              <a:rPr lang="hr-HR" sz="16000" b="1" dirty="0">
                <a:ln>
                  <a:solidFill>
                    <a:schemeClr val="tx2">
                      <a:lumMod val="10000"/>
                    </a:schemeClr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Ebrima" pitchFamily="2" charset="0"/>
                <a:ea typeface="Ebrima" pitchFamily="2" charset="0"/>
                <a:cs typeface="Ebrima" pitchFamily="2" charset="0"/>
              </a:rPr>
              <a:t>g</a:t>
            </a:r>
            <a:r>
              <a:rPr lang="hr-HR" sz="16000" b="1" dirty="0" smtClean="0">
                <a:ln>
                  <a:solidFill>
                    <a:schemeClr val="tx2">
                      <a:lumMod val="10000"/>
                    </a:schemeClr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Ebrima" pitchFamily="2" charset="0"/>
                <a:ea typeface="Ebrima" pitchFamily="2" charset="0"/>
                <a:cs typeface="Ebrima" pitchFamily="2" charset="0"/>
              </a:rPr>
              <a:t>lavni predstavnik </a:t>
            </a:r>
            <a:r>
              <a:rPr lang="hr-HR" sz="16000" b="1" dirty="0" smtClean="0">
                <a:ln>
                  <a:solidFill>
                    <a:schemeClr val="tx2">
                      <a:lumMod val="10000"/>
                    </a:schemeClr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Ebrima" pitchFamily="2" charset="0"/>
                <a:ea typeface="Ebrima" pitchFamily="2" charset="0"/>
                <a:cs typeface="Ebrima" pitchFamily="2" charset="0"/>
              </a:rPr>
              <a:t>ruskoga </a:t>
            </a:r>
            <a:r>
              <a:rPr lang="hr-HR" sz="16000" b="1" dirty="0" smtClean="0">
                <a:ln>
                  <a:solidFill>
                    <a:schemeClr val="tx2">
                      <a:lumMod val="10000"/>
                    </a:schemeClr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Ebrima" pitchFamily="2" charset="0"/>
                <a:ea typeface="Ebrima" pitchFamily="2" charset="0"/>
                <a:cs typeface="Ebrima" pitchFamily="2" charset="0"/>
              </a:rPr>
              <a:t>visokog realizma</a:t>
            </a:r>
          </a:p>
          <a:p>
            <a:r>
              <a:rPr lang="hr-HR" sz="16000" b="1" dirty="0">
                <a:ln>
                  <a:solidFill>
                    <a:schemeClr val="tx2">
                      <a:lumMod val="10000"/>
                    </a:schemeClr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Ebrima" pitchFamily="2" charset="0"/>
                <a:ea typeface="Ebrima" pitchFamily="2" charset="0"/>
                <a:cs typeface="Ebrima" pitchFamily="2" charset="0"/>
              </a:rPr>
              <a:t>n</a:t>
            </a:r>
            <a:r>
              <a:rPr lang="hr-HR" sz="16000" b="1" dirty="0" smtClean="0">
                <a:ln>
                  <a:solidFill>
                    <a:schemeClr val="tx2">
                      <a:lumMod val="10000"/>
                    </a:schemeClr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Ebrima" pitchFamily="2" charset="0"/>
                <a:ea typeface="Ebrima" pitchFamily="2" charset="0"/>
                <a:cs typeface="Ebrima" pitchFamily="2" charset="0"/>
              </a:rPr>
              <a:t>ajznačajniji su mu romani: </a:t>
            </a:r>
            <a:r>
              <a:rPr lang="hr-HR" sz="16000" b="1" i="1" dirty="0" smtClean="0">
                <a:ln>
                  <a:solidFill>
                    <a:schemeClr val="tx2">
                      <a:lumMod val="10000"/>
                    </a:schemeClr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Ebrima" pitchFamily="2" charset="0"/>
                <a:ea typeface="Ebrima" pitchFamily="2" charset="0"/>
                <a:cs typeface="Ebrima" pitchFamily="2" charset="0"/>
              </a:rPr>
              <a:t>Zločin i kazna </a:t>
            </a:r>
            <a:r>
              <a:rPr lang="hr-HR" sz="16000" b="1" dirty="0" smtClean="0">
                <a:ln>
                  <a:solidFill>
                    <a:schemeClr val="tx2">
                      <a:lumMod val="10000"/>
                    </a:schemeClr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Ebrima" pitchFamily="2" charset="0"/>
                <a:ea typeface="Ebrima" pitchFamily="2" charset="0"/>
                <a:cs typeface="Ebrima" pitchFamily="2" charset="0"/>
              </a:rPr>
              <a:t>(1866.), </a:t>
            </a:r>
            <a:r>
              <a:rPr lang="hr-HR" sz="16000" b="1" i="1" dirty="0" smtClean="0">
                <a:ln>
                  <a:solidFill>
                    <a:schemeClr val="tx2">
                      <a:lumMod val="10000"/>
                    </a:schemeClr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Ebrima" pitchFamily="2" charset="0"/>
                <a:ea typeface="Ebrima" pitchFamily="2" charset="0"/>
                <a:cs typeface="Ebrima" pitchFamily="2" charset="0"/>
              </a:rPr>
              <a:t>Idiot</a:t>
            </a:r>
            <a:r>
              <a:rPr lang="hr-HR" sz="16000" b="1" dirty="0" smtClean="0">
                <a:ln>
                  <a:solidFill>
                    <a:schemeClr val="tx2">
                      <a:lumMod val="10000"/>
                    </a:schemeClr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Ebrima" pitchFamily="2" charset="0"/>
                <a:ea typeface="Ebrima" pitchFamily="2" charset="0"/>
                <a:cs typeface="Ebrima" pitchFamily="2" charset="0"/>
              </a:rPr>
              <a:t> (1868.) i </a:t>
            </a:r>
            <a:r>
              <a:rPr lang="hr-HR" sz="16000" b="1" i="1" dirty="0" smtClean="0">
                <a:ln>
                  <a:solidFill>
                    <a:schemeClr val="tx2">
                      <a:lumMod val="10000"/>
                    </a:schemeClr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Ebrima" pitchFamily="2" charset="0"/>
                <a:ea typeface="Ebrima" pitchFamily="2" charset="0"/>
                <a:cs typeface="Ebrima" pitchFamily="2" charset="0"/>
              </a:rPr>
              <a:t>Braća </a:t>
            </a:r>
            <a:r>
              <a:rPr lang="hr-HR" sz="16000" b="1" i="1" dirty="0" err="1" smtClean="0">
                <a:ln>
                  <a:solidFill>
                    <a:schemeClr val="tx2">
                      <a:lumMod val="10000"/>
                    </a:schemeClr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Ebrima" pitchFamily="2" charset="0"/>
                <a:ea typeface="Ebrima" pitchFamily="2" charset="0"/>
                <a:cs typeface="Ebrima" pitchFamily="2" charset="0"/>
              </a:rPr>
              <a:t>Karamazovi</a:t>
            </a:r>
            <a:r>
              <a:rPr lang="hr-HR" sz="16000" b="1" i="1" dirty="0" smtClean="0">
                <a:ln>
                  <a:solidFill>
                    <a:schemeClr val="tx2">
                      <a:lumMod val="10000"/>
                    </a:schemeClr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Ebrima" pitchFamily="2" charset="0"/>
                <a:ea typeface="Ebrima" pitchFamily="2" charset="0"/>
                <a:cs typeface="Ebrima" pitchFamily="2" charset="0"/>
              </a:rPr>
              <a:t> </a:t>
            </a:r>
            <a:r>
              <a:rPr lang="hr-HR" sz="16000" b="1" dirty="0" smtClean="0">
                <a:ln>
                  <a:solidFill>
                    <a:schemeClr val="tx2">
                      <a:lumMod val="10000"/>
                    </a:schemeClr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Ebrima" pitchFamily="2" charset="0"/>
                <a:ea typeface="Ebrima" pitchFamily="2" charset="0"/>
                <a:cs typeface="Ebrima" pitchFamily="2" charset="0"/>
              </a:rPr>
              <a:t>(1879. – 1880.)</a:t>
            </a:r>
          </a:p>
          <a:p>
            <a:r>
              <a:rPr lang="hr-HR" sz="16000" b="1" dirty="0">
                <a:ln>
                  <a:solidFill>
                    <a:schemeClr val="tx2">
                      <a:lumMod val="10000"/>
                    </a:schemeClr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Ebrima" pitchFamily="2" charset="0"/>
                <a:ea typeface="Ebrima" pitchFamily="2" charset="0"/>
                <a:cs typeface="Ebrima" pitchFamily="2" charset="0"/>
              </a:rPr>
              <a:t>u</a:t>
            </a:r>
            <a:r>
              <a:rPr lang="hr-HR" sz="16000" b="1" dirty="0" smtClean="0">
                <a:ln>
                  <a:solidFill>
                    <a:schemeClr val="tx2">
                      <a:lumMod val="10000"/>
                    </a:schemeClr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Ebrima" pitchFamily="2" charset="0"/>
                <a:ea typeface="Ebrima" pitchFamily="2" charset="0"/>
                <a:cs typeface="Ebrima" pitchFamily="2" charset="0"/>
              </a:rPr>
              <a:t>temeljio je monološko - asocijativni tip romana (tip </a:t>
            </a:r>
            <a:r>
              <a:rPr lang="hr-HR" sz="16000" b="1" dirty="0" smtClean="0">
                <a:ln>
                  <a:solidFill>
                    <a:schemeClr val="tx2">
                      <a:lumMod val="10000"/>
                    </a:schemeClr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Ebrima" pitchFamily="2" charset="0"/>
                <a:ea typeface="Ebrima" pitchFamily="2" charset="0"/>
                <a:cs typeface="Ebrima" pitchFamily="2" charset="0"/>
              </a:rPr>
              <a:t>modernoga </a:t>
            </a:r>
            <a:r>
              <a:rPr lang="hr-HR" sz="16000" b="1" dirty="0" smtClean="0">
                <a:ln>
                  <a:solidFill>
                    <a:schemeClr val="tx2">
                      <a:lumMod val="10000"/>
                    </a:schemeClr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Ebrima" pitchFamily="2" charset="0"/>
                <a:ea typeface="Ebrima" pitchFamily="2" charset="0"/>
                <a:cs typeface="Ebrima" pitchFamily="2" charset="0"/>
              </a:rPr>
              <a:t>romana)</a:t>
            </a:r>
          </a:p>
          <a:p>
            <a:r>
              <a:rPr lang="hr-HR" sz="16000" b="1" dirty="0">
                <a:ln>
                  <a:solidFill>
                    <a:schemeClr val="tx2">
                      <a:lumMod val="10000"/>
                    </a:schemeClr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Ebrima" pitchFamily="2" charset="0"/>
                <a:ea typeface="Ebrima" pitchFamily="2" charset="0"/>
                <a:cs typeface="Ebrima" pitchFamily="2" charset="0"/>
              </a:rPr>
              <a:t>i</a:t>
            </a:r>
            <a:r>
              <a:rPr lang="hr-HR" sz="16000" b="1" dirty="0" smtClean="0">
                <a:ln>
                  <a:solidFill>
                    <a:schemeClr val="tx2">
                      <a:lumMod val="10000"/>
                    </a:schemeClr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Ebrima" pitchFamily="2" charset="0"/>
                <a:ea typeface="Ebrima" pitchFamily="2" charset="0"/>
                <a:cs typeface="Ebrima" pitchFamily="2" charset="0"/>
              </a:rPr>
              <a:t>zražava stanje svijesti svojih junaka </a:t>
            </a:r>
            <a:r>
              <a:rPr lang="hr-HR" sz="16000" b="1" u="sng" dirty="0" smtClean="0">
                <a:ln>
                  <a:solidFill>
                    <a:schemeClr val="tx2">
                      <a:lumMod val="10000"/>
                    </a:schemeClr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Ebrima" pitchFamily="2" charset="0"/>
                <a:ea typeface="Ebrima" pitchFamily="2" charset="0"/>
                <a:cs typeface="Ebrima" pitchFamily="2" charset="0"/>
              </a:rPr>
              <a:t>unutarnjim monolozima </a:t>
            </a:r>
            <a:r>
              <a:rPr lang="hr-HR" sz="16000" b="1" dirty="0" smtClean="0">
                <a:ln>
                  <a:solidFill>
                    <a:schemeClr val="tx2">
                      <a:lumMod val="10000"/>
                    </a:schemeClr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Ebrima" pitchFamily="2" charset="0"/>
                <a:ea typeface="Ebrima" pitchFamily="2" charset="0"/>
                <a:cs typeface="Ebrima" pitchFamily="2" charset="0"/>
              </a:rPr>
              <a:t>i prikazima njihove </a:t>
            </a:r>
            <a:r>
              <a:rPr lang="hr-HR" sz="16000" b="1" u="sng" dirty="0" smtClean="0">
                <a:ln>
                  <a:solidFill>
                    <a:schemeClr val="tx2">
                      <a:lumMod val="10000"/>
                    </a:schemeClr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Ebrima" pitchFamily="2" charset="0"/>
                <a:ea typeface="Ebrima" pitchFamily="2" charset="0"/>
                <a:cs typeface="Ebrima" pitchFamily="2" charset="0"/>
              </a:rPr>
              <a:t>podsvijesti</a:t>
            </a:r>
            <a:r>
              <a:rPr lang="hr-HR" sz="16000" b="1" dirty="0" smtClean="0">
                <a:ln>
                  <a:solidFill>
                    <a:schemeClr val="tx2">
                      <a:lumMod val="10000"/>
                    </a:schemeClr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Ebrima" pitchFamily="2" charset="0"/>
                <a:ea typeface="Ebrima" pitchFamily="2" charset="0"/>
                <a:cs typeface="Ebrima" pitchFamily="2" charset="0"/>
              </a:rPr>
              <a:t> opisima </a:t>
            </a:r>
            <a:r>
              <a:rPr lang="hr-HR" sz="16000" b="1" u="sng" dirty="0" smtClean="0">
                <a:ln>
                  <a:solidFill>
                    <a:schemeClr val="tx2">
                      <a:lumMod val="10000"/>
                    </a:schemeClr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Ebrima" pitchFamily="2" charset="0"/>
                <a:ea typeface="Ebrima" pitchFamily="2" charset="0"/>
                <a:cs typeface="Ebrima" pitchFamily="2" charset="0"/>
              </a:rPr>
              <a:t>snova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7615661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6600" dirty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tx2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Ebrima" pitchFamily="2" charset="0"/>
                <a:ea typeface="Ebrima" pitchFamily="2" charset="0"/>
                <a:cs typeface="Ebrima" pitchFamily="2" charset="0"/>
              </a:rPr>
              <a:t>SIBIRSKA KATORGA</a:t>
            </a:r>
          </a:p>
        </p:txBody>
      </p:sp>
      <p:graphicFrame>
        <p:nvGraphicFramePr>
          <p:cNvPr id="4" name="Rezervirano mjesto sadržaja 2">
            <a:extLst>
              <a:ext uri="{FF2B5EF4-FFF2-40B4-BE49-F238E27FC236}">
                <a16:creationId xmlns="" xmlns:a16="http://schemas.microsoft.com/office/drawing/2014/main" id="{83D54E01-DF6D-45AC-B0FE-1B7C761A4D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443103"/>
              </p:ext>
            </p:extLst>
          </p:nvPr>
        </p:nvGraphicFramePr>
        <p:xfrm>
          <a:off x="340258" y="1760650"/>
          <a:ext cx="11500833" cy="4446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8057398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52616" y="0"/>
            <a:ext cx="10353762" cy="6701246"/>
          </a:xfrm>
        </p:spPr>
        <p:txBody>
          <a:bodyPr>
            <a:noAutofit/>
          </a:bodyPr>
          <a:lstStyle/>
          <a:p>
            <a:r>
              <a:rPr lang="hr-HR" sz="3600" b="1" dirty="0">
                <a:ln>
                  <a:solidFill>
                    <a:schemeClr val="tx2">
                      <a:lumMod val="10000"/>
                    </a:schemeClr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Ebrima" pitchFamily="2" charset="0"/>
                <a:ea typeface="Ebrima" pitchFamily="2" charset="0"/>
                <a:cs typeface="Ebrima" pitchFamily="2" charset="0"/>
              </a:rPr>
              <a:t>nakon povratka s robije (</a:t>
            </a:r>
            <a:r>
              <a:rPr lang="hr-HR" sz="3600" b="1" i="1" dirty="0">
                <a:ln>
                  <a:solidFill>
                    <a:schemeClr val="tx2">
                      <a:lumMod val="10000"/>
                    </a:schemeClr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Ebrima" pitchFamily="2" charset="0"/>
                <a:ea typeface="Ebrima" pitchFamily="2" charset="0"/>
                <a:cs typeface="Ebrima" pitchFamily="2" charset="0"/>
              </a:rPr>
              <a:t>Zapisi iz mrtvoga doma,</a:t>
            </a:r>
            <a:r>
              <a:rPr lang="hr-HR" sz="3600" b="1" dirty="0">
                <a:ln>
                  <a:solidFill>
                    <a:schemeClr val="tx2">
                      <a:lumMod val="10000"/>
                    </a:schemeClr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Ebrima" pitchFamily="2" charset="0"/>
                <a:ea typeface="Ebrima" pitchFamily="2" charset="0"/>
                <a:cs typeface="Ebrima" pitchFamily="2" charset="0"/>
              </a:rPr>
              <a:t> 1861.) zapada u misticizam, traži izlaz u pravoslavlju i svjesno pristaje uz carizam</a:t>
            </a:r>
          </a:p>
          <a:p>
            <a:r>
              <a:rPr lang="hr-HR" sz="3600" b="1" dirty="0">
                <a:ln>
                  <a:solidFill>
                    <a:schemeClr val="tx2">
                      <a:lumMod val="10000"/>
                    </a:schemeClr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Ebrima" pitchFamily="2" charset="0"/>
                <a:ea typeface="Ebrima" pitchFamily="2" charset="0"/>
                <a:cs typeface="Ebrima" pitchFamily="2" charset="0"/>
              </a:rPr>
              <a:t>mijenja se i tematika njegovih djela – zaokupljen pitanjima dobra i zla, krivnje i odgovornosti </a:t>
            </a:r>
            <a:endParaRPr lang="hr-HR" sz="3600" b="1" dirty="0" smtClean="0">
              <a:ln>
                <a:solidFill>
                  <a:schemeClr val="tx2">
                    <a:lumMod val="10000"/>
                  </a:schemeClr>
                </a:solidFill>
              </a:ln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r>
              <a:rPr lang="hr-HR" sz="3600" b="1" dirty="0" smtClean="0">
                <a:ln>
                  <a:solidFill>
                    <a:schemeClr val="tx2">
                      <a:lumMod val="10000"/>
                    </a:schemeClr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Ebrima" pitchFamily="2" charset="0"/>
                <a:ea typeface="Ebrima" pitchFamily="2" charset="0"/>
                <a:cs typeface="Ebrima" pitchFamily="2" charset="0"/>
              </a:rPr>
              <a:t>zanimljivi kriminalni zaplet poslužio mu je samo kao okvir u kojemu će raspravljati o problemu zločina i kazne, u želji da otkrije tajne pobude ljudskih postupaka</a:t>
            </a:r>
            <a:endParaRPr lang="hr-HR" sz="3600" b="1" dirty="0">
              <a:ln>
                <a:solidFill>
                  <a:schemeClr val="tx2">
                    <a:lumMod val="10000"/>
                  </a:schemeClr>
                </a:solidFill>
              </a:ln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33543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26858" y="0"/>
            <a:ext cx="10353761" cy="1326321"/>
          </a:xfrm>
        </p:spPr>
        <p:txBody>
          <a:bodyPr>
            <a:normAutofit/>
          </a:bodyPr>
          <a:lstStyle/>
          <a:p>
            <a:r>
              <a:rPr lang="hr-HR" sz="6600" dirty="0" smtClean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tx2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Ebrima" pitchFamily="2" charset="0"/>
                <a:ea typeface="Ebrima" pitchFamily="2" charset="0"/>
                <a:cs typeface="Ebrima" pitchFamily="2" charset="0"/>
              </a:rPr>
              <a:t>smrt</a:t>
            </a:r>
            <a:endParaRPr lang="hr-HR" sz="6600" dirty="0">
              <a:ln>
                <a:solidFill>
                  <a:schemeClr val="tx2">
                    <a:lumMod val="10000"/>
                  </a:schemeClr>
                </a:solidFill>
              </a:ln>
              <a:solidFill>
                <a:schemeClr val="tx2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13795" y="1332411"/>
            <a:ext cx="10353762" cy="533755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r-HR" sz="4000" b="1" dirty="0">
                <a:ln>
                  <a:solidFill>
                    <a:schemeClr val="tx2">
                      <a:lumMod val="10000"/>
                    </a:schemeClr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Ebrima" pitchFamily="2" charset="0"/>
                <a:ea typeface="Ebrima" pitchFamily="2" charset="0"/>
                <a:cs typeface="Ebrima" pitchFamily="2" charset="0"/>
              </a:rPr>
              <a:t>Dostojevski je umro 1881</a:t>
            </a:r>
            <a:r>
              <a:rPr lang="hr-HR" sz="4000" b="1" dirty="0" smtClean="0">
                <a:ln>
                  <a:solidFill>
                    <a:schemeClr val="tx2">
                      <a:lumMod val="10000"/>
                    </a:schemeClr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Ebrima" pitchFamily="2" charset="0"/>
                <a:ea typeface="Ebrima" pitchFamily="2" charset="0"/>
                <a:cs typeface="Ebrima" pitchFamily="2" charset="0"/>
              </a:rPr>
              <a:t>. godine</a:t>
            </a:r>
            <a:endParaRPr lang="hr-HR" sz="4000" b="1" dirty="0">
              <a:ln>
                <a:solidFill>
                  <a:schemeClr val="tx2">
                    <a:lumMod val="10000"/>
                  </a:schemeClr>
                </a:solidFill>
              </a:ln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pPr>
              <a:lnSpc>
                <a:spcPct val="90000"/>
              </a:lnSpc>
            </a:pPr>
            <a:r>
              <a:rPr lang="hr-HR" sz="4000" b="1" dirty="0">
                <a:ln>
                  <a:solidFill>
                    <a:schemeClr val="tx2">
                      <a:lumMod val="10000"/>
                    </a:schemeClr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Ebrima" pitchFamily="2" charset="0"/>
                <a:ea typeface="Ebrima" pitchFamily="2" charset="0"/>
                <a:cs typeface="Ebrima" pitchFamily="2" charset="0"/>
              </a:rPr>
              <a:t>u posljednjim godinama oslobodio se materijalne oskudice i nevolja koje su ga pratile veći dio života</a:t>
            </a:r>
          </a:p>
          <a:p>
            <a:pPr>
              <a:lnSpc>
                <a:spcPct val="90000"/>
              </a:lnSpc>
            </a:pPr>
            <a:r>
              <a:rPr lang="hr-HR" sz="4000" b="1" dirty="0">
                <a:ln>
                  <a:solidFill>
                    <a:schemeClr val="tx2">
                      <a:lumMod val="10000"/>
                    </a:schemeClr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Ebrima" pitchFamily="2" charset="0"/>
                <a:ea typeface="Ebrima" pitchFamily="2" charset="0"/>
                <a:cs typeface="Ebrima" pitchFamily="2" charset="0"/>
              </a:rPr>
              <a:t>priređen mu je veličanstveni pogreb u kojem </a:t>
            </a:r>
            <a:r>
              <a:rPr lang="hr-HR" sz="4000" b="1" dirty="0" smtClean="0">
                <a:ln>
                  <a:solidFill>
                    <a:schemeClr val="tx2">
                      <a:lumMod val="10000"/>
                    </a:schemeClr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Ebrima" pitchFamily="2" charset="0"/>
                <a:ea typeface="Ebrima" pitchFamily="2" charset="0"/>
                <a:cs typeface="Ebrima" pitchFamily="2" charset="0"/>
              </a:rPr>
              <a:t>je sudjelovalo 100 </a:t>
            </a:r>
            <a:r>
              <a:rPr lang="hr-HR" sz="4000" b="1" dirty="0">
                <a:ln>
                  <a:solidFill>
                    <a:schemeClr val="tx2">
                      <a:lumMod val="10000"/>
                    </a:schemeClr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Ebrima" pitchFamily="2" charset="0"/>
                <a:ea typeface="Ebrima" pitchFamily="2" charset="0"/>
                <a:cs typeface="Ebrima" pitchFamily="2" charset="0"/>
              </a:rPr>
              <a:t>000 ljudi, mahom studentske omladine, a sam se pogreb pretvorio u demonstracije protiv </a:t>
            </a:r>
            <a:r>
              <a:rPr lang="hr-HR" sz="4000" b="1" dirty="0" smtClean="0">
                <a:ln>
                  <a:solidFill>
                    <a:schemeClr val="tx2">
                      <a:lumMod val="10000"/>
                    </a:schemeClr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Ebrima" pitchFamily="2" charset="0"/>
                <a:ea typeface="Ebrima" pitchFamily="2" charset="0"/>
                <a:cs typeface="Ebrima" pitchFamily="2" charset="0"/>
              </a:rPr>
              <a:t>carizma</a:t>
            </a:r>
            <a:endParaRPr lang="hr-HR" sz="4000" b="1" dirty="0">
              <a:ln>
                <a:solidFill>
                  <a:schemeClr val="tx2">
                    <a:lumMod val="10000"/>
                  </a:schemeClr>
                </a:solidFill>
              </a:ln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6997673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39551" y="746976"/>
            <a:ext cx="10353762" cy="5215944"/>
          </a:xfrm>
        </p:spPr>
        <p:txBody>
          <a:bodyPr>
            <a:noAutofit/>
          </a:bodyPr>
          <a:lstStyle/>
          <a:p>
            <a:r>
              <a:rPr lang="hr-HR" sz="5400" b="1" dirty="0" smtClean="0">
                <a:ln>
                  <a:solidFill>
                    <a:schemeClr val="tx2">
                      <a:lumMod val="10000"/>
                    </a:schemeClr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Ebrima" pitchFamily="2" charset="0"/>
                <a:ea typeface="Ebrima" pitchFamily="2" charset="0"/>
                <a:cs typeface="Ebrima" pitchFamily="2" charset="0"/>
              </a:rPr>
              <a:t> Promislite o odnosu društva prema zločinu te oblicima kazne za pojedine zločine.</a:t>
            </a:r>
          </a:p>
          <a:p>
            <a:r>
              <a:rPr lang="hr-HR" sz="5400" b="1" dirty="0" smtClean="0">
                <a:ln>
                  <a:solidFill>
                    <a:schemeClr val="tx2">
                      <a:lumMod val="10000"/>
                    </a:schemeClr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Ebrima" pitchFamily="2" charset="0"/>
                <a:ea typeface="Ebrima" pitchFamily="2" charset="0"/>
                <a:cs typeface="Ebrima" pitchFamily="2" charset="0"/>
              </a:rPr>
              <a:t> Postoji li za svaki zločin odgovarajuća kazna?</a:t>
            </a:r>
            <a:endParaRPr lang="hr-HR" sz="5400" b="1" dirty="0">
              <a:ln>
                <a:solidFill>
                  <a:schemeClr val="tx2">
                    <a:lumMod val="10000"/>
                  </a:schemeClr>
                </a:solidFill>
              </a:ln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pic>
        <p:nvPicPr>
          <p:cNvPr id="4" name="Picture 3" descr="15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5515" y="4686876"/>
            <a:ext cx="2649071" cy="2649071"/>
          </a:xfrm>
          <a:prstGeom prst="rect">
            <a:avLst/>
          </a:prstGeom>
        </p:spPr>
      </p:pic>
      <p:pic>
        <p:nvPicPr>
          <p:cNvPr id="8" name="Picture 7" descr="15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4034" y="5368834"/>
            <a:ext cx="1718918" cy="1718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76655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490766" y="1682900"/>
            <a:ext cx="9001462" cy="1526617"/>
          </a:xfrm>
        </p:spPr>
        <p:txBody>
          <a:bodyPr>
            <a:normAutofit/>
          </a:bodyPr>
          <a:lstStyle/>
          <a:p>
            <a:r>
              <a:rPr lang="hr-HR" sz="7200" i="1" dirty="0" smtClean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tx2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Ebrima" pitchFamily="2" charset="0"/>
                <a:ea typeface="Ebrima" pitchFamily="2" charset="0"/>
                <a:cs typeface="Ebrima" pitchFamily="2" charset="0"/>
              </a:rPr>
              <a:t>Zločin i kazna</a:t>
            </a:r>
            <a:endParaRPr lang="hr-HR" sz="7200" i="1" dirty="0">
              <a:ln>
                <a:solidFill>
                  <a:schemeClr val="tx2">
                    <a:lumMod val="10000"/>
                  </a:schemeClr>
                </a:solidFill>
              </a:ln>
              <a:solidFill>
                <a:schemeClr val="tx2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16893" y="3262403"/>
            <a:ext cx="9001462" cy="1176024"/>
          </a:xfrm>
        </p:spPr>
        <p:txBody>
          <a:bodyPr>
            <a:normAutofit/>
          </a:bodyPr>
          <a:lstStyle/>
          <a:p>
            <a:r>
              <a:rPr lang="hr-HR" sz="5600" b="1" dirty="0" smtClean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tx2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Ebrima" pitchFamily="2" charset="0"/>
                <a:ea typeface="Ebrima" pitchFamily="2" charset="0"/>
                <a:cs typeface="Ebrima" pitchFamily="2" charset="0"/>
              </a:rPr>
              <a:t>(1866.)</a:t>
            </a:r>
            <a:endParaRPr lang="hr-HR" sz="5600" b="1" dirty="0">
              <a:ln>
                <a:solidFill>
                  <a:schemeClr val="tx2">
                    <a:lumMod val="10000"/>
                  </a:schemeClr>
                </a:solidFill>
              </a:ln>
              <a:solidFill>
                <a:schemeClr val="tx2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pic>
        <p:nvPicPr>
          <p:cNvPr id="4" name="Picture 3" descr="1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661524" y="3435531"/>
            <a:ext cx="2530476" cy="3422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36701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261</TotalTime>
  <Words>929</Words>
  <Application>Microsoft Office PowerPoint</Application>
  <PresentationFormat>Prilagođeno</PresentationFormat>
  <Paragraphs>257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18</vt:i4>
      </vt:variant>
    </vt:vector>
  </HeadingPairs>
  <TitlesOfParts>
    <vt:vector size="19" baseType="lpstr">
      <vt:lpstr>Damask</vt:lpstr>
      <vt:lpstr>PowerPointova prezentacija</vt:lpstr>
      <vt:lpstr>FJODOR MIHAJLOVIČ DOSTOJEVSKI (1821. – 1881.)</vt:lpstr>
      <vt:lpstr>Prekapanje po najskrivenijim predjelima ljudske psihe</vt:lpstr>
      <vt:lpstr>PowerPointova prezentacija</vt:lpstr>
      <vt:lpstr>SIBIRSKA KATORGA</vt:lpstr>
      <vt:lpstr>PowerPointova prezentacija</vt:lpstr>
      <vt:lpstr>smrt</vt:lpstr>
      <vt:lpstr>PowerPointova prezentacija</vt:lpstr>
      <vt:lpstr>Zločin i kazna</vt:lpstr>
      <vt:lpstr>PowerPointova prezentacija</vt:lpstr>
      <vt:lpstr>FILOZOFSKA POZADINA RASKOLJNIKOVLJEVA ZLOČIN </vt:lpstr>
      <vt:lpstr>PowerPointova prezentacija</vt:lpstr>
      <vt:lpstr>PowerPointova prezentacija</vt:lpstr>
      <vt:lpstr>SAN</vt:lpstr>
      <vt:lpstr>LAZAROVO USKRSNUĆE</vt:lpstr>
      <vt:lpstr>KONTRAPUNKT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FJODOR MIHAJLOVIČ DOSTOJEVSKI</dc:title>
  <dc:creator>Davor Hanić</dc:creator>
  <cp:lastModifiedBy>Kristina</cp:lastModifiedBy>
  <cp:revision>38</cp:revision>
  <dcterms:created xsi:type="dcterms:W3CDTF">2019-01-05T11:58:11Z</dcterms:created>
  <dcterms:modified xsi:type="dcterms:W3CDTF">2019-01-15T09:58:58Z</dcterms:modified>
</cp:coreProperties>
</file>