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5ec68d84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e5ec68d84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e5ec68d847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e5ec68d84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5ec68d84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e5ec68d84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5ec68d84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e5ec68d84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e5ec68d847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e5ec68d847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5ec68d847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e5ec68d847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e5ec68d847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e5ec68d847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e5ec68d847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e5ec68d847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5ec68d84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e5ec68d84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e5ec68d847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e5ec68d847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75eaa6be7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75eaa6be7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e5ec68d847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e5ec68d847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e5ec68d847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e5ec68d847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e5ec68d847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e5ec68d847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e5ec68d847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e5ec68d847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e5ec68d847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e5ec68d847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e5ec68d847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e5ec68d847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e5ec68d847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e5ec68d847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e5ec68d847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e5ec68d847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e5ec68d847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e5ec68d847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e5ec68d847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e5ec68d847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5eaa6be7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5eaa6be7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e5ec68d847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1e5ec68d847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75eaa6be7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75eaa6be7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7630805c2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7630805c2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5ec68d84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5ec68d84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5ec68d847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e5ec68d847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e5ec68d84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e5ec68d84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e5ec68d84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e5ec68d84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Relationship Id="rId4" Type="http://schemas.openxmlformats.org/officeDocument/2006/relationships/image" Target="../media/image5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50.png"/><Relationship Id="rId7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40.png"/><Relationship Id="rId6" Type="http://schemas.openxmlformats.org/officeDocument/2006/relationships/image" Target="../media/image35.png"/><Relationship Id="rId7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47.png"/><Relationship Id="rId6" Type="http://schemas.openxmlformats.org/officeDocument/2006/relationships/image" Target="../media/image46.png"/><Relationship Id="rId7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60.png"/><Relationship Id="rId6" Type="http://schemas.openxmlformats.org/officeDocument/2006/relationships/image" Target="../media/image49.png"/><Relationship Id="rId7" Type="http://schemas.openxmlformats.org/officeDocument/2006/relationships/image" Target="../media/image5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Relationship Id="rId4" Type="http://schemas.openxmlformats.org/officeDocument/2006/relationships/image" Target="../media/image64.png"/><Relationship Id="rId5" Type="http://schemas.openxmlformats.org/officeDocument/2006/relationships/image" Target="../media/image61.png"/><Relationship Id="rId6" Type="http://schemas.openxmlformats.org/officeDocument/2006/relationships/image" Target="../media/image57.png"/><Relationship Id="rId7" Type="http://schemas.openxmlformats.org/officeDocument/2006/relationships/image" Target="../media/image5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6" Type="http://schemas.openxmlformats.org/officeDocument/2006/relationships/image" Target="../media/image54.png"/><Relationship Id="rId7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Relationship Id="rId4" Type="http://schemas.openxmlformats.org/officeDocument/2006/relationships/image" Target="../media/image65.png"/><Relationship Id="rId5" Type="http://schemas.openxmlformats.org/officeDocument/2006/relationships/image" Target="../media/image5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17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Vrednovanje u nastavi stranog jezika (njemačkog jezika kao 2. stranog jezika)</a:t>
            </a:r>
            <a:endParaRPr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ŽSV- DNŽ    25.8.2023.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8235"/>
              <a:buFont typeface="Arial"/>
              <a:buNone/>
            </a:pPr>
            <a:r>
              <a:rPr b="1" lang="hr" sz="1700"/>
              <a:t>Koliko u prosjeku godišnje po razredu provedete provjera koje sumativno ocjenjujete?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r"/>
              <a:t>Govorenje											Pisanje</a:t>
            </a:r>
            <a:endParaRPr/>
          </a:p>
        </p:txBody>
      </p:sp>
      <p:pic>
        <p:nvPicPr>
          <p:cNvPr descr="Grafikon obrasca odgovora. Naslov pitanja: Koliko u prosjeku godišnje po razredu provedete provjera koje sumativno ocjenjujete u jezičnoj vještini  govorenje  ?. Broj odgovora: 65 odgovora." id="152" name="Google Shape;152;p22" title="Koliko u prosjeku godišnje po razredu provedete provjera koje sumativno ocjenjujete u jezičnoj vještini  govorenje  ?"/>
          <p:cNvPicPr preferRelativeResize="0"/>
          <p:nvPr/>
        </p:nvPicPr>
        <p:blipFill rotWithShape="1">
          <a:blip r:embed="rId3">
            <a:alphaModFix/>
          </a:blip>
          <a:srcRect b="8227" l="19978" r="26387" t="31845"/>
          <a:stretch/>
        </p:blipFill>
        <p:spPr>
          <a:xfrm>
            <a:off x="373950" y="1881575"/>
            <a:ext cx="4016425" cy="20355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u prosjeku godišnje po razredu provedete provjera koje sumativno ocjenjujete u jezičnoj vještini  pisanje?. Broj odgovora: 65 odgovora." id="153" name="Google Shape;153;p22" title="Koliko u prosjeku godišnje po razredu provedete provjera koje sumativno ocjenjujete u jezičnoj vještini  pisanje?"/>
          <p:cNvPicPr preferRelativeResize="0"/>
          <p:nvPr/>
        </p:nvPicPr>
        <p:blipFill rotWithShape="1">
          <a:blip r:embed="rId4">
            <a:alphaModFix/>
          </a:blip>
          <a:srcRect b="8687" l="19979" r="26698" t="31396"/>
          <a:stretch/>
        </p:blipFill>
        <p:spPr>
          <a:xfrm>
            <a:off x="4631725" y="1799925"/>
            <a:ext cx="4200576" cy="214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200">
                <a:solidFill>
                  <a:srgbClr val="202124"/>
                </a:solidFill>
                <a:highlight>
                  <a:srgbClr val="FFFFFF"/>
                </a:highlight>
              </a:rPr>
              <a:t>Provedete li prije svake takve provjere  formativno vrednovanje?</a:t>
            </a:r>
            <a:endParaRPr b="1" sz="4000"/>
          </a:p>
        </p:txBody>
      </p:sp>
      <p:sp>
        <p:nvSpPr>
          <p:cNvPr id="159" name="Google Shape;159;p2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Čitanje s razumijevanjem 							Slušanje s razumijevanjem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Provedete li prije svake takve provjere formativno vrednovanje?. Broj odgovora: 65 odgovora." id="160" name="Google Shape;160;p23" title="Provedete li prije svake takve provjere formativno vrednovanje?"/>
          <p:cNvPicPr preferRelativeResize="0"/>
          <p:nvPr/>
        </p:nvPicPr>
        <p:blipFill rotWithShape="1">
          <a:blip r:embed="rId3">
            <a:alphaModFix/>
          </a:blip>
          <a:srcRect b="8812" l="19772" r="30980" t="25960"/>
          <a:stretch/>
        </p:blipFill>
        <p:spPr>
          <a:xfrm>
            <a:off x="4750875" y="1761688"/>
            <a:ext cx="4081423" cy="2275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Provedete li prije svake takve provjere  formativno vrednovanje?. Broj odgovora: 65 odgovora." id="161" name="Google Shape;161;p23" title="Provedete li prije svake takve provjere  formativno vrednovanje?"/>
          <p:cNvPicPr preferRelativeResize="0"/>
          <p:nvPr/>
        </p:nvPicPr>
        <p:blipFill rotWithShape="1">
          <a:blip r:embed="rId4">
            <a:alphaModFix/>
          </a:blip>
          <a:srcRect b="8459" l="19982" r="31504" t="27454"/>
          <a:stretch/>
        </p:blipFill>
        <p:spPr>
          <a:xfrm>
            <a:off x="311700" y="1837725"/>
            <a:ext cx="3920200" cy="217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200">
                <a:solidFill>
                  <a:srgbClr val="202124"/>
                </a:solidFill>
                <a:highlight>
                  <a:srgbClr val="FFFFFF"/>
                </a:highlight>
              </a:rPr>
              <a:t>Provedete li prije svake takve provjere  formativno vrednovanje?</a:t>
            </a:r>
            <a:endParaRPr/>
          </a:p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Govorenje											Pisanje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Provedete li prije svake takve provjere formativno vrednovanje?. Broj odgovora: 65 odgovora." id="168" name="Google Shape;168;p24" title="Provedete li prije svake takve provjere formativno vrednovanje?"/>
          <p:cNvPicPr preferRelativeResize="0"/>
          <p:nvPr/>
        </p:nvPicPr>
        <p:blipFill rotWithShape="1">
          <a:blip r:embed="rId3">
            <a:alphaModFix/>
          </a:blip>
          <a:srcRect b="9700" l="19876" r="31821" t="28199"/>
          <a:stretch/>
        </p:blipFill>
        <p:spPr>
          <a:xfrm>
            <a:off x="4523125" y="1761388"/>
            <a:ext cx="4416901" cy="239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Provedete li prije svake takve provjere formativno vrednovanje?. Broj odgovora: 65 odgovora." id="169" name="Google Shape;169;p24" title="Provedete li prije svake takve provjere formativno vrednovanje?"/>
          <p:cNvPicPr preferRelativeResize="0"/>
          <p:nvPr/>
        </p:nvPicPr>
        <p:blipFill rotWithShape="1">
          <a:blip r:embed="rId4">
            <a:alphaModFix/>
          </a:blip>
          <a:srcRect b="9953" l="20085" r="31610" t="28944"/>
          <a:stretch/>
        </p:blipFill>
        <p:spPr>
          <a:xfrm>
            <a:off x="311700" y="1780599"/>
            <a:ext cx="4211425" cy="22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000">
                <a:solidFill>
                  <a:srgbClr val="202124"/>
                </a:solidFill>
                <a:highlight>
                  <a:srgbClr val="FFFFFF"/>
                </a:highlight>
              </a:rPr>
              <a:t>Kako vremenski provodite formativna vrednovanja?</a:t>
            </a:r>
            <a:endParaRPr b="1" sz="3800"/>
          </a:p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Kako provodite formativna vrednovanja?. Broj odgovora: 51 odgovor." id="176" name="Google Shape;176;p25" title="Kako provodite formativna vrednovanja?"/>
          <p:cNvPicPr preferRelativeResize="0"/>
          <p:nvPr/>
        </p:nvPicPr>
        <p:blipFill rotWithShape="1">
          <a:blip r:embed="rId3">
            <a:alphaModFix/>
          </a:blip>
          <a:srcRect b="19873" l="62437" r="0" t="28210"/>
          <a:stretch/>
        </p:blipFill>
        <p:spPr>
          <a:xfrm>
            <a:off x="2687550" y="1229875"/>
            <a:ext cx="3434798" cy="19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4">
            <a:alphaModFix/>
          </a:blip>
          <a:srcRect b="39852" l="54293" r="30650" t="41827"/>
          <a:stretch/>
        </p:blipFill>
        <p:spPr>
          <a:xfrm>
            <a:off x="5530875" y="1229875"/>
            <a:ext cx="3289152" cy="2147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ako provodite formativna vrednovanja?. Broj odgovora: 65 odgovora." id="178" name="Google Shape;178;p25" title="Kako provodite formativna vrednovanja?"/>
          <p:cNvPicPr preferRelativeResize="0"/>
          <p:nvPr/>
        </p:nvPicPr>
        <p:blipFill rotWithShape="1">
          <a:blip r:embed="rId5">
            <a:alphaModFix/>
          </a:blip>
          <a:srcRect b="9948" l="20085" r="54403" t="27951"/>
          <a:stretch/>
        </p:blipFill>
        <p:spPr>
          <a:xfrm>
            <a:off x="311700" y="1780375"/>
            <a:ext cx="2332749" cy="23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2000">
                <a:solidFill>
                  <a:srgbClr val="202124"/>
                </a:solidFill>
                <a:highlight>
                  <a:srgbClr val="FFFFFF"/>
                </a:highlight>
              </a:rPr>
              <a:t>Kako vremenski provodite formativna vrednovanja?  Govorenje</a:t>
            </a:r>
            <a:endParaRPr/>
          </a:p>
        </p:txBody>
      </p:sp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Kako provodite formativna vrednovanja?. Broj odgovora: 52 odgovora." id="185" name="Google Shape;185;p26" title="Kako provodite formativna vrednovanja?"/>
          <p:cNvPicPr preferRelativeResize="0"/>
          <p:nvPr/>
        </p:nvPicPr>
        <p:blipFill rotWithShape="1">
          <a:blip r:embed="rId3">
            <a:alphaModFix/>
          </a:blip>
          <a:srcRect b="9450" l="19878" r="0" t="27205"/>
          <a:stretch/>
        </p:blipFill>
        <p:spPr>
          <a:xfrm>
            <a:off x="378625" y="1359700"/>
            <a:ext cx="7930424" cy="325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hr" sz="1480">
                <a:solidFill>
                  <a:srgbClr val="202124"/>
                </a:solidFill>
                <a:highlight>
                  <a:srgbClr val="FFFFFF"/>
                </a:highlight>
              </a:rPr>
              <a:t>Na koji način provodite formativno vrednovanje kako biste učenike pripremili na sumativno vrednovanje u jezičnoj vještini čitanje s razumijevanjem?</a:t>
            </a:r>
            <a:endParaRPr b="1" sz="3100"/>
          </a:p>
        </p:txBody>
      </p:sp>
      <p:sp>
        <p:nvSpPr>
          <p:cNvPr id="191" name="Google Shape;191;p2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Na koji način provodite formativno vrednovanje kako biste učenike pripremili na sumativno vrednovanje u jezičnoj vještini čitanje s razumijevanjem?. Broj odgovora: 51 odgovor." id="192" name="Google Shape;192;p27" title="Na koji način provodite formativno vrednovanje kako biste učenike pripremili na sumativno vrednovanje u jezičnoj vještini čitanje s razumijevanjem?"/>
          <p:cNvPicPr preferRelativeResize="0"/>
          <p:nvPr/>
        </p:nvPicPr>
        <p:blipFill rotWithShape="1">
          <a:blip r:embed="rId3">
            <a:alphaModFix/>
          </a:blip>
          <a:srcRect b="17206" l="62017" r="2119" t="32776"/>
          <a:stretch/>
        </p:blipFill>
        <p:spPr>
          <a:xfrm>
            <a:off x="2850075" y="1273650"/>
            <a:ext cx="3279227" cy="207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/>
          <p:cNvPicPr preferRelativeResize="0"/>
          <p:nvPr/>
        </p:nvPicPr>
        <p:blipFill rotWithShape="1">
          <a:blip r:embed="rId4">
            <a:alphaModFix/>
          </a:blip>
          <a:srcRect b="42127" l="53660" r="29192" t="42269"/>
          <a:stretch/>
        </p:blipFill>
        <p:spPr>
          <a:xfrm>
            <a:off x="5976325" y="1378825"/>
            <a:ext cx="2906352" cy="1845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Na koji način provodite formativno vrednovanje kako biste učenike pripremili na sumativno vrednovanje u jezičnoj vještini čitanje s razumijevanjem?. Broj odgovora: 65 odgovora." id="194" name="Google Shape;194;p27" title="Na koji način provodite formativno vrednovanje kako biste učenike pripremili na sumativno vrednovanje u jezičnoj vještini čitanje s razumijevanjem?"/>
          <p:cNvPicPr preferRelativeResize="0"/>
          <p:nvPr/>
        </p:nvPicPr>
        <p:blipFill rotWithShape="1">
          <a:blip r:embed="rId5">
            <a:alphaModFix/>
          </a:blip>
          <a:srcRect b="9380" l="20190" r="54507" t="34379"/>
          <a:stretch/>
        </p:blipFill>
        <p:spPr>
          <a:xfrm>
            <a:off x="311700" y="1885525"/>
            <a:ext cx="2313626" cy="233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533">
                <a:solidFill>
                  <a:srgbClr val="202124"/>
                </a:solidFill>
                <a:highlight>
                  <a:srgbClr val="FFFFFF"/>
                </a:highlight>
              </a:rPr>
              <a:t>Na koji način provodite formativno vrednovanje kako biste učenike pripremili na sumativno vrednovanje u jezičnoj vještini  slušanje   s razumijevanjem?</a:t>
            </a:r>
            <a:endParaRPr b="1" sz="3333"/>
          </a:p>
        </p:txBody>
      </p:sp>
      <p:sp>
        <p:nvSpPr>
          <p:cNvPr id="200" name="Google Shape;200;p2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b="38015" l="54170" r="30146" t="38012"/>
          <a:stretch/>
        </p:blipFill>
        <p:spPr>
          <a:xfrm>
            <a:off x="3137925" y="1283225"/>
            <a:ext cx="2145274" cy="1759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Na koji način provodite formativno vrednovanje kako biste učenike pripremili na sumativno vrednovanje u jezičnoj vještini  slušanje   s razumijevanjem?. Broj odgovora: 65 odgovora." id="202" name="Google Shape;202;p28" title="Na koji način provodite formativno vrednovanje kako biste učenike pripremili na sumativno vrednovanje u jezičnoj vještini  slušanje   s razumijevanjem?"/>
          <p:cNvPicPr preferRelativeResize="0"/>
          <p:nvPr/>
        </p:nvPicPr>
        <p:blipFill rotWithShape="1">
          <a:blip r:embed="rId4">
            <a:alphaModFix/>
          </a:blip>
          <a:srcRect b="9385" l="20293" r="54509" t="34142"/>
          <a:stretch/>
        </p:blipFill>
        <p:spPr>
          <a:xfrm>
            <a:off x="311700" y="1598700"/>
            <a:ext cx="2304077" cy="234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500">
                <a:solidFill>
                  <a:srgbClr val="202124"/>
                </a:solidFill>
                <a:highlight>
                  <a:srgbClr val="FFFFFF"/>
                </a:highlight>
              </a:rPr>
              <a:t>Na koji način provodite formativno vrednovanje kako biste učenike pripremili na sumativno vrednovanje u jezičnoj vještini   govorenje  ?</a:t>
            </a:r>
            <a:endParaRPr b="1" sz="3300"/>
          </a:p>
        </p:txBody>
      </p:sp>
      <p:sp>
        <p:nvSpPr>
          <p:cNvPr id="208" name="Google Shape;208;p29"/>
          <p:cNvSpPr txBox="1"/>
          <p:nvPr>
            <p:ph idx="1" type="body"/>
          </p:nvPr>
        </p:nvSpPr>
        <p:spPr>
          <a:xfrm>
            <a:off x="311700" y="1201200"/>
            <a:ext cx="6085200" cy="31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9"/>
          <p:cNvPicPr preferRelativeResize="0"/>
          <p:nvPr/>
        </p:nvPicPr>
        <p:blipFill rotWithShape="1">
          <a:blip r:embed="rId3">
            <a:alphaModFix/>
          </a:blip>
          <a:srcRect b="54038" l="54281" r="29304" t="35827"/>
          <a:stretch/>
        </p:blipFill>
        <p:spPr>
          <a:xfrm>
            <a:off x="5920075" y="1685725"/>
            <a:ext cx="2666227" cy="1350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Na koji način provodite formativno vrednovanje kako biste učenike pripremili na sumativno vrednovanje u jezičnoj vještini   govorenje  ?. Broj odgovora: 65 odgovora." id="210" name="Google Shape;210;p29" title="Na koji način provodite formativno vrednovanje kako biste učenike pripremili na sumativno vrednovanje u jezičnoj vještini   govorenje  ?"/>
          <p:cNvPicPr preferRelativeResize="0"/>
          <p:nvPr/>
        </p:nvPicPr>
        <p:blipFill rotWithShape="1">
          <a:blip r:embed="rId4">
            <a:alphaModFix/>
          </a:blip>
          <a:srcRect b="9383" l="20294" r="3410" t="32762"/>
          <a:stretch/>
        </p:blipFill>
        <p:spPr>
          <a:xfrm>
            <a:off x="311700" y="1201200"/>
            <a:ext cx="5033626" cy="231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500">
                <a:solidFill>
                  <a:srgbClr val="202124"/>
                </a:solidFill>
                <a:highlight>
                  <a:srgbClr val="FFFFFF"/>
                </a:highlight>
              </a:rPr>
              <a:t>Na koji način provodite formativno vrednovanje kako biste učenike pripremili na sumativno vrednovanje u jezičnoj vještini  pisanje  ?</a:t>
            </a:r>
            <a:endParaRPr b="1" sz="3300"/>
          </a:p>
        </p:txBody>
      </p:sp>
      <p:sp>
        <p:nvSpPr>
          <p:cNvPr id="216" name="Google Shape;216;p3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0"/>
          <p:cNvPicPr preferRelativeResize="0"/>
          <p:nvPr/>
        </p:nvPicPr>
        <p:blipFill rotWithShape="1">
          <a:blip r:embed="rId3">
            <a:alphaModFix/>
          </a:blip>
          <a:srcRect b="47891" l="53857" r="31400" t="39717"/>
          <a:stretch/>
        </p:blipFill>
        <p:spPr>
          <a:xfrm>
            <a:off x="1635900" y="3634300"/>
            <a:ext cx="2791651" cy="1258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Na koji način provodite formativno vrednovanje kako biste učenike pripremili na sumativno vrednovanje u jezičnoj vještini  pisanje  ?. Broj odgovora: 65 odgovora." id="218" name="Google Shape;218;p30" title="Na koji način provodite formativno vrednovanje kako biste učenike pripremili na sumativno vrednovanje u jezičnoj vještini  pisanje  ?"/>
          <p:cNvPicPr preferRelativeResize="0"/>
          <p:nvPr/>
        </p:nvPicPr>
        <p:blipFill rotWithShape="1">
          <a:blip r:embed="rId4">
            <a:alphaModFix/>
          </a:blip>
          <a:srcRect b="8230" l="20191" r="0" t="31608"/>
          <a:stretch/>
        </p:blipFill>
        <p:spPr>
          <a:xfrm>
            <a:off x="311700" y="1229875"/>
            <a:ext cx="7297777" cy="249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hr" sz="2100"/>
              <a:t>Vrijeme za pripreme materijala za formativno vrednovanje</a:t>
            </a:r>
            <a:endParaRPr b="1" sz="2100"/>
          </a:p>
        </p:txBody>
      </p:sp>
      <p:sp>
        <p:nvSpPr>
          <p:cNvPr id="224" name="Google Shape;224;p31"/>
          <p:cNvSpPr txBox="1"/>
          <p:nvPr>
            <p:ph idx="1" type="body"/>
          </p:nvPr>
        </p:nvSpPr>
        <p:spPr>
          <a:xfrm>
            <a:off x="216075" y="127722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r"/>
              <a:t>čitanje				      slušanje			govorenje			pisanje</a:t>
            </a:r>
            <a:endParaRPr/>
          </a:p>
        </p:txBody>
      </p:sp>
      <p:pic>
        <p:nvPicPr>
          <p:cNvPr descr="Grafikon obrasca odgovora. Naslov pitanja: Koliko Vam oduzmu vremena pripreme materijala za jedno takvo formativno vrednovanje?. Broj odgovora: 52 odgovora." id="225" name="Google Shape;225;p31" title="Koliko Vam oduzmu vremena pripreme materijala za jedno takvo formativno vrednovanje?"/>
          <p:cNvPicPr preferRelativeResize="0"/>
          <p:nvPr/>
        </p:nvPicPr>
        <p:blipFill rotWithShape="1">
          <a:blip r:embed="rId3">
            <a:alphaModFix/>
          </a:blip>
          <a:srcRect b="37757" l="62229" r="25328" t="28211"/>
          <a:stretch/>
        </p:blipFill>
        <p:spPr>
          <a:xfrm>
            <a:off x="7694625" y="59013"/>
            <a:ext cx="1137674" cy="1309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u vremena pripreme materijala za jedno takvo formativno vrednovanje?. Broj odgovora: 65 odgovora." id="226" name="Google Shape;226;p31" title="Koliko Vam oduzmu vremena pripreme materijala za jedno takvo formativno vrednovanje?"/>
          <p:cNvPicPr preferRelativeResize="0"/>
          <p:nvPr/>
        </p:nvPicPr>
        <p:blipFill rotWithShape="1">
          <a:blip r:embed="rId4">
            <a:alphaModFix/>
          </a:blip>
          <a:srcRect b="9953" l="20293" r="54509" t="29685"/>
          <a:stretch/>
        </p:blipFill>
        <p:spPr>
          <a:xfrm>
            <a:off x="6841125" y="2110275"/>
            <a:ext cx="1991173" cy="2007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u vremena pripreme materijala za jedno takvo formativno vrednovanje?. Broj odgovora: 65 odgovora." id="227" name="Google Shape;227;p31" title="Koliko Vam oduzmu vremena pripreme materijala za jedno takvo formativno vrednovanje?"/>
          <p:cNvPicPr preferRelativeResize="0"/>
          <p:nvPr/>
        </p:nvPicPr>
        <p:blipFill rotWithShape="1">
          <a:blip r:embed="rId5">
            <a:alphaModFix/>
          </a:blip>
          <a:srcRect b="10449" l="20502" r="54613" t="28941"/>
          <a:stretch/>
        </p:blipFill>
        <p:spPr>
          <a:xfrm>
            <a:off x="4668575" y="2110275"/>
            <a:ext cx="1958313" cy="2007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u vremena pripreme materijala za jedno takvo formativno vrednovanje?. Broj odgovora: 65 odgovora." id="228" name="Google Shape;228;p31" title="Koliko Vam oduzmu vremena pripreme materijala za jedno takvo formativno vrednovanje?"/>
          <p:cNvPicPr preferRelativeResize="0"/>
          <p:nvPr/>
        </p:nvPicPr>
        <p:blipFill rotWithShape="1">
          <a:blip r:embed="rId6">
            <a:alphaModFix/>
          </a:blip>
          <a:srcRect b="10198" l="20295" r="54088" t="28695"/>
          <a:stretch/>
        </p:blipFill>
        <p:spPr>
          <a:xfrm>
            <a:off x="2400725" y="2130950"/>
            <a:ext cx="1958323" cy="19663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u vremena pripreme materijala za jedno takvo formativno vrednovanje?. Broj odgovora: 65 odgovora." id="229" name="Google Shape;229;p31" title="Koliko Vam oduzmu vremena pripreme materijala za jedno takvo formativno vrednovanje?"/>
          <p:cNvPicPr preferRelativeResize="0"/>
          <p:nvPr/>
        </p:nvPicPr>
        <p:blipFill rotWithShape="1">
          <a:blip r:embed="rId7">
            <a:alphaModFix/>
          </a:blip>
          <a:srcRect b="9826" l="20190" r="54612" t="29438"/>
          <a:stretch/>
        </p:blipFill>
        <p:spPr>
          <a:xfrm>
            <a:off x="216075" y="2120688"/>
            <a:ext cx="1958323" cy="1986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Iako su nastavnici stranih jezika običavali u svojoj praksi provoditi pripreme učenika za provjere znanja bilo usmene ili pismene u Školi za život postalo je to slovo zakona, pa je jasno stavljeno na znanje da se osim brojčanog ocjenjivanja konačnog znanja ( danas- sumativno vrednovanje) mora prije svakog takvog vrednovanja provesti formativno vrednovanje ( također termin Škole za život) nakon kojega nastavnik treba unositi učenicima bilješke u e-dnevnik kako bi on i njegovi roditelji mogli znati koliko je učenik spreman za sumativno vrednovanje, je li savladao sve ishode, te je li na pravilan način uči i stječe nova znanja.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r"/>
              <a:t>Budući da je satnica 2. stranog jezika uglavnom 2 sata tjedno, a u ponekim usmjerenjima 3 sata tjedno, želimo ovom anketom dobiti bar neki uvid u to kako se mi nastavnici nosimo s tim i je li možemo kvalitetno bez protrčavanja kroz školsku godinu ispoštivati sve zahtjeve koje od nas traže kurikulumi, pravilnici, naši godišnji planovi, učenici, roditelji pa na koncu i mi sami.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800">
                <a:solidFill>
                  <a:srgbClr val="202124"/>
                </a:solidFill>
                <a:highlight>
                  <a:srgbClr val="FFFFFF"/>
                </a:highlight>
              </a:rPr>
              <a:t>Upisujete li bilješku svakom učeniku nakon formativnog vrednovanja?</a:t>
            </a:r>
            <a:endParaRPr b="1" sz="2100"/>
          </a:p>
        </p:txBody>
      </p:sp>
      <p:sp>
        <p:nvSpPr>
          <p:cNvPr id="235" name="Google Shape;235;p32"/>
          <p:cNvSpPr txBox="1"/>
          <p:nvPr>
            <p:ph idx="1" type="body"/>
          </p:nvPr>
        </p:nvSpPr>
        <p:spPr>
          <a:xfrm>
            <a:off x="168275" y="125852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r"/>
              <a:t>čitanje				      slušanje			govorenje			pisanje</a:t>
            </a:r>
            <a:endParaRPr/>
          </a:p>
        </p:txBody>
      </p:sp>
      <p:pic>
        <p:nvPicPr>
          <p:cNvPr descr="Grafikon obrasca odgovora. Naslov pitanja: Upisujete li bilješku svakom učeniku nakon formativnog vrednovanja?. Broj odgovora: 52 odgovora." id="236" name="Google Shape;236;p32" title="Upisujete li bilješku svakom učeniku nakon formativnog vrednovanja?"/>
          <p:cNvPicPr preferRelativeResize="0"/>
          <p:nvPr/>
        </p:nvPicPr>
        <p:blipFill rotWithShape="1">
          <a:blip r:embed="rId3">
            <a:alphaModFix/>
          </a:blip>
          <a:srcRect b="55764" l="61802" r="30669" t="28443"/>
          <a:stretch/>
        </p:blipFill>
        <p:spPr>
          <a:xfrm>
            <a:off x="8041400" y="288925"/>
            <a:ext cx="688348" cy="607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Upisujete li bilješku svakom učeniku nakon formativnog vrednovanja?. Broj odgovora: 65 odgovora." id="237" name="Google Shape;237;p32" title="Upisujete li bilješku svakom učeniku nakon formativnog vrednovanja?"/>
          <p:cNvPicPr preferRelativeResize="0"/>
          <p:nvPr/>
        </p:nvPicPr>
        <p:blipFill rotWithShape="1">
          <a:blip r:embed="rId4">
            <a:alphaModFix/>
          </a:blip>
          <a:srcRect b="10194" l="20082" r="54509" t="30185"/>
          <a:stretch/>
        </p:blipFill>
        <p:spPr>
          <a:xfrm>
            <a:off x="168275" y="1780775"/>
            <a:ext cx="2058680" cy="2033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Upisujete li bilješku svakom učeniku nakon formativnog vrednovanja?. Broj odgovora: 65 odgovora." id="238" name="Google Shape;238;p32" title="Upisujete li bilješku svakom učeniku nakon formativnog vrednovanja?"/>
          <p:cNvPicPr preferRelativeResize="0"/>
          <p:nvPr/>
        </p:nvPicPr>
        <p:blipFill rotWithShape="1">
          <a:blip r:embed="rId5">
            <a:alphaModFix/>
          </a:blip>
          <a:srcRect b="10199" l="20083" r="54718" t="29446"/>
          <a:stretch/>
        </p:blipFill>
        <p:spPr>
          <a:xfrm>
            <a:off x="2226950" y="1792925"/>
            <a:ext cx="1992776" cy="20089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Upisujete li bilješku svakom učeniku nakon formativnog vrednovanja?. Broj odgovora: 65 odgovora." id="239" name="Google Shape;239;p32" title="Upisujete li bilješku svakom učeniku nakon formativnog vrednovanja?"/>
          <p:cNvPicPr preferRelativeResize="0"/>
          <p:nvPr/>
        </p:nvPicPr>
        <p:blipFill rotWithShape="1">
          <a:blip r:embed="rId6">
            <a:alphaModFix/>
          </a:blip>
          <a:srcRect b="10199" l="19980" r="53853" t="29446"/>
          <a:stretch/>
        </p:blipFill>
        <p:spPr>
          <a:xfrm>
            <a:off x="4341500" y="1780775"/>
            <a:ext cx="2094392" cy="2033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Upisujete li bilješku svakom učeniku nakon formativnog vrednovanja?. Broj odgovora: 65 odgovora." id="240" name="Google Shape;240;p32" title="Upisujete li bilješku svakom učeniku nakon formativnog vrednovanja?"/>
          <p:cNvPicPr preferRelativeResize="0"/>
          <p:nvPr/>
        </p:nvPicPr>
        <p:blipFill rotWithShape="1">
          <a:blip r:embed="rId7">
            <a:alphaModFix/>
          </a:blip>
          <a:srcRect b="9956" l="20188" r="53854" t="29444"/>
          <a:stretch/>
        </p:blipFill>
        <p:spPr>
          <a:xfrm>
            <a:off x="6630200" y="1785928"/>
            <a:ext cx="2058675" cy="2022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200">
                <a:solidFill>
                  <a:srgbClr val="202124"/>
                </a:solidFill>
                <a:highlight>
                  <a:srgbClr val="FFFFFF"/>
                </a:highlight>
              </a:rPr>
              <a:t>Koliko Vam oduzme vremena samo formativno vrednovanje i upisivanje bilješki svakom učeniku?</a:t>
            </a:r>
            <a:endParaRPr b="1" sz="1200"/>
          </a:p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      </a:t>
            </a:r>
            <a:r>
              <a:rPr lang="hr"/>
              <a:t>čitanje			 slušanje			govorenje			pisanje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Koliko Vam oduzme vremena samo formativno vrednovanje i upisivanje bilješki svakom učeniku?&#10;. Broj odgovora: 52 odgovora." id="247" name="Google Shape;247;p33" title="Koliko Vam oduzme vremena samo formativno vrednovanje i upisivanje bilješki svakom učeniku?&#10;"/>
          <p:cNvPicPr preferRelativeResize="0"/>
          <p:nvPr/>
        </p:nvPicPr>
        <p:blipFill rotWithShape="1">
          <a:blip r:embed="rId3">
            <a:alphaModFix/>
          </a:blip>
          <a:srcRect b="40754" l="61176" r="7143" t="27451"/>
          <a:stretch/>
        </p:blipFill>
        <p:spPr>
          <a:xfrm>
            <a:off x="7047075" y="102038"/>
            <a:ext cx="1988577" cy="122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e vremena samo formativno vrednovanje i upisivanje bilješki svakom učeniku?&#10;. Broj odgovora: 65 odgovora." id="248" name="Google Shape;248;p33" title="Koliko Vam oduzme vremena samo formativno vrednovanje i upisivanje bilješki svakom učeniku?&#10;"/>
          <p:cNvPicPr preferRelativeResize="0"/>
          <p:nvPr/>
        </p:nvPicPr>
        <p:blipFill rotWithShape="1">
          <a:blip r:embed="rId4">
            <a:alphaModFix/>
          </a:blip>
          <a:srcRect b="10447" l="20292" r="54675" t="28453"/>
          <a:stretch/>
        </p:blipFill>
        <p:spPr>
          <a:xfrm>
            <a:off x="6788925" y="1668501"/>
            <a:ext cx="1890473" cy="1942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e vremena samo formativno vrednovanje i upisivanje bilješki svakom učeniku?&#10;. Broj odgovora: 65 odgovora." id="249" name="Google Shape;249;p33" title="Koliko Vam oduzme vremena samo formativno vrednovanje i upisivanje bilješki svakom učeniku?&#10;"/>
          <p:cNvPicPr preferRelativeResize="0"/>
          <p:nvPr/>
        </p:nvPicPr>
        <p:blipFill rotWithShape="1">
          <a:blip r:embed="rId5">
            <a:alphaModFix/>
          </a:blip>
          <a:srcRect b="10447" l="20295" r="54673" t="29747"/>
          <a:stretch/>
        </p:blipFill>
        <p:spPr>
          <a:xfrm>
            <a:off x="4427525" y="1709000"/>
            <a:ext cx="1931305" cy="19421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e vremena samo formativno vrednovanje i upisivanje bilješki svakom učeniku?&#10;. Broj odgovora: 65 odgovora." id="250" name="Google Shape;250;p33" title="Koliko Vam oduzme vremena samo formativno vrednovanje i upisivanje bilješki svakom učeniku?&#10;"/>
          <p:cNvPicPr preferRelativeResize="0"/>
          <p:nvPr/>
        </p:nvPicPr>
        <p:blipFill rotWithShape="1">
          <a:blip r:embed="rId6">
            <a:alphaModFix/>
          </a:blip>
          <a:srcRect b="9208" l="20189" r="54299" t="29685"/>
          <a:stretch/>
        </p:blipFill>
        <p:spPr>
          <a:xfrm>
            <a:off x="2324238" y="1742575"/>
            <a:ext cx="1890473" cy="1905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Vam oduzme vremena samo formativno vrednovanje i upisivanje bilješki svakom učeniku?&#10;. Broj odgovora: 65 odgovora." id="251" name="Google Shape;251;p33" title="Koliko Vam oduzme vremena samo formativno vrednovanje i upisivanje bilješki svakom učeniku?&#10;"/>
          <p:cNvPicPr preferRelativeResize="0"/>
          <p:nvPr/>
        </p:nvPicPr>
        <p:blipFill rotWithShape="1">
          <a:blip r:embed="rId7">
            <a:alphaModFix/>
          </a:blip>
          <a:srcRect b="10447" l="20190" r="53908" t="28453"/>
          <a:stretch/>
        </p:blipFill>
        <p:spPr>
          <a:xfrm>
            <a:off x="311700" y="1692962"/>
            <a:ext cx="1988577" cy="197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422">
                <a:solidFill>
                  <a:srgbClr val="202124"/>
                </a:solidFill>
                <a:highlight>
                  <a:srgbClr val="FFFFFF"/>
                </a:highlight>
              </a:rPr>
              <a:t>Ako nakon urednog formativnog vrednovanja uočite da učenici ipak nisu spremni za sumativno vrednovanje provodite li ponovno  još jedno formativno vrednovanje?</a:t>
            </a:r>
            <a:endParaRPr b="1" sz="3222"/>
          </a:p>
        </p:txBody>
      </p:sp>
      <p:sp>
        <p:nvSpPr>
          <p:cNvPr id="257" name="Google Shape;257;p34"/>
          <p:cNvSpPr txBox="1"/>
          <p:nvPr>
            <p:ph idx="1" type="body"/>
          </p:nvPr>
        </p:nvSpPr>
        <p:spPr>
          <a:xfrm>
            <a:off x="231275" y="12011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 čitanje			 slušanje			govorenje			pisanje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Ako nakon urednog formativnog vrednovanja uočite da učenici ipak nisu spremni za sumativno vrednovanje u jezičnoj vještini čitanje s razumjevanjem,  provodite li ponovno  još jedno formativno vrednovanje?. Broj odgovora: 52 odgovora." id="258" name="Google Shape;258;p34" title="Ako nakon urednog formativnog vrednovanja uočite da učenici ipak nisu spremni za sumativno vrednovanje u jezičnoj vještini čitanje s razumjevanjem,  provodite li ponovno  još jedno formativno vrednovanje?"/>
          <p:cNvPicPr preferRelativeResize="0"/>
          <p:nvPr/>
        </p:nvPicPr>
        <p:blipFill rotWithShape="1">
          <a:blip r:embed="rId3">
            <a:alphaModFix/>
          </a:blip>
          <a:srcRect b="53042" l="61594" r="30669" t="32304"/>
          <a:stretch/>
        </p:blipFill>
        <p:spPr>
          <a:xfrm>
            <a:off x="8270826" y="410000"/>
            <a:ext cx="707476" cy="607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očite da učenici ipak nisu spremni za sumativno vrednovanje u jezičnoj vještini čitanje s razumjevanjem,  provodite li ponovno  još jedno formativno vrednovanje?. Broj odgovora: 65 odgovora." id="259" name="Google Shape;259;p34" title="Ako nakon urednog formativnog vrednovanja uočite da učenici ipak nisu spremni za sumativno vrednovanje u jezičnoj vještini čitanje s razumjevanjem,  provodite li ponovno  još jedno formativno vrednovanje?"/>
          <p:cNvPicPr preferRelativeResize="0"/>
          <p:nvPr/>
        </p:nvPicPr>
        <p:blipFill rotWithShape="1">
          <a:blip r:embed="rId4">
            <a:alphaModFix/>
          </a:blip>
          <a:srcRect b="9150" l="20503" r="54089" t="34606"/>
          <a:stretch/>
        </p:blipFill>
        <p:spPr>
          <a:xfrm>
            <a:off x="173150" y="1799475"/>
            <a:ext cx="1749550" cy="1756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očite da učenici ipak nisu spremni za sumativno vrednovanje u jezičnoj vještini  slušanje s razumjevanjem,  provodite li ponovno još jedno formativno vrednovanje?. Broj odgovora: 65 odgovora." id="260" name="Google Shape;260;p34" title="Ako nakon urednog formativnog vrednovanja uočite da učenici ipak nisu spremni za sumativno vrednovanje u jezičnoj vještini  slušanje s razumjevanjem,  provodite li ponovno još jedno formativno vrednovanje?"/>
          <p:cNvPicPr preferRelativeResize="0"/>
          <p:nvPr/>
        </p:nvPicPr>
        <p:blipFill rotWithShape="1">
          <a:blip r:embed="rId5">
            <a:alphaModFix/>
          </a:blip>
          <a:srcRect b="9382" l="20399" r="54507" t="34835"/>
          <a:stretch/>
        </p:blipFill>
        <p:spPr>
          <a:xfrm>
            <a:off x="1999200" y="1838900"/>
            <a:ext cx="1703127" cy="17173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očite da učenici ipak nisu spremni za sumativno vrednovanje u jezičnoj vještini   govorenje,  provodite li ponovno  još jedno formativno vrednovanje?. Broj odgovora: 65 odgovora." id="261" name="Google Shape;261;p34" title="Ako nakon urednog formativnog vrednovanja uočite da učenici ipak nisu spremni za sumativno vrednovanje u jezičnoj vještini   govorenje,  provodite li ponovno  još jedno formativno vrednovanje?"/>
          <p:cNvPicPr preferRelativeResize="0"/>
          <p:nvPr/>
        </p:nvPicPr>
        <p:blipFill rotWithShape="1">
          <a:blip r:embed="rId6">
            <a:alphaModFix/>
          </a:blip>
          <a:srcRect b="9153" l="20292" r="54405" t="35068"/>
          <a:stretch/>
        </p:blipFill>
        <p:spPr>
          <a:xfrm>
            <a:off x="3931087" y="1803075"/>
            <a:ext cx="1749550" cy="1749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očite da učenici ipak nisu spremni za sumativno vrednovanje u jezičnoj vještini    pisanje,  provodite li ponovno  još jedno formativno vrednovanje?. Broj odgovora: 65 odgovora." id="262" name="Google Shape;262;p34" title="Ako nakon urednog formativnog vrednovanja uočite da učenici ipak nisu spremni za sumativno vrednovanje u jezičnoj vještini    pisanje,  provodite li ponovno  još jedno formativno vrednovanje?"/>
          <p:cNvPicPr preferRelativeResize="0"/>
          <p:nvPr/>
        </p:nvPicPr>
        <p:blipFill rotWithShape="1">
          <a:blip r:embed="rId7">
            <a:alphaModFix/>
          </a:blip>
          <a:srcRect b="8924" l="20191" r="54297" t="34376"/>
          <a:stretch/>
        </p:blipFill>
        <p:spPr>
          <a:xfrm>
            <a:off x="5957225" y="1815613"/>
            <a:ext cx="1749550" cy="1763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422">
                <a:solidFill>
                  <a:srgbClr val="202124"/>
                </a:solidFill>
                <a:highlight>
                  <a:srgbClr val="FFFFFF"/>
                </a:highlight>
              </a:rPr>
              <a:t>Ako nakon urednog formativnog vrednovanja učenici poluče loše rezultate prilikom sumativnog vrednovanje provodite li nakon analize urađenog ponovno  još jedno sumativno vrednovanje?</a:t>
            </a:r>
            <a:endParaRPr b="1" sz="3444"/>
          </a:p>
        </p:txBody>
      </p:sp>
      <p:sp>
        <p:nvSpPr>
          <p:cNvPr id="268" name="Google Shape;268;p35"/>
          <p:cNvSpPr txBox="1"/>
          <p:nvPr>
            <p:ph idx="1" type="body"/>
          </p:nvPr>
        </p:nvSpPr>
        <p:spPr>
          <a:xfrm>
            <a:off x="231275" y="12011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 čitanje			 slušanje			govorenje			pisanje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Ako nakon urednog formativnog vrednovanja uočite da učenici ipak nisu spremni za sumativno vrednovanje u jezičnoj vještini čitanje s razumjevanjem,  provodite li ponovno  još jedno formativno vrednovanje?. Broj odgovora: 52 odgovora." id="269" name="Google Shape;269;p35" title="Ako nakon urednog formativnog vrednovanja uočite da učenici ipak nisu spremni za sumativno vrednovanje u jezičnoj vještini čitanje s razumjevanjem,  provodite li ponovno  još jedno formativno vrednovanje?"/>
          <p:cNvPicPr preferRelativeResize="0"/>
          <p:nvPr/>
        </p:nvPicPr>
        <p:blipFill rotWithShape="1">
          <a:blip r:embed="rId3">
            <a:alphaModFix/>
          </a:blip>
          <a:srcRect b="53042" l="61594" r="30669" t="32304"/>
          <a:stretch/>
        </p:blipFill>
        <p:spPr>
          <a:xfrm>
            <a:off x="8436526" y="1346925"/>
            <a:ext cx="707476" cy="607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čenici poluče loše rezultate prilikom sumativnog vrednovanje u jezičnoj vještini    pisanje,  provodite li nakon analize urađenog ponovno  još jedno sumativno vrednovanje?&#10;. Broj odgovora: 65 odgovora." id="270" name="Google Shape;270;p35" title="Ako nakon urednog formativnog vrednovanja učenici poluče loše rezultate prilikom sumativnog vrednovanje u jezičnoj vještini    pisanje,  provodite li nakon analize urađenog ponovno  još jedno sumativno vrednovanje?&#10;"/>
          <p:cNvPicPr preferRelativeResize="0"/>
          <p:nvPr/>
        </p:nvPicPr>
        <p:blipFill rotWithShape="1">
          <a:blip r:embed="rId4">
            <a:alphaModFix/>
          </a:blip>
          <a:srcRect b="9150" l="20292" r="54405" t="35123"/>
          <a:stretch/>
        </p:blipFill>
        <p:spPr>
          <a:xfrm>
            <a:off x="6071900" y="1905701"/>
            <a:ext cx="1558374" cy="1556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čenici poluče loše rezultate prilikom sumativnog vrednovanje u jezičnoj vještini   govorenje,  provodite li nakon analize urađenog ponovno  još jedno sumativno vrednovanje?&#10;. Broj odgovora: 65 odgovora." id="271" name="Google Shape;271;p35" title="Ako nakon urednog formativnog vrednovanja učenici poluče loše rezultate prilikom sumativnog vrednovanje u jezičnoj vještini   govorenje,  provodite li nakon analize urađenog ponovno  još jedno sumativno vrednovanje?&#10;"/>
          <p:cNvPicPr preferRelativeResize="0"/>
          <p:nvPr/>
        </p:nvPicPr>
        <p:blipFill rotWithShape="1">
          <a:blip r:embed="rId5">
            <a:alphaModFix/>
          </a:blip>
          <a:srcRect b="9385" l="20294" r="54298" t="34142"/>
          <a:stretch/>
        </p:blipFill>
        <p:spPr>
          <a:xfrm>
            <a:off x="3904150" y="1954725"/>
            <a:ext cx="1503396" cy="1515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čenici poluče loše rezultate prilikom sumativnog vrednovanje u jezičnoj vještini  slušanje s razumjevanjem,  provodite li nakon analize urađenog ponovno  još jedno sumativno vrednovanje?&#10;. Broj odgovora: 65 odgovora." id="272" name="Google Shape;272;p35" title="Ako nakon urednog formativnog vrednovanja učenici poluče loše rezultate prilikom sumativnog vrednovanje u jezičnoj vještini  slušanje s razumjevanjem,  provodite li nakon analize urađenog ponovno  još jedno sumativno vrednovanje?&#10;"/>
          <p:cNvPicPr preferRelativeResize="0"/>
          <p:nvPr/>
        </p:nvPicPr>
        <p:blipFill rotWithShape="1">
          <a:blip r:embed="rId6">
            <a:alphaModFix/>
          </a:blip>
          <a:srcRect b="9384" l="20399" r="54507" t="35122"/>
          <a:stretch/>
        </p:blipFill>
        <p:spPr>
          <a:xfrm>
            <a:off x="1856500" y="1906515"/>
            <a:ext cx="1558374" cy="15633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nakon urednog formativnog vrednovanja učenici poluče loše rezultate prilikom sumativnog vrednovanje u jezičnoj vještini čitanje s razumjevanjem,  provodite li nakon analize urađenog ponovno  još jedno sumativno vrednovanje?&#10;. Broj odgovora: 65 odgovora." id="273" name="Google Shape;273;p35" title="Ako nakon urednog formativnog vrednovanja učenici poluče loše rezultate prilikom sumativnog vrednovanje u jezičnoj vještini čitanje s razumjevanjem,  provodite li nakon analize urađenog ponovno  još jedno sumativno vrednovanje?&#10;"/>
          <p:cNvPicPr preferRelativeResize="0"/>
          <p:nvPr/>
        </p:nvPicPr>
        <p:blipFill rotWithShape="1">
          <a:blip r:embed="rId7">
            <a:alphaModFix/>
          </a:blip>
          <a:srcRect b="8921" l="20307" r="54503" t="34147"/>
          <a:stretch/>
        </p:blipFill>
        <p:spPr>
          <a:xfrm>
            <a:off x="87825" y="1929749"/>
            <a:ext cx="1503401" cy="1541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hr" sz="1180">
                <a:solidFill>
                  <a:srgbClr val="202124"/>
                </a:solidFill>
                <a:highlight>
                  <a:srgbClr val="FFFFFF"/>
                </a:highlight>
              </a:rPr>
              <a:t>Koliko školskih sati u prosjeku uložite za pripremu s učenicima za jedno sumativno vrednovanje uključujući formativna vrednovanja, provedbu sumativnog vrednovanja, analizu sumativne provjere, te moguće ponavljanje provjere znanja u svrhu sumativnog vrednovanja?</a:t>
            </a:r>
            <a:endParaRPr b="1" sz="2800"/>
          </a:p>
        </p:txBody>
      </p:sp>
      <p:sp>
        <p:nvSpPr>
          <p:cNvPr id="279" name="Google Shape;279;p36"/>
          <p:cNvSpPr txBox="1"/>
          <p:nvPr>
            <p:ph idx="1" type="body"/>
          </p:nvPr>
        </p:nvSpPr>
        <p:spPr>
          <a:xfrm>
            <a:off x="311700" y="123945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čitanje			 slušanje			govorenje			pisanje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Koliko školskih sati u prosjeku uložite za pripremu s učenicima za jedno sumativno vrednovanje u jezičnoj vještini čitanje s razumijevanjem uključujući formativna vrednovanja, provedbu sumativnog vrednovanja, analizu sumativne provjere, te moguće ponavljanje provjere znanja u svrhu sumativnog vrednovanja?. Broj odgovora: 52 odgovora." id="280" name="Google Shape;280;p36" title="Koliko školskih sati u prosjeku uložite za pripremu s učenicima za jedno sumativno vrednovanje u jezičnoj vještini čitanje s razumijevanjem uključujući formativna vrednovanja, provedbu sumativnog vrednovanja, analizu sumativne provjere, te moguće ponavljanje provjere znanja u svrhu sumativnog vrednovanja?"/>
          <p:cNvPicPr preferRelativeResize="0"/>
          <p:nvPr/>
        </p:nvPicPr>
        <p:blipFill rotWithShape="1">
          <a:blip r:embed="rId3">
            <a:alphaModFix/>
          </a:blip>
          <a:srcRect b="45799" l="61802" r="14359" t="33686"/>
          <a:stretch/>
        </p:blipFill>
        <p:spPr>
          <a:xfrm>
            <a:off x="6788975" y="3941000"/>
            <a:ext cx="2179748" cy="850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školskih sati u prosjeku uložite za pripremu s učenicima za jedno sumativno vrednovanje u jezičnoj vještini čitanje s razumijevanjem uključujući formativna vrednovanja, provedbu sumativnog vrednovanja, analizu sumativne provjere, te moguće ponavljanje provjere znanja u svrhu sumativnog vrednovanja?. Broj odgovora: 65 odgovora." id="281" name="Google Shape;281;p36" title="Koliko školskih sati u prosjeku uložite za pripremu s učenicima za jedno sumativno vrednovanje u jezičnoj vještini čitanje s razumijevanjem uključujući formativna vrednovanja, provedbu sumativnog vrednovanja, analizu sumativne provjere, te moguće ponavljanje provjere znanja u svrhu sumativnog vrednovanja?"/>
          <p:cNvPicPr preferRelativeResize="0"/>
          <p:nvPr/>
        </p:nvPicPr>
        <p:blipFill rotWithShape="1">
          <a:blip r:embed="rId4">
            <a:alphaModFix/>
          </a:blip>
          <a:srcRect b="9385" l="20295" r="54402" t="34142"/>
          <a:stretch/>
        </p:blipFill>
        <p:spPr>
          <a:xfrm>
            <a:off x="311700" y="1743050"/>
            <a:ext cx="1680000" cy="1700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školskih sati u prosjeku uložite za pripremu s učenicima za jedno sumativno vrednovanje u jezičnoj vještini  slušanje   s razumijevanjem uključujući formativna vrednovanja, provedbu sumativnog vrednovanja, analizu sumativne provjere, te moguće ponavljanje provjere znanja u svrhu sumativnog vrednovanja?. Broj odgovora: 65 odgovora." id="282" name="Google Shape;282;p36" title="Koliko školskih sati u prosjeku uložite za pripremu s učenicima za jedno sumativno vrednovanje u jezičnoj vještini  slušanje   s razumijevanjem uključujući formativna vrednovanja, provedbu sumativnog vrednovanja, analizu sumativne provjere, te moguće ponavljanje provjere znanja u svrhu sumativnog vrednovanja?"/>
          <p:cNvPicPr preferRelativeResize="0"/>
          <p:nvPr/>
        </p:nvPicPr>
        <p:blipFill rotWithShape="1">
          <a:blip r:embed="rId5">
            <a:alphaModFix/>
          </a:blip>
          <a:srcRect b="9617" l="19980" r="54403" t="34143"/>
          <a:stretch/>
        </p:blipFill>
        <p:spPr>
          <a:xfrm>
            <a:off x="2056550" y="1756888"/>
            <a:ext cx="1680000" cy="1673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školskih sati u prosjeku uložite za pripremu s učenicima za jedno sumativno vrednovanje u jezičnoj vještini govorenje   uključujući formativna vrednovanja, provedbu sumativnog vrednovanja, analizu sumativne provjere, te moguće ponavljanje provjere znanja u svrhu sumativnog vrednovanja?. Broj odgovora: 65 odgovora." id="283" name="Google Shape;283;p36" title="Koliko školskih sati u prosjeku uložite za pripremu s učenicima za jedno sumativno vrednovanje u jezičnoj vještini govorenje   uključujući formativna vrednovanja, provedbu sumativnog vrednovanja, analizu sumativne provjere, te moguće ponavljanje provjere znanja u svrhu sumativnog vrednovanja?"/>
          <p:cNvPicPr preferRelativeResize="0"/>
          <p:nvPr/>
        </p:nvPicPr>
        <p:blipFill rotWithShape="1">
          <a:blip r:embed="rId6">
            <a:alphaModFix/>
          </a:blip>
          <a:srcRect b="8924" l="20190" r="54402" t="34376"/>
          <a:stretch/>
        </p:blipFill>
        <p:spPr>
          <a:xfrm>
            <a:off x="4073800" y="1743100"/>
            <a:ext cx="1680000" cy="17007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školskih sati u prosjeku uložite za pripremu s učenicima za jedno sumativno vrednovanje u jezičnoj vještini  pisanje uključujući formativna vrednovanja, provedbu sumativnog vrednovanja, analizu sumativne provjere, te moguće ponavljanje provjere znanja u svrhu sumativnog vrednovanja?. Broj odgovora: 65 odgovora." id="284" name="Google Shape;284;p36" title="Koliko školskih sati u prosjeku uložite za pripremu s učenicima za jedno sumativno vrednovanje u jezičnoj vještini  pisanje uključujući formativna vrednovanja, provedbu sumativnog vrednovanja, analizu sumativne provjere, te moguće ponavljanje provjere znanja u svrhu sumativnog vrednovanja?"/>
          <p:cNvPicPr preferRelativeResize="0"/>
          <p:nvPr/>
        </p:nvPicPr>
        <p:blipFill rotWithShape="1">
          <a:blip r:embed="rId7">
            <a:alphaModFix/>
          </a:blip>
          <a:srcRect b="9608" l="20190" r="54612" t="35072"/>
          <a:stretch/>
        </p:blipFill>
        <p:spPr>
          <a:xfrm>
            <a:off x="6091050" y="1871175"/>
            <a:ext cx="1680000" cy="1673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/>
          <p:nvPr>
            <p:ph type="title"/>
          </p:nvPr>
        </p:nvSpPr>
        <p:spPr>
          <a:xfrm>
            <a:off x="311700" y="145525"/>
            <a:ext cx="3236400" cy="8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200">
                <a:solidFill>
                  <a:srgbClr val="202124"/>
                </a:solidFill>
                <a:highlight>
                  <a:srgbClr val="FFFFFF"/>
                </a:highlight>
              </a:rPr>
              <a:t>Predvidite li i upišete li konkretno sve te školske sate koje uložite u formativno i sumativno vrednovanje u Vaš GIK?</a:t>
            </a:r>
            <a:endParaRPr b="1"/>
          </a:p>
        </p:txBody>
      </p:sp>
      <p:sp>
        <p:nvSpPr>
          <p:cNvPr id="290" name="Google Shape;290;p3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Predvidite li i upišete li konkretno sve te školske sate koje uložite u formativno i sumativno vrednovanje u Vaš GIK?. Broj odgovora: 52 odgovora." id="291" name="Google Shape;291;p37" title="Predvidite li i upišete li konkretno sve te školske sate koje uložite u formativno i sumativno vrednovanje u Vaš GIK?"/>
          <p:cNvPicPr preferRelativeResize="0"/>
          <p:nvPr/>
        </p:nvPicPr>
        <p:blipFill rotWithShape="1">
          <a:blip r:embed="rId3">
            <a:alphaModFix/>
          </a:blip>
          <a:srcRect b="52469" l="62646" r="30975" t="33700"/>
          <a:stretch/>
        </p:blipFill>
        <p:spPr>
          <a:xfrm>
            <a:off x="3433250" y="241125"/>
            <a:ext cx="583173" cy="57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/>
        </p:nvSpPr>
        <p:spPr>
          <a:xfrm>
            <a:off x="4857750" y="365425"/>
            <a:ext cx="34227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1" lang="hr" sz="12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mate li zbog toga problema u realizaciji predviđenog gradiva?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Grafikon obrasca odgovora. Naslov pitanja: Predvidite li i upišete li konkretno sve te školske sate koje uložite u formativno i sumativno vrednovanje u Vaš GIK?. Broj odgovora: 65 odgovora." id="293" name="Google Shape;293;p37" title="Predvidite li i upišete li konkretno sve te školske sate koje uložite u formativno i sumativno vrednovanje u Vaš GIK?"/>
          <p:cNvPicPr preferRelativeResize="0"/>
          <p:nvPr/>
        </p:nvPicPr>
        <p:blipFill rotWithShape="1">
          <a:blip r:embed="rId4">
            <a:alphaModFix/>
          </a:blip>
          <a:srcRect b="9151" l="19980" r="54193" t="34146"/>
          <a:stretch/>
        </p:blipFill>
        <p:spPr>
          <a:xfrm>
            <a:off x="402600" y="1229875"/>
            <a:ext cx="2361426" cy="2351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Imate li zbog toga problema u realizaciji predviđenog gradiva?. Broj odgovora: 65 odgovora." id="294" name="Google Shape;294;p37" title="Imate li zbog toga problema u realizaciji predviđenog gradiva?"/>
          <p:cNvPicPr preferRelativeResize="0"/>
          <p:nvPr/>
        </p:nvPicPr>
        <p:blipFill rotWithShape="1">
          <a:blip r:embed="rId5">
            <a:alphaModFix/>
          </a:blip>
          <a:srcRect b="9453" l="20082" r="54092" t="29440"/>
          <a:stretch/>
        </p:blipFill>
        <p:spPr>
          <a:xfrm>
            <a:off x="4953325" y="1292775"/>
            <a:ext cx="2361426" cy="235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hr" sz="1480">
                <a:solidFill>
                  <a:srgbClr val="202124"/>
                </a:solidFill>
                <a:highlight>
                  <a:srgbClr val="FFFFFF"/>
                </a:highlight>
              </a:rPr>
              <a:t>Koliko bi bilo potrebno sati tjedno njemačkog jezika kao drugog stranog jezika po Vašem mišljenju kako biste mogli kvalitetnije realizirati Vaš nastavni plan i program s Vašim učenicima?</a:t>
            </a:r>
            <a:endParaRPr b="1" sz="3100"/>
          </a:p>
        </p:txBody>
      </p:sp>
      <p:pic>
        <p:nvPicPr>
          <p:cNvPr descr="Grafikon obrasca odgovora. Naslov pitanja: Koliko bi bilo potrebno sati tjedno njemačkog jezika kao drugog stranog jezika po Vašem mišljenju kako biste mogli kvalitetnije realizirati Vaš nastavni plan i program s Vašim učenicima?. Broj odgovora: 65 odgovora." id="300" name="Google Shape;300;p38" title="Koliko bi bilo potrebno sati tjedno njemačkog jezika kao drugog stranog jezika po Vašem mišljenju kako biste mogli kvalitetnije realizirati Vaš nastavni plan i program s Vašim učenicima?"/>
          <p:cNvPicPr preferRelativeResize="0"/>
          <p:nvPr/>
        </p:nvPicPr>
        <p:blipFill rotWithShape="1">
          <a:blip r:embed="rId3">
            <a:alphaModFix/>
          </a:blip>
          <a:srcRect b="8466" l="19884" r="13833" t="31483"/>
          <a:stretch/>
        </p:blipFill>
        <p:spPr>
          <a:xfrm>
            <a:off x="1664575" y="1579575"/>
            <a:ext cx="5583273" cy="22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500">
                <a:solidFill>
                  <a:srgbClr val="202124"/>
                </a:solidFill>
                <a:highlight>
                  <a:srgbClr val="FFFFFF"/>
                </a:highlight>
              </a:rPr>
              <a:t>Koje prednosti, a koje nedostatke vidite u ovakvom načinu obveznog vrednovanja učenika?</a:t>
            </a:r>
            <a:endParaRPr b="1" sz="3300"/>
          </a:p>
        </p:txBody>
      </p:sp>
      <p:sp>
        <p:nvSpPr>
          <p:cNvPr id="306" name="Google Shape;306;p39"/>
          <p:cNvSpPr txBox="1"/>
          <p:nvPr>
            <p:ph idx="1" type="body"/>
          </p:nvPr>
        </p:nvSpPr>
        <p:spPr>
          <a:xfrm>
            <a:off x="311700" y="83790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/>
              <a:t>Prednosti 	</a:t>
            </a:r>
            <a:r>
              <a:rPr lang="hr"/>
              <a:t>			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    • učenik i nastavnik imaju uvida u ono što treba više </a:t>
            </a:r>
            <a:r>
              <a:rPr lang="hr"/>
              <a:t>vježbati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    • nastavnici se bilješkama osiguraju protiv bilo kakvih prijava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    • odgovorni učenici kontinuirano rade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    • učenik u svakom trenutku ima informaciju o svom napretku, a i roditelji ukoliko čitaju bilješke u e-dnevniku.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/>
              <a:t> </a:t>
            </a:r>
            <a:r>
              <a:rPr b="1" lang="hr"/>
              <a:t>Sažeto: 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hr"/>
              <a:t>    • Prednost je u kontinuiranosti i transparentnosti praćenja, provjeravanja i ocjenjivanja. Učenici redovito dobiju povratnu informaciju i pritom imaju priliku napredovati. Na ovaj se način smanjuje fokus na brojčanu ocjenu i dobiva se kompleksniji uvid u ostvarenost ishoda iz svih domena. Zasebno se mogu vrednovati različiti aspekti postignuća učenika što djeluje motivirajuće, ne obeshrabruje učenike, umanjuje se strah od provjeravanja i oni stječu kvalitetniji odnos prema procesu vrednovanja, mogu se uključiti u sami proces i uvježbavaju tehnike samoprocjene i samokritičnosti kao i tehnike vršnjačkoga vrednovanja. Sve to može olakšati stvaranje ukupne slike o napretku učenika i daje dobru povratnu informaciju roditeljima.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500">
                <a:solidFill>
                  <a:srgbClr val="202124"/>
                </a:solidFill>
                <a:highlight>
                  <a:srgbClr val="FFFFFF"/>
                </a:highlight>
              </a:rPr>
              <a:t>Koje prednosti, a koje nedostatke vidite u ovakvom načinu obveznog vrednovanja učenika?</a:t>
            </a:r>
            <a:endParaRPr b="1" sz="3300"/>
          </a:p>
        </p:txBody>
      </p:sp>
      <p:sp>
        <p:nvSpPr>
          <p:cNvPr id="312" name="Google Shape;312;p40"/>
          <p:cNvSpPr txBox="1"/>
          <p:nvPr>
            <p:ph idx="1" type="body"/>
          </p:nvPr>
        </p:nvSpPr>
        <p:spPr>
          <a:xfrm>
            <a:off x="311700" y="933525"/>
            <a:ext cx="8093100" cy="36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4800"/>
              <a:t>Nedostaci:</a:t>
            </a:r>
            <a:endParaRPr b="1" sz="4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   • traženje i  obrada materijala za ispite čitanja i slušanja uzimaju previše vremena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   • više smo posvećeni vrednovanju, a manje samom učeniku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   • upisivanje iza svakog formativnog vrednovanja iziskuje puno vremena, uglavnom se ne stigne na satu pa je to dodatni rad kod kuće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   • puno formalnosti, piskaranja, administracije a neodgovorni ostaju takvi i ne spreme se ni za formativno ni za sumativno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   • ponekad je učiteljima malo zamorno jer treba dosta priprema za bilo kakvu vrstu vrednovanja svih vještina, a i učenici su često zbunjeni koliko     puta nešto trebaju odraditi da bi dobili brojčanu ocjenu.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   • puno formativnih vrednovanja oduzima vrijeme za nove sadržaje kojima smo pretrpani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   • bilo koji oblik vrednovanja je besmislen kad većina mora imati </a:t>
            </a: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zaključnu</a:t>
            </a:r>
            <a:r>
              <a:rPr lang="hr" sz="4800">
                <a:latin typeface="Times New Roman"/>
                <a:ea typeface="Times New Roman"/>
                <a:cs typeface="Times New Roman"/>
                <a:sym typeface="Times New Roman"/>
              </a:rPr>
              <a:t> ocjenu odličan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hr" sz="5200">
                <a:latin typeface="Times New Roman"/>
                <a:ea typeface="Times New Roman"/>
                <a:cs typeface="Times New Roman"/>
                <a:sym typeface="Times New Roman"/>
              </a:rPr>
              <a:t>Sažeto: </a:t>
            </a:r>
            <a:r>
              <a:rPr lang="hr" sz="5200">
                <a:latin typeface="Times New Roman"/>
                <a:ea typeface="Times New Roman"/>
                <a:cs typeface="Times New Roman"/>
                <a:sym typeface="Times New Roman"/>
              </a:rPr>
              <a:t>Nažalost naš rad pretvaraju u ĉistu birokraciju, i dok je stanje u školama s 2.str.jezikom jako loše, djeca su nezainteresirana i nemotivirana, radni materijali zastarjeli, učitelji rade pod psihozom hoće li se ućenici ispisati ili ne,.. u takvoj situaciji mi se bavimo formalnostima. Zadani ciljevi izgledaju pretenciozno  smjješno u takvoj situaciji.</a:t>
            </a:r>
            <a:endParaRPr sz="5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r" sz="1300">
                <a:solidFill>
                  <a:srgbClr val="202124"/>
                </a:solidFill>
                <a:highlight>
                  <a:srgbClr val="FFFFFF"/>
                </a:highlight>
              </a:rPr>
              <a:t>Što biste Vi predložili u cilju postizanja boljih rezultata u realizaciji nastave i boljoj realizaciji planiranih ishoda?</a:t>
            </a:r>
            <a:endParaRPr b="1" sz="3100"/>
          </a:p>
        </p:txBody>
      </p:sp>
      <p:sp>
        <p:nvSpPr>
          <p:cNvPr id="318" name="Google Shape;318;p4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više sati tjedno/ jer 2 su premalo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u OŠ izbjegavati 7. i 8. sat, a osobito blok sat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ukinuti pojam izborni i staviti ga pod obvezni 2. strani jezik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smanjiti broj tema kako bi se formativno vrednovanje kvalitetnije provodilo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konkretno postavljanje zadataka i ishoda kako bi učenicima olakšalo pripremu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potrebno je sadržaje prilagoditi kognitivnoj dobi djeteta kako bi shvatilo o čemu je uopće riječ na nastavi njemačkog jezika. Često tek na satu njemačkog čuju za pojam padeža.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uvesti vanjsko sumativno vrednovanje, a formativno mogu provoditi nastavnici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razdvojiti početnike od nastavljača u srednjim školama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više komunikacije, interakcije, igrica i kreativnih vježbi, smanjiti preobilno gradivo i nerealne ishode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hr" sz="1200"/>
              <a:t>vratiti gramatiku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235225" y="4291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Dob											Spol</a:t>
            </a:r>
            <a:endParaRPr/>
          </a:p>
        </p:txBody>
      </p:sp>
      <p:pic>
        <p:nvPicPr>
          <p:cNvPr descr="Grafikon obrasca odgovora. Naslov pitanja: Kojoj dobnoj skupini pripadate?&#10;. Broj odgovora: 64 odgovora." id="98" name="Google Shape;98;p15" title="Kojoj dobnoj skupini pripadate?&#10;"/>
          <p:cNvPicPr preferRelativeResize="0"/>
          <p:nvPr/>
        </p:nvPicPr>
        <p:blipFill rotWithShape="1">
          <a:blip r:embed="rId3">
            <a:alphaModFix/>
          </a:blip>
          <a:srcRect b="0" l="18855" r="21325" t="22263"/>
          <a:stretch/>
        </p:blipFill>
        <p:spPr>
          <a:xfrm>
            <a:off x="125325" y="1340575"/>
            <a:ext cx="4335503" cy="2371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Spol:&#10;. Broj odgovora: 64 odgovora." id="99" name="Google Shape;99;p15" title="Spol:&#10;"/>
          <p:cNvPicPr preferRelativeResize="0"/>
          <p:nvPr/>
        </p:nvPicPr>
        <p:blipFill rotWithShape="1">
          <a:blip r:embed="rId4">
            <a:alphaModFix/>
          </a:blip>
          <a:srcRect b="0" l="19123" r="29342" t="25849"/>
          <a:stretch/>
        </p:blipFill>
        <p:spPr>
          <a:xfrm>
            <a:off x="4502350" y="1340575"/>
            <a:ext cx="3741087" cy="226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Hvala na pozornosti !</a:t>
            </a:r>
            <a:endParaRPr/>
          </a:p>
        </p:txBody>
      </p:sp>
      <p:sp>
        <p:nvSpPr>
          <p:cNvPr id="324" name="Google Shape;324;p4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hr"/>
              <a:t>Svjetlana Bebić, prof. njemačkog jezika,  izvrstan savjetnik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Županije                                         Radno iskustvo</a:t>
            </a:r>
            <a:endParaRPr/>
          </a:p>
        </p:txBody>
      </p:sp>
      <p:pic>
        <p:nvPicPr>
          <p:cNvPr descr="Grafikon obrasca odgovora. Naslov pitanja: Molim označite u kojoj županiji radite:&#10;. Broj odgovora: 45 odgovora." id="105" name="Google Shape;105;p16" title="Molim označite u kojoj županiji radite:&#10;"/>
          <p:cNvPicPr preferRelativeResize="0"/>
          <p:nvPr/>
        </p:nvPicPr>
        <p:blipFill rotWithShape="1">
          <a:blip r:embed="rId3">
            <a:alphaModFix/>
          </a:blip>
          <a:srcRect b="18490" l="58798" r="7515" t="26098"/>
          <a:stretch/>
        </p:blipFill>
        <p:spPr>
          <a:xfrm>
            <a:off x="3108200" y="410000"/>
            <a:ext cx="1988577" cy="13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 rotWithShape="1">
          <a:blip r:embed="rId4">
            <a:alphaModFix/>
          </a:blip>
          <a:srcRect b="45801" l="53858" r="32086" t="34045"/>
          <a:stretch/>
        </p:blipFill>
        <p:spPr>
          <a:xfrm>
            <a:off x="3141663" y="1907813"/>
            <a:ext cx="1988573" cy="152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5">
            <a:alphaModFix/>
          </a:blip>
          <a:srcRect b="50446" l="53660" r="30501" t="33363"/>
          <a:stretch/>
        </p:blipFill>
        <p:spPr>
          <a:xfrm>
            <a:off x="3175125" y="3383025"/>
            <a:ext cx="2248987" cy="13767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Molim označite u kojoj županiji radite:&#10;. Broj odgovora: 64 odgovora." id="108" name="Google Shape;108;p16" title="Molim označite u kojoj županiji radite:&#10;"/>
          <p:cNvPicPr preferRelativeResize="0"/>
          <p:nvPr/>
        </p:nvPicPr>
        <p:blipFill rotWithShape="1">
          <a:blip r:embed="rId6">
            <a:alphaModFix/>
          </a:blip>
          <a:srcRect b="9955" l="20082" r="54509" t="29599"/>
          <a:stretch/>
        </p:blipFill>
        <p:spPr>
          <a:xfrm>
            <a:off x="373900" y="1408550"/>
            <a:ext cx="2323200" cy="232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godina radnog iskustva imate u poučavanju njemačkog jezika?&#10;. Broj odgovora: 64 odgovora." id="109" name="Google Shape;109;p16" title="Koliko godina radnog iskustva imate u poučavanju njemačkog jezika?&#10;"/>
          <p:cNvPicPr preferRelativeResize="0"/>
          <p:nvPr/>
        </p:nvPicPr>
        <p:blipFill rotWithShape="1">
          <a:blip r:embed="rId7">
            <a:alphaModFix/>
          </a:blip>
          <a:srcRect b="8955" l="18937" r="26485" t="28198"/>
          <a:stretch/>
        </p:blipFill>
        <p:spPr>
          <a:xfrm>
            <a:off x="5130225" y="1464850"/>
            <a:ext cx="3846477" cy="186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Radno mjesto					Broj učenika po razredima</a:t>
            </a:r>
            <a:endParaRPr/>
          </a:p>
        </p:txBody>
      </p:sp>
      <p:pic>
        <p:nvPicPr>
          <p:cNvPr descr="Grafikon obrasca odgovora. Naslov pitanja: U kojim razredima predajte?&#10;. Broj odgovora: 64 odgovora." id="115" name="Google Shape;115;p17" title="U kojim razredima predajte?&#10;"/>
          <p:cNvPicPr preferRelativeResize="0"/>
          <p:nvPr/>
        </p:nvPicPr>
        <p:blipFill rotWithShape="1">
          <a:blip r:embed="rId3">
            <a:alphaModFix/>
          </a:blip>
          <a:srcRect b="9482" l="19146" r="-3342" t="25298"/>
          <a:stretch/>
        </p:blipFill>
        <p:spPr>
          <a:xfrm>
            <a:off x="311700" y="1388375"/>
            <a:ext cx="4555602" cy="2160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učenika u prosjeku imaju Vaši razredi?. Broj odgovora: 64 odgovora." id="116" name="Google Shape;116;p17" title="Koliko učenika u prosjeku imaju Vaši razredi?"/>
          <p:cNvPicPr preferRelativeResize="0"/>
          <p:nvPr/>
        </p:nvPicPr>
        <p:blipFill rotWithShape="1">
          <a:blip r:embed="rId4">
            <a:alphaModFix/>
          </a:blip>
          <a:srcRect b="9703" l="19774" r="28891" t="27450"/>
          <a:stretch/>
        </p:blipFill>
        <p:spPr>
          <a:xfrm>
            <a:off x="4890181" y="1362374"/>
            <a:ext cx="4193270" cy="21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Tjedna satnica  / Razlika u radu i realizaciji planiranog</a:t>
            </a:r>
            <a:endParaRPr/>
          </a:p>
        </p:txBody>
      </p:sp>
      <p:sp>
        <p:nvSpPr>
          <p:cNvPr id="122" name="Google Shape;122;p1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Koliko sati tjedno imate u prosjeku po razredu?. Broj odgovora: 65 odgovora." id="123" name="Google Shape;123;p18" title="Koliko sati tjedno imate u prosjeku po razredu?"/>
          <p:cNvPicPr preferRelativeResize="0"/>
          <p:nvPr/>
        </p:nvPicPr>
        <p:blipFill rotWithShape="1">
          <a:blip r:embed="rId3">
            <a:alphaModFix/>
          </a:blip>
          <a:srcRect b="8710" l="19880" r="15926" t="28443"/>
          <a:stretch/>
        </p:blipFill>
        <p:spPr>
          <a:xfrm>
            <a:off x="240075" y="1229875"/>
            <a:ext cx="4598548" cy="21797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Ako ste zaokružili u gornjem pitanju 4 . opciju,  je li primjećujete u svom radu i realizaciji planiranog razliku?. Broj odgovora: 65 odgovora." id="124" name="Google Shape;124;p18" title="Ako ste zaokružili u gornjem pitanju 4 . opciju,  je li primjećujete u svom radu i realizaciji planiranog razliku?"/>
          <p:cNvPicPr preferRelativeResize="0"/>
          <p:nvPr/>
        </p:nvPicPr>
        <p:blipFill rotWithShape="1">
          <a:blip r:embed="rId4">
            <a:alphaModFix/>
          </a:blip>
          <a:srcRect b="8925" l="19880" r="13937" t="30688"/>
          <a:stretch/>
        </p:blipFill>
        <p:spPr>
          <a:xfrm>
            <a:off x="3222925" y="2269825"/>
            <a:ext cx="5554575" cy="229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Obrazloženje razlike u radu ovisno o tjednoj satnici</a:t>
            </a:r>
            <a:endParaRPr/>
          </a:p>
        </p:txBody>
      </p:sp>
      <p:sp>
        <p:nvSpPr>
          <p:cNvPr id="130" name="Google Shape;130;p19"/>
          <p:cNvSpPr txBox="1"/>
          <p:nvPr>
            <p:ph idx="1" type="body"/>
          </p:nvPr>
        </p:nvSpPr>
        <p:spPr>
          <a:xfrm>
            <a:off x="311700" y="1017800"/>
            <a:ext cx="8520600" cy="37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Ovisi koliko dobro poznajem razred i </a:t>
            </a: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njihove</a:t>
            </a: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 mogućnosti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Neke teme radim dublje, vise stignem pratiti kvalitetnije </a:t>
            </a: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učenike</a:t>
            </a: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, dobiju opsirniji feedback od mene, vise radimo pisanje i pricanje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Smatram da su udžbenici za izbornu nastavu preopširni, a pošto mi se sve čini zanimljivo i bitno teško mi je uklopiti sate za ponavljanje i formativno vrednovanje pa zatim i provjere znanja. I to sve u kombiniranim odjeljenjima. Lakše mi je kad imam 3 sata tjedno. Sve se stigne i atmosfera je opuštenija.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u realizaciji planiranog gradiva i vremenu odvojenom za provjere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Nema je.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Manje vremena za usvojiti neko gradivo  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Bolja uvježbanost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Njemački kao redovni predmet puno je kompleksniji, razredi su kompletni, ne kao u izbornoj nastavi gdje su većinom djeca koja žele učiti njemački, tako da često kaskamo u realizaciji.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101600" marR="101600" rtl="0" algn="l">
              <a:lnSpc>
                <a:spcPct val="142857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hr" sz="2025">
                <a:solidFill>
                  <a:srgbClr val="202124"/>
                </a:solidFill>
                <a:highlight>
                  <a:srgbClr val="F8F9FA"/>
                </a:highlight>
              </a:rPr>
              <a:t>Stignem više raditi na temi, jezičnim konstrukcijama, pogledati i proanalizirati film i sl.</a:t>
            </a:r>
            <a:endParaRPr sz="2025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Uspješnost realizacije planiranog na kraju šk godine</a:t>
            </a:r>
            <a:endParaRPr/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Možete li na kraju školske godine reći da ste sa svim Vašim razredima uspješno proveli sve što ste planirali za tu školsku godinu Vašim GIK-om?. Broj odgovora: 65 odgovora." id="137" name="Google Shape;137;p20" title="Možete li na kraju školske godine reći da ste sa svim Vašim razredima uspješno proveli sve što ste planirali za tu školsku godinu Vašim GIK-om?"/>
          <p:cNvPicPr preferRelativeResize="0"/>
          <p:nvPr/>
        </p:nvPicPr>
        <p:blipFill rotWithShape="1">
          <a:blip r:embed="rId3">
            <a:alphaModFix/>
          </a:blip>
          <a:srcRect b="8232" l="19982" r="30666" t="29306"/>
          <a:stretch/>
        </p:blipFill>
        <p:spPr>
          <a:xfrm>
            <a:off x="1827100" y="1713450"/>
            <a:ext cx="4512527" cy="259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hr" sz="1700"/>
              <a:t>Koliko u prosjeku godišnje po razredu provedete provjera koje sumativno ocjenjujete?</a:t>
            </a:r>
            <a:endParaRPr b="1" sz="1400"/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r"/>
              <a:t>Čitanje s razumijevanjem 							Slušanje s razumijevanjem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Grafikon obrasca odgovora. Naslov pitanja: Koliko u prosjeku godišnje po razredu provedete provjera koje sumativno ocjenjujete u jezičnoj vještini čtanje s razumijevanjem?. Broj odgovora: 65 odgovora." id="144" name="Google Shape;144;p21" title="Koliko u prosjeku godišnje po razredu provedete provjera koje sumativno ocjenjujete u jezičnoj vještini čtanje s razumijevanjem?"/>
          <p:cNvPicPr preferRelativeResize="0"/>
          <p:nvPr/>
        </p:nvPicPr>
        <p:blipFill rotWithShape="1">
          <a:blip r:embed="rId3">
            <a:alphaModFix/>
          </a:blip>
          <a:srcRect b="9611" l="19982" r="26486" t="32764"/>
          <a:stretch/>
        </p:blipFill>
        <p:spPr>
          <a:xfrm>
            <a:off x="144450" y="1866425"/>
            <a:ext cx="4250148" cy="2075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fikon obrasca odgovora. Naslov pitanja: Koliko u prosjeku godišnje po razredu provedete provjera koje sumativno ocjenjujete u jezičnoj vještini slušanje s razumijevanjem?. Broj odgovora: 65 odgovora." id="145" name="Google Shape;145;p21" title="Koliko u prosjeku godišnje po razredu provedete provjera koje sumativno ocjenjujete u jezičnoj vještini slušanje s razumijevanjem?"/>
          <p:cNvPicPr preferRelativeResize="0"/>
          <p:nvPr/>
        </p:nvPicPr>
        <p:blipFill rotWithShape="1">
          <a:blip r:embed="rId4">
            <a:alphaModFix/>
          </a:blip>
          <a:srcRect b="9151" l="20190" r="26800" t="32073"/>
          <a:stretch/>
        </p:blipFill>
        <p:spPr>
          <a:xfrm>
            <a:off x="4394600" y="1904675"/>
            <a:ext cx="4437699" cy="2231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