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Economica"/>
      <p:regular r:id="rId29"/>
      <p:bold r:id="rId30"/>
      <p:italic r:id="rId31"/>
      <p:boldItalic r:id="rId32"/>
    </p:embeddedFont>
    <p:embeddedFont>
      <p:font typeface="Roboto"/>
      <p:regular r:id="rId33"/>
      <p:bold r:id="rId34"/>
      <p:italic r:id="rId35"/>
      <p:boldItalic r:id="rId36"/>
    </p:embeddedFont>
    <p:embeddedFont>
      <p:font typeface="Nunito"/>
      <p:regular r:id="rId37"/>
      <p:bold r:id="rId38"/>
      <p:italic r:id="rId39"/>
      <p:boldItalic r:id="rId40"/>
    </p:embeddedFont>
    <p:embeddedFont>
      <p:font typeface="Lato"/>
      <p:regular r:id="rId41"/>
      <p:bold r:id="rId42"/>
      <p:italic r:id="rId43"/>
      <p:boldItalic r:id="rId44"/>
    </p:embeddedFont>
    <p:embeddedFont>
      <p:font typeface="Open Sans"/>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B521844-F265-4872-99E0-F10CC59F021F}">
  <a:tblStyle styleId="{DB521844-F265-4872-99E0-F10CC59F021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1E2684C0-0303-44BB-BA0A-F29C95034654}" styleName="Table_1">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4.xml"/><Relationship Id="rId42" Type="http://schemas.openxmlformats.org/officeDocument/2006/relationships/font" Target="fonts/Lato-bold.fntdata"/><Relationship Id="rId41" Type="http://schemas.openxmlformats.org/officeDocument/2006/relationships/font" Target="fonts/Lato-regular.fntdata"/><Relationship Id="rId22" Type="http://schemas.openxmlformats.org/officeDocument/2006/relationships/slide" Target="slides/slide16.xml"/><Relationship Id="rId44" Type="http://schemas.openxmlformats.org/officeDocument/2006/relationships/font" Target="fonts/Lato-boldItalic.fntdata"/><Relationship Id="rId21" Type="http://schemas.openxmlformats.org/officeDocument/2006/relationships/slide" Target="slides/slide15.xml"/><Relationship Id="rId43" Type="http://schemas.openxmlformats.org/officeDocument/2006/relationships/font" Target="fonts/Lato-italic.fntdata"/><Relationship Id="rId24" Type="http://schemas.openxmlformats.org/officeDocument/2006/relationships/slide" Target="slides/slide18.xml"/><Relationship Id="rId46" Type="http://schemas.openxmlformats.org/officeDocument/2006/relationships/font" Target="fonts/OpenSans-bold.fntdata"/><Relationship Id="rId23" Type="http://schemas.openxmlformats.org/officeDocument/2006/relationships/slide" Target="slides/slide17.xml"/><Relationship Id="rId45" Type="http://schemas.openxmlformats.org/officeDocument/2006/relationships/font" Target="fonts/OpenSans-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OpenSans-boldItalic.fntdata"/><Relationship Id="rId25" Type="http://schemas.openxmlformats.org/officeDocument/2006/relationships/slide" Target="slides/slide19.xml"/><Relationship Id="rId47" Type="http://schemas.openxmlformats.org/officeDocument/2006/relationships/font" Target="fonts/OpenSans-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Economica-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Economica-italic.fntdata"/><Relationship Id="rId30" Type="http://schemas.openxmlformats.org/officeDocument/2006/relationships/font" Target="fonts/Economica-bold.fntdata"/><Relationship Id="rId11" Type="http://schemas.openxmlformats.org/officeDocument/2006/relationships/slide" Target="slides/slide5.xml"/><Relationship Id="rId33" Type="http://schemas.openxmlformats.org/officeDocument/2006/relationships/font" Target="fonts/Roboto-regular.fntdata"/><Relationship Id="rId10" Type="http://schemas.openxmlformats.org/officeDocument/2006/relationships/slide" Target="slides/slide4.xml"/><Relationship Id="rId32" Type="http://schemas.openxmlformats.org/officeDocument/2006/relationships/font" Target="fonts/Economica-boldItalic.fntdata"/><Relationship Id="rId13" Type="http://schemas.openxmlformats.org/officeDocument/2006/relationships/slide" Target="slides/slide7.xml"/><Relationship Id="rId35" Type="http://schemas.openxmlformats.org/officeDocument/2006/relationships/font" Target="fonts/Roboto-italic.fntdata"/><Relationship Id="rId12" Type="http://schemas.openxmlformats.org/officeDocument/2006/relationships/slide" Target="slides/slide6.xml"/><Relationship Id="rId34" Type="http://schemas.openxmlformats.org/officeDocument/2006/relationships/font" Target="fonts/Roboto-bold.fntdata"/><Relationship Id="rId15" Type="http://schemas.openxmlformats.org/officeDocument/2006/relationships/slide" Target="slides/slide9.xml"/><Relationship Id="rId37" Type="http://schemas.openxmlformats.org/officeDocument/2006/relationships/font" Target="fonts/Nunito-regular.fntdata"/><Relationship Id="rId14" Type="http://schemas.openxmlformats.org/officeDocument/2006/relationships/slide" Target="slides/slide8.xml"/><Relationship Id="rId36" Type="http://schemas.openxmlformats.org/officeDocument/2006/relationships/font" Target="fonts/Roboto-boldItalic.fntdata"/><Relationship Id="rId17" Type="http://schemas.openxmlformats.org/officeDocument/2006/relationships/slide" Target="slides/slide11.xml"/><Relationship Id="rId39" Type="http://schemas.openxmlformats.org/officeDocument/2006/relationships/font" Target="fonts/Nunito-italic.fntdata"/><Relationship Id="rId16" Type="http://schemas.openxmlformats.org/officeDocument/2006/relationships/slide" Target="slides/slide10.xml"/><Relationship Id="rId38" Type="http://schemas.openxmlformats.org/officeDocument/2006/relationships/font" Target="fonts/Nunito-bold.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86e7dc9897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86e7dc9897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883599abd1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883599abd1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883599abd1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883599abd1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883599abd1_0_4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883599abd1_0_4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2883599abd1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2883599abd1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883599abd1_0_3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883599abd1_0_3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86eafd0773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86eafd0773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86eafd0773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86eafd0773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6eafd077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86eafd077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86e7dc9897_0_3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86e7dc9897_0_3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88a5a1e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88a5a1e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86e7dc9897_0_3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86e7dc9897_0_3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86e7dc9897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286e7dc9897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86e7dc989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86e7dc989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883599ab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883599ab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883599abd1_0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2883599abd1_0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286e7dc9897_0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286e7dc9897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86eafd077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286eafd077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86e7dc9897_0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86e7dc9897_0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86e7dc9897_0_6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86e7dc9897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86e7dc9897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86e7dc9897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2744013" y="756700"/>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1" name="Google Shape;11;p2"/>
          <p:cNvSpPr/>
          <p:nvPr/>
        </p:nvSpPr>
        <p:spPr>
          <a:xfrm rot="10800000">
            <a:off x="5318350" y="32667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2" name="Google Shape;12;p2"/>
          <p:cNvSpPr txBox="1"/>
          <p:nvPr>
            <p:ph type="ctrTitle"/>
          </p:nvPr>
        </p:nvSpPr>
        <p:spPr>
          <a:xfrm>
            <a:off x="3044700" y="1444255"/>
            <a:ext cx="3054600" cy="15372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3" name="Google Shape;13;p2"/>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11700" y="957125"/>
            <a:ext cx="8520600" cy="2128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p:nvPr>
            <p:ph idx="1" type="body"/>
          </p:nvPr>
        </p:nvSpPr>
        <p:spPr>
          <a:xfrm>
            <a:off x="311700" y="3162000"/>
            <a:ext cx="8520600" cy="10716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p:nvPr/>
        </p:nvSpPr>
        <p:spPr>
          <a:xfrm flipH="1">
            <a:off x="7595938" y="4602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7" name="Google Shape;17;p3"/>
          <p:cNvSpPr/>
          <p:nvPr/>
        </p:nvSpPr>
        <p:spPr>
          <a:xfrm flipH="1" rot="10800000">
            <a:off x="466425" y="3558325"/>
            <a:ext cx="1081625" cy="1124950"/>
          </a:xfrm>
          <a:custGeom>
            <a:rect b="b" l="l" r="r" t="t"/>
            <a:pathLst>
              <a:path extrusionOk="0" h="44998" w="43265">
                <a:moveTo>
                  <a:pt x="0" y="44998"/>
                </a:moveTo>
                <a:lnTo>
                  <a:pt x="0" y="0"/>
                </a:lnTo>
                <a:lnTo>
                  <a:pt x="43265" y="0"/>
                </a:lnTo>
              </a:path>
            </a:pathLst>
          </a:custGeom>
          <a:noFill/>
          <a:ln cap="flat" cmpd="sng" w="28575">
            <a:solidFill>
              <a:schemeClr val="lt2"/>
            </a:solidFill>
            <a:prstDash val="solid"/>
            <a:miter lim="8000"/>
            <a:headEnd len="sm" w="sm" type="none"/>
            <a:tailEnd len="sm" w="sm" type="none"/>
          </a:ln>
        </p:spPr>
      </p:sp>
      <p:sp>
        <p:nvSpPr>
          <p:cNvPr id="18" name="Google Shape;18;p3"/>
          <p:cNvSpPr txBox="1"/>
          <p:nvPr>
            <p:ph type="title"/>
          </p:nvPr>
        </p:nvSpPr>
        <p:spPr>
          <a:xfrm>
            <a:off x="773700" y="1806450"/>
            <a:ext cx="7596600" cy="15306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7" name="Google Shape;27;p5"/>
          <p:cNvSpPr txBox="1"/>
          <p:nvPr>
            <p:ph idx="1" type="body"/>
          </p:nvPr>
        </p:nvSpPr>
        <p:spPr>
          <a:xfrm>
            <a:off x="3117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2" type="body"/>
          </p:nvPr>
        </p:nvSpPr>
        <p:spPr>
          <a:xfrm>
            <a:off x="4832400" y="1225225"/>
            <a:ext cx="3999900" cy="33540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 name="Google Shape;35;p7"/>
          <p:cNvSpPr txBox="1"/>
          <p:nvPr>
            <p:ph idx="1" type="body"/>
          </p:nvPr>
        </p:nvSpPr>
        <p:spPr>
          <a:xfrm>
            <a:off x="311700" y="1399400"/>
            <a:ext cx="2808000" cy="27849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 name="Google Shape;36;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7"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8"/>
          <p:cNvSpPr txBox="1"/>
          <p:nvPr>
            <p:ph type="title"/>
          </p:nvPr>
        </p:nvSpPr>
        <p:spPr>
          <a:xfrm>
            <a:off x="490250" y="450150"/>
            <a:ext cx="5878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4" name="Google Shape;44;p9"/>
          <p:cNvSpPr txBox="1"/>
          <p:nvPr>
            <p:ph type="title"/>
          </p:nvPr>
        </p:nvSpPr>
        <p:spPr>
          <a:xfrm>
            <a:off x="265500" y="929275"/>
            <a:ext cx="4045200" cy="1786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p:txBody>
      </p:sp>
      <p:sp>
        <p:nvSpPr>
          <p:cNvPr id="45" name="Google Shape;45;p9"/>
          <p:cNvSpPr txBox="1"/>
          <p:nvPr>
            <p:ph idx="1" type="subTitle"/>
          </p:nvPr>
        </p:nvSpPr>
        <p:spPr>
          <a:xfrm>
            <a:off x="265500" y="2769001"/>
            <a:ext cx="4045200" cy="1574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1892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h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lux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315925"/>
            <a:ext cx="8520600" cy="831300"/>
          </a:xfrm>
          <a:prstGeom prst="rect">
            <a:avLst/>
          </a:prstGeom>
          <a:noFill/>
          <a:ln>
            <a:noFill/>
          </a:ln>
        </p:spPr>
        <p:txBody>
          <a:bodyPr anchorCtr="0" anchor="b" bIns="91425" lIns="91425" spcFirstLastPara="1" rIns="91425" wrap="square" tIns="91425">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p:txBody>
      </p:sp>
      <p:sp>
        <p:nvSpPr>
          <p:cNvPr id="7" name="Google Shape;7;p1"/>
          <p:cNvSpPr txBox="1"/>
          <p:nvPr>
            <p:ph idx="1" type="body"/>
          </p:nvPr>
        </p:nvSpPr>
        <p:spPr>
          <a:xfrm>
            <a:off x="311700" y="1225225"/>
            <a:ext cx="8520600" cy="3354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indent="-317500" lvl="1" marL="914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indent="-317500" lvl="2" marL="1371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indent="-317500" lvl="3" marL="1828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indent="-317500" lvl="4" marL="22860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indent="-317500" lvl="5" marL="27432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indent="-317500" lvl="6" marL="32004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indent="-317500" lvl="7" marL="36576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indent="-317500" lvl="8" marL="41148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indent="0" lvl="0" marL="0" rtl="0" algn="r">
              <a:spcBef>
                <a:spcPts val="0"/>
              </a:spcBef>
              <a:spcAft>
                <a:spcPts val="0"/>
              </a:spcAft>
              <a:buNone/>
            </a:pPr>
            <a:fld id="{00000000-1234-1234-1234-123412341234}" type="slidenum">
              <a:rPr lang="h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jp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7.jp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8.jpg"/><Relationship Id="rId5"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12.png"/><Relationship Id="rId5" Type="http://schemas.openxmlformats.org/officeDocument/2006/relationships/hyperlink" Target="https://blog.pasch-net.de/pasch-global/archives/2071-PASCH-Projekt-Gewaesseruntersuchung-in-Kroatien-und-Deutschland.htm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5.jpg"/><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0.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images.app.goo.gl/16tBPGWJXXKiPohE6" TargetMode="External"/><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2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61" name="Shape 61"/>
        <p:cNvGrpSpPr/>
        <p:nvPr/>
      </p:nvGrpSpPr>
      <p:grpSpPr>
        <a:xfrm>
          <a:off x="0" y="0"/>
          <a:ext cx="0" cy="0"/>
          <a:chOff x="0" y="0"/>
          <a:chExt cx="0" cy="0"/>
        </a:xfrm>
      </p:grpSpPr>
      <p:sp>
        <p:nvSpPr>
          <p:cNvPr id="62" name="Google Shape;62;p13"/>
          <p:cNvSpPr txBox="1"/>
          <p:nvPr>
            <p:ph type="ctrTitle"/>
          </p:nvPr>
        </p:nvSpPr>
        <p:spPr>
          <a:xfrm>
            <a:off x="3044700" y="1444255"/>
            <a:ext cx="3054600" cy="153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hr"/>
              <a:t>Primjeri i ideje za terensku nastavu u stranom jeziku</a:t>
            </a:r>
            <a:endParaRPr/>
          </a:p>
        </p:txBody>
      </p:sp>
      <p:sp>
        <p:nvSpPr>
          <p:cNvPr id="63" name="Google Shape;63;p13"/>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fontScale="70000"/>
          </a:bodyPr>
          <a:lstStyle/>
          <a:p>
            <a:pPr indent="0" lvl="0" marL="0" rtl="0" algn="ctr">
              <a:spcBef>
                <a:spcPts val="0"/>
              </a:spcBef>
              <a:spcAft>
                <a:spcPts val="0"/>
              </a:spcAft>
              <a:buNone/>
            </a:pPr>
            <a:r>
              <a:rPr lang="hr"/>
              <a:t>Međužupanijski skup voditelja županijskih vijeća </a:t>
            </a:r>
            <a:endParaRPr/>
          </a:p>
          <a:p>
            <a:pPr indent="0" lvl="0" marL="0" rtl="0" algn="ctr">
              <a:spcBef>
                <a:spcPts val="0"/>
              </a:spcBef>
              <a:spcAft>
                <a:spcPts val="0"/>
              </a:spcAft>
              <a:buNone/>
            </a:pPr>
            <a:r>
              <a:rPr lang="hr"/>
              <a:t>6.10.2023. Metković</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0" name="Shape 130"/>
        <p:cNvGrpSpPr/>
        <p:nvPr/>
      </p:nvGrpSpPr>
      <p:grpSpPr>
        <a:xfrm>
          <a:off x="0" y="0"/>
          <a:ext cx="0" cy="0"/>
          <a:chOff x="0" y="0"/>
          <a:chExt cx="0" cy="0"/>
        </a:xfrm>
      </p:grpSpPr>
      <p:sp>
        <p:nvSpPr>
          <p:cNvPr id="131" name="Google Shape;131;p22"/>
          <p:cNvSpPr txBox="1"/>
          <p:nvPr>
            <p:ph type="ctrTitle"/>
          </p:nvPr>
        </p:nvSpPr>
        <p:spPr>
          <a:xfrm>
            <a:off x="3689900" y="198775"/>
            <a:ext cx="42252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hr" sz="3580"/>
              <a:t>Mein Mode- Blog</a:t>
            </a:r>
            <a:endParaRPr sz="3580"/>
          </a:p>
        </p:txBody>
      </p:sp>
      <p:pic>
        <p:nvPicPr>
          <p:cNvPr id="132" name="Google Shape;132;p22"/>
          <p:cNvPicPr preferRelativeResize="0"/>
          <p:nvPr/>
        </p:nvPicPr>
        <p:blipFill>
          <a:blip r:embed="rId3">
            <a:alphaModFix/>
          </a:blip>
          <a:stretch>
            <a:fillRect/>
          </a:stretch>
        </p:blipFill>
        <p:spPr>
          <a:xfrm>
            <a:off x="141775" y="198775"/>
            <a:ext cx="2999997" cy="2000005"/>
          </a:xfrm>
          <a:prstGeom prst="rect">
            <a:avLst/>
          </a:prstGeom>
          <a:noFill/>
          <a:ln>
            <a:noFill/>
          </a:ln>
        </p:spPr>
      </p:pic>
      <p:pic>
        <p:nvPicPr>
          <p:cNvPr id="133" name="Google Shape;133;p22"/>
          <p:cNvPicPr preferRelativeResize="0"/>
          <p:nvPr/>
        </p:nvPicPr>
        <p:blipFill>
          <a:blip r:embed="rId4">
            <a:alphaModFix/>
          </a:blip>
          <a:stretch>
            <a:fillRect/>
          </a:stretch>
        </p:blipFill>
        <p:spPr>
          <a:xfrm>
            <a:off x="6683675" y="1391500"/>
            <a:ext cx="2322576" cy="3483873"/>
          </a:xfrm>
          <a:prstGeom prst="rect">
            <a:avLst/>
          </a:prstGeom>
          <a:noFill/>
          <a:ln>
            <a:noFill/>
          </a:ln>
        </p:spPr>
      </p:pic>
      <p:sp>
        <p:nvSpPr>
          <p:cNvPr id="134" name="Google Shape;134;p22"/>
          <p:cNvSpPr txBox="1"/>
          <p:nvPr/>
        </p:nvSpPr>
        <p:spPr>
          <a:xfrm>
            <a:off x="3412725" y="1453575"/>
            <a:ext cx="3000000" cy="321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r" sz="1500">
                <a:solidFill>
                  <a:schemeClr val="dk1"/>
                </a:solidFill>
                <a:latin typeface="Nunito"/>
                <a:ea typeface="Nunito"/>
                <a:cs typeface="Nunito"/>
                <a:sym typeface="Nunito"/>
              </a:rPr>
              <a:t>die Aufgabe: </a:t>
            </a:r>
            <a:endParaRPr b="1" sz="1500">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 Die Schüler bekommen je 100 €</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 gehen in die Kleidungsgeschäfte </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die Klamotten für diese Summe auswählen</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diese fotografieren</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das Foto in die Präsentation einfügen</a:t>
            </a:r>
            <a:endParaRPr>
              <a:solidFill>
                <a:schemeClr val="dk1"/>
              </a:solidFill>
              <a:latin typeface="Nunito"/>
              <a:ea typeface="Nunito"/>
              <a:cs typeface="Nunito"/>
              <a:sym typeface="Nunito"/>
            </a:endParaRPr>
          </a:p>
          <a:p>
            <a:pPr indent="-317500" lvl="0" marL="457200" rtl="0" algn="l">
              <a:spcBef>
                <a:spcPts val="0"/>
              </a:spcBef>
              <a:spcAft>
                <a:spcPts val="0"/>
              </a:spcAft>
              <a:buClr>
                <a:schemeClr val="dk1"/>
              </a:buClr>
              <a:buSzPts val="1400"/>
              <a:buFont typeface="Nunito"/>
              <a:buChar char="●"/>
            </a:pPr>
            <a:r>
              <a:rPr lang="hr">
                <a:solidFill>
                  <a:schemeClr val="dk1"/>
                </a:solidFill>
                <a:latin typeface="Nunito"/>
                <a:ea typeface="Nunito"/>
                <a:cs typeface="Nunito"/>
                <a:sym typeface="Nunito"/>
              </a:rPr>
              <a:t>die Beschreibung mit Adjektiven </a:t>
            </a:r>
            <a:endParaRPr>
              <a:solidFill>
                <a:schemeClr val="dk1"/>
              </a:solidFill>
              <a:latin typeface="Nunito"/>
              <a:ea typeface="Nunito"/>
              <a:cs typeface="Nunito"/>
              <a:sym typeface="Nunito"/>
            </a:endParaRPr>
          </a:p>
          <a:p>
            <a:pPr indent="0" lvl="0" marL="457200" rtl="0" algn="l">
              <a:spcBef>
                <a:spcPts val="0"/>
              </a:spcBef>
              <a:spcAft>
                <a:spcPts val="0"/>
              </a:spcAft>
              <a:buNone/>
            </a:pPr>
            <a:r>
              <a:rPr lang="hr">
                <a:solidFill>
                  <a:schemeClr val="dk1"/>
                </a:solidFill>
                <a:latin typeface="Nunito"/>
                <a:ea typeface="Nunito"/>
                <a:cs typeface="Nunito"/>
                <a:sym typeface="Nunito"/>
              </a:rPr>
              <a:t>( Adjektivdeklination) dazugeben</a:t>
            </a:r>
            <a:endParaRPr/>
          </a:p>
        </p:txBody>
      </p:sp>
      <p:sp>
        <p:nvSpPr>
          <p:cNvPr id="135" name="Google Shape;135;p22"/>
          <p:cNvSpPr txBox="1"/>
          <p:nvPr/>
        </p:nvSpPr>
        <p:spPr>
          <a:xfrm>
            <a:off x="230500" y="2554750"/>
            <a:ext cx="2791800" cy="25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UČENICI DOBIJU PO 100€, S TOM SUMOM TRAŽE PO TRGOVINAMA ODJEĆOM ODJEVNU KOMBINACIJU U RAZINI DOBIVENOG FIKTIVNOG IZNOSA, UZ FOTOGRAFIJU NA PREZENTACIJI PIŠU KRATKI OPIS ODABRANOG (VJEŽBA PRIDJEVSKE DEKLINACIJE)</a:t>
            </a:r>
            <a:endParaRPr b="1">
              <a:latin typeface="Open Sans"/>
              <a:ea typeface="Open Sans"/>
              <a:cs typeface="Open Sans"/>
              <a:sym typeface="Open Sans"/>
            </a:endParaRPr>
          </a:p>
          <a:p>
            <a:pPr indent="0" lvl="0" marL="0" rtl="0" algn="l">
              <a:spcBef>
                <a:spcPts val="0"/>
              </a:spcBef>
              <a:spcAft>
                <a:spcPts val="0"/>
              </a:spcAft>
              <a:buNone/>
            </a:pPr>
            <a:r>
              <a:rPr b="1" lang="hr">
                <a:latin typeface="Open Sans"/>
                <a:ea typeface="Open Sans"/>
                <a:cs typeface="Open Sans"/>
                <a:sym typeface="Open Sans"/>
              </a:rPr>
              <a:t>TRAJANJE: 2 BLOK SATA</a:t>
            </a:r>
            <a:endParaRPr b="1">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39" name="Shape 139"/>
        <p:cNvGrpSpPr/>
        <p:nvPr/>
      </p:nvGrpSpPr>
      <p:grpSpPr>
        <a:xfrm>
          <a:off x="0" y="0"/>
          <a:ext cx="0" cy="0"/>
          <a:chOff x="0" y="0"/>
          <a:chExt cx="0" cy="0"/>
        </a:xfrm>
      </p:grpSpPr>
      <p:sp>
        <p:nvSpPr>
          <p:cNvPr id="140" name="Google Shape;140;p23"/>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Lea</a:t>
            </a:r>
            <a:endParaRPr/>
          </a:p>
        </p:txBody>
      </p:sp>
      <p:pic>
        <p:nvPicPr>
          <p:cNvPr id="141" name="Google Shape;141;p23"/>
          <p:cNvPicPr preferRelativeResize="0"/>
          <p:nvPr/>
        </p:nvPicPr>
        <p:blipFill>
          <a:blip r:embed="rId3">
            <a:alphaModFix/>
          </a:blip>
          <a:stretch>
            <a:fillRect/>
          </a:stretch>
        </p:blipFill>
        <p:spPr>
          <a:xfrm>
            <a:off x="6514641" y="661263"/>
            <a:ext cx="1868954" cy="3820973"/>
          </a:xfrm>
          <a:prstGeom prst="rect">
            <a:avLst/>
          </a:prstGeom>
          <a:noFill/>
          <a:ln>
            <a:noFill/>
          </a:ln>
        </p:spPr>
      </p:pic>
      <p:pic>
        <p:nvPicPr>
          <p:cNvPr id="142" name="Google Shape;142;p23"/>
          <p:cNvPicPr preferRelativeResize="0"/>
          <p:nvPr/>
        </p:nvPicPr>
        <p:blipFill>
          <a:blip r:embed="rId4">
            <a:alphaModFix/>
          </a:blip>
          <a:stretch>
            <a:fillRect/>
          </a:stretch>
        </p:blipFill>
        <p:spPr>
          <a:xfrm>
            <a:off x="4145108" y="1183650"/>
            <a:ext cx="2119700" cy="2776199"/>
          </a:xfrm>
          <a:prstGeom prst="rect">
            <a:avLst/>
          </a:prstGeom>
          <a:noFill/>
          <a:ln>
            <a:noFill/>
          </a:ln>
        </p:spPr>
      </p:pic>
      <p:sp>
        <p:nvSpPr>
          <p:cNvPr id="143" name="Google Shape;143;p23"/>
          <p:cNvSpPr txBox="1"/>
          <p:nvPr/>
        </p:nvSpPr>
        <p:spPr>
          <a:xfrm>
            <a:off x="534950" y="1927950"/>
            <a:ext cx="30456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hr"/>
              <a:t>Das ist mein 100Euro Outfit für die Hochzeit.</a:t>
            </a:r>
            <a:endParaRPr b="1"/>
          </a:p>
          <a:p>
            <a:pPr indent="0" lvl="0" marL="0" rtl="0" algn="l">
              <a:spcBef>
                <a:spcPts val="0"/>
              </a:spcBef>
              <a:spcAft>
                <a:spcPts val="0"/>
              </a:spcAft>
              <a:buNone/>
            </a:pPr>
            <a:r>
              <a:rPr b="1" lang="hr"/>
              <a:t>Das rosa Kleid kostet 500 kn und die glitzernde goldene Tasche kostet 200 kn.</a:t>
            </a:r>
            <a:endParaRPr b="1"/>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47" name="Shape 147"/>
        <p:cNvGrpSpPr/>
        <p:nvPr/>
      </p:nvGrpSpPr>
      <p:grpSpPr>
        <a:xfrm>
          <a:off x="0" y="0"/>
          <a:ext cx="0" cy="0"/>
          <a:chOff x="0" y="0"/>
          <a:chExt cx="0" cy="0"/>
        </a:xfrm>
      </p:grpSpPr>
      <p:sp>
        <p:nvSpPr>
          <p:cNvPr id="148" name="Google Shape;148;p2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Marija P.</a:t>
            </a:r>
            <a:endParaRPr/>
          </a:p>
        </p:txBody>
      </p:sp>
      <p:sp>
        <p:nvSpPr>
          <p:cNvPr id="149" name="Google Shape;149;p24"/>
          <p:cNvSpPr txBox="1"/>
          <p:nvPr>
            <p:ph idx="1" type="body"/>
          </p:nvPr>
        </p:nvSpPr>
        <p:spPr>
          <a:xfrm>
            <a:off x="5315650" y="3168875"/>
            <a:ext cx="3516600" cy="1400100"/>
          </a:xfrm>
          <a:prstGeom prst="rect">
            <a:avLst/>
          </a:prstGeom>
        </p:spPr>
        <p:txBody>
          <a:bodyPr anchorCtr="0" anchor="t" bIns="91425" lIns="91425" spcFirstLastPara="1" rIns="91425" wrap="square" tIns="91425">
            <a:normAutofit fontScale="77500"/>
          </a:bodyPr>
          <a:lstStyle/>
          <a:p>
            <a:pPr indent="0" lvl="0" marL="0" rtl="0" algn="l">
              <a:spcBef>
                <a:spcPts val="0"/>
              </a:spcBef>
              <a:spcAft>
                <a:spcPts val="1200"/>
              </a:spcAft>
              <a:buNone/>
            </a:pPr>
            <a:r>
              <a:rPr lang="hr"/>
              <a:t>Dieses Outfit kostet 100 Euro (750 Kn). Ein schwarzes Kleid kostet 300 kn, ein schwarzer Mantel kostet 250 kn und eine lila Tasche kostet 200 kn. Diese Kombination trägt man im Winter. </a:t>
            </a:r>
            <a:endParaRPr/>
          </a:p>
        </p:txBody>
      </p:sp>
      <p:pic>
        <p:nvPicPr>
          <p:cNvPr id="150" name="Google Shape;150;p24"/>
          <p:cNvPicPr preferRelativeResize="0"/>
          <p:nvPr/>
        </p:nvPicPr>
        <p:blipFill>
          <a:blip r:embed="rId3">
            <a:alphaModFix/>
          </a:blip>
          <a:stretch>
            <a:fillRect/>
          </a:stretch>
        </p:blipFill>
        <p:spPr>
          <a:xfrm>
            <a:off x="311695" y="1311625"/>
            <a:ext cx="2323576" cy="3098102"/>
          </a:xfrm>
          <a:prstGeom prst="rect">
            <a:avLst/>
          </a:prstGeom>
          <a:noFill/>
          <a:ln>
            <a:noFill/>
          </a:ln>
        </p:spPr>
      </p:pic>
      <p:pic>
        <p:nvPicPr>
          <p:cNvPr id="151" name="Google Shape;151;p24"/>
          <p:cNvPicPr preferRelativeResize="0"/>
          <p:nvPr/>
        </p:nvPicPr>
        <p:blipFill rotWithShape="1">
          <a:blip r:embed="rId4">
            <a:alphaModFix/>
          </a:blip>
          <a:srcRect b="13659" l="0" r="19555" t="0"/>
          <a:stretch/>
        </p:blipFill>
        <p:spPr>
          <a:xfrm>
            <a:off x="5132025" y="786400"/>
            <a:ext cx="1753524" cy="2068803"/>
          </a:xfrm>
          <a:prstGeom prst="rect">
            <a:avLst/>
          </a:prstGeom>
          <a:noFill/>
          <a:ln>
            <a:noFill/>
          </a:ln>
        </p:spPr>
      </p:pic>
      <p:pic>
        <p:nvPicPr>
          <p:cNvPr id="152" name="Google Shape;152;p24"/>
          <p:cNvPicPr preferRelativeResize="0"/>
          <p:nvPr/>
        </p:nvPicPr>
        <p:blipFill>
          <a:blip r:embed="rId5">
            <a:alphaModFix/>
          </a:blip>
          <a:stretch>
            <a:fillRect/>
          </a:stretch>
        </p:blipFill>
        <p:spPr>
          <a:xfrm>
            <a:off x="2635284" y="1311625"/>
            <a:ext cx="2323576" cy="30981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56" name="Shape 156"/>
        <p:cNvGrpSpPr/>
        <p:nvPr/>
      </p:nvGrpSpPr>
      <p:grpSpPr>
        <a:xfrm>
          <a:off x="0" y="0"/>
          <a:ext cx="0" cy="0"/>
          <a:chOff x="0" y="0"/>
          <a:chExt cx="0" cy="0"/>
        </a:xfrm>
      </p:grpSpPr>
      <p:sp>
        <p:nvSpPr>
          <p:cNvPr id="157" name="Google Shape;157;p25"/>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Unsere Schätze</a:t>
            </a:r>
            <a:endParaRPr/>
          </a:p>
        </p:txBody>
      </p:sp>
      <p:sp>
        <p:nvSpPr>
          <p:cNvPr id="158" name="Google Shape;158;p25"/>
          <p:cNvSpPr txBox="1"/>
          <p:nvPr>
            <p:ph idx="1" type="body"/>
          </p:nvPr>
        </p:nvSpPr>
        <p:spPr>
          <a:xfrm>
            <a:off x="311700" y="1225225"/>
            <a:ext cx="2397000" cy="23955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hr" sz="1050">
                <a:solidFill>
                  <a:srgbClr val="35586E"/>
                </a:solidFill>
                <a:highlight>
                  <a:srgbClr val="FAF7F1"/>
                </a:highlight>
                <a:latin typeface="Trebuchet MS"/>
                <a:ea typeface="Trebuchet MS"/>
                <a:cs typeface="Trebuchet MS"/>
                <a:sym typeface="Trebuchet MS"/>
              </a:rPr>
              <a:t>Naš zajednički program započeo je u nedjelju popodne, kada smo se našli kod mosta u Metkoviću, gdje smo obavili uzimanje uzoraka i analizu vode iz Neretve, pod mentorstvom profesorice iz biologije Marije Volarević. Drugo mjesto gdje smo testirali vodu bilo je kod Velike tržnice. Zatim smo se uputili na Ušće. Testirali smo i analizirali vodu sa Kominskog i Opuzenskog Ušća.</a:t>
            </a:r>
            <a:endParaRPr/>
          </a:p>
        </p:txBody>
      </p:sp>
      <p:pic>
        <p:nvPicPr>
          <p:cNvPr id="159" name="Google Shape;159;p25"/>
          <p:cNvPicPr preferRelativeResize="0"/>
          <p:nvPr/>
        </p:nvPicPr>
        <p:blipFill>
          <a:blip r:embed="rId3">
            <a:alphaModFix/>
          </a:blip>
          <a:stretch>
            <a:fillRect/>
          </a:stretch>
        </p:blipFill>
        <p:spPr>
          <a:xfrm>
            <a:off x="3305800" y="449200"/>
            <a:ext cx="2496519" cy="3328700"/>
          </a:xfrm>
          <a:prstGeom prst="rect">
            <a:avLst/>
          </a:prstGeom>
          <a:noFill/>
          <a:ln>
            <a:noFill/>
          </a:ln>
        </p:spPr>
      </p:pic>
      <p:pic>
        <p:nvPicPr>
          <p:cNvPr id="160" name="Google Shape;160;p25"/>
          <p:cNvPicPr preferRelativeResize="0"/>
          <p:nvPr/>
        </p:nvPicPr>
        <p:blipFill>
          <a:blip r:embed="rId4">
            <a:alphaModFix/>
          </a:blip>
          <a:stretch>
            <a:fillRect/>
          </a:stretch>
        </p:blipFill>
        <p:spPr>
          <a:xfrm>
            <a:off x="5996375" y="449200"/>
            <a:ext cx="2496525" cy="3328700"/>
          </a:xfrm>
          <a:prstGeom prst="rect">
            <a:avLst/>
          </a:prstGeom>
          <a:noFill/>
          <a:ln>
            <a:noFill/>
          </a:ln>
        </p:spPr>
      </p:pic>
      <p:sp>
        <p:nvSpPr>
          <p:cNvPr id="161" name="Google Shape;161;p25"/>
          <p:cNvSpPr txBox="1"/>
          <p:nvPr/>
        </p:nvSpPr>
        <p:spPr>
          <a:xfrm>
            <a:off x="372850" y="3777900"/>
            <a:ext cx="2145000" cy="6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hr" u="sng">
                <a:solidFill>
                  <a:schemeClr val="hlink"/>
                </a:solidFill>
                <a:latin typeface="Open Sans"/>
                <a:ea typeface="Open Sans"/>
                <a:cs typeface="Open Sans"/>
                <a:sym typeface="Open Sans"/>
                <a:hlinkClick r:id="rId5"/>
              </a:rPr>
              <a:t>Global- Schülerzeitung</a:t>
            </a:r>
            <a:endParaRPr>
              <a:latin typeface="Open Sans"/>
              <a:ea typeface="Open Sans"/>
              <a:cs typeface="Open Sans"/>
              <a:sym typeface="Open Sans"/>
            </a:endParaRPr>
          </a:p>
        </p:txBody>
      </p:sp>
      <p:sp>
        <p:nvSpPr>
          <p:cNvPr id="162" name="Google Shape;162;p25"/>
          <p:cNvSpPr txBox="1"/>
          <p:nvPr/>
        </p:nvSpPr>
        <p:spPr>
          <a:xfrm>
            <a:off x="3136875" y="4208700"/>
            <a:ext cx="31932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hr">
                <a:latin typeface="Open Sans"/>
                <a:ea typeface="Open Sans"/>
                <a:cs typeface="Open Sans"/>
                <a:sym typeface="Open Sans"/>
              </a:rPr>
              <a:t>VIŠEDNEVNO ISTRAŽIVANJE; METKOVIĆ- RECKLINGHAUSEN</a:t>
            </a:r>
            <a:endParaRPr>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hr">
                <a:solidFill>
                  <a:schemeClr val="dk1"/>
                </a:solidFill>
                <a:latin typeface="Open Sans"/>
                <a:ea typeface="Open Sans"/>
                <a:cs typeface="Open Sans"/>
                <a:sym typeface="Open Sans"/>
              </a:rPr>
              <a:t>TRAJANJE: 2 MJESECA</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9D9"/>
        </a:solidFill>
      </p:bgPr>
    </p:bg>
    <p:spTree>
      <p:nvGrpSpPr>
        <p:cNvPr id="166" name="Shape 166"/>
        <p:cNvGrpSpPr/>
        <p:nvPr/>
      </p:nvGrpSpPr>
      <p:grpSpPr>
        <a:xfrm>
          <a:off x="0" y="0"/>
          <a:ext cx="0" cy="0"/>
          <a:chOff x="0" y="0"/>
          <a:chExt cx="0" cy="0"/>
        </a:xfrm>
      </p:grpSpPr>
      <p:sp>
        <p:nvSpPr>
          <p:cNvPr id="167" name="Google Shape;167;p26"/>
          <p:cNvSpPr txBox="1"/>
          <p:nvPr>
            <p:ph type="ctrTitle"/>
          </p:nvPr>
        </p:nvSpPr>
        <p:spPr>
          <a:xfrm>
            <a:off x="3044700" y="1444250"/>
            <a:ext cx="4448100" cy="15372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hr" sz="7600"/>
              <a:t>Umbauprojekt</a:t>
            </a:r>
            <a:endParaRPr b="1" sz="7600"/>
          </a:p>
        </p:txBody>
      </p:sp>
      <p:sp>
        <p:nvSpPr>
          <p:cNvPr id="168" name="Google Shape;168;p26"/>
          <p:cNvSpPr txBox="1"/>
          <p:nvPr>
            <p:ph idx="1" type="subTitle"/>
          </p:nvPr>
        </p:nvSpPr>
        <p:spPr>
          <a:xfrm>
            <a:off x="3044700" y="3116580"/>
            <a:ext cx="3054600" cy="701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hr"/>
              <a:t>die vierte C</a:t>
            </a:r>
            <a:endParaRPr/>
          </a:p>
        </p:txBody>
      </p:sp>
      <p:sp>
        <p:nvSpPr>
          <p:cNvPr id="169" name="Google Shape;169;p26"/>
          <p:cNvSpPr txBox="1"/>
          <p:nvPr/>
        </p:nvSpPr>
        <p:spPr>
          <a:xfrm>
            <a:off x="421725" y="2927600"/>
            <a:ext cx="3393900" cy="17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ZADATAK: P</a:t>
            </a:r>
            <a:r>
              <a:rPr b="1" lang="hr">
                <a:latin typeface="Open Sans"/>
                <a:ea typeface="Open Sans"/>
                <a:cs typeface="Open Sans"/>
                <a:sym typeface="Open Sans"/>
              </a:rPr>
              <a:t>RONAĐI U SVOM GRADU RUŠEVNU KUĆU ILI OBJEKT, ISTRAŽI KAKO BI JE PRENAMIJENIO, RAZRADI PLAN I TROŠKOVNIK</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hr">
                <a:solidFill>
                  <a:schemeClr val="dk1"/>
                </a:solidFill>
                <a:latin typeface="Open Sans"/>
                <a:ea typeface="Open Sans"/>
                <a:cs typeface="Open Sans"/>
                <a:sym typeface="Open Sans"/>
              </a:rPr>
              <a:t>TRAJANJE: 2 BLOK SATA</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73" name="Shape 173"/>
        <p:cNvGrpSpPr/>
        <p:nvPr/>
      </p:nvGrpSpPr>
      <p:grpSpPr>
        <a:xfrm>
          <a:off x="0" y="0"/>
          <a:ext cx="0" cy="0"/>
          <a:chOff x="0" y="0"/>
          <a:chExt cx="0" cy="0"/>
        </a:xfrm>
      </p:grpSpPr>
      <p:sp>
        <p:nvSpPr>
          <p:cNvPr id="174" name="Google Shape;174;p27"/>
          <p:cNvSpPr txBox="1"/>
          <p:nvPr>
            <p:ph idx="1" type="body"/>
          </p:nvPr>
        </p:nvSpPr>
        <p:spPr>
          <a:xfrm>
            <a:off x="391150" y="1229875"/>
            <a:ext cx="4615500" cy="3339000"/>
          </a:xfrm>
          <a:prstGeom prst="rect">
            <a:avLst/>
          </a:prstGeom>
        </p:spPr>
        <p:txBody>
          <a:bodyPr anchorCtr="0" anchor="t" bIns="91425" lIns="91425" spcFirstLastPara="1" rIns="91425" wrap="square" tIns="91425">
            <a:normAutofit/>
          </a:bodyPr>
          <a:lstStyle/>
          <a:p>
            <a:pPr indent="-317500" lvl="0" marL="457200" rtl="0" algn="l">
              <a:spcBef>
                <a:spcPts val="1200"/>
              </a:spcBef>
              <a:spcAft>
                <a:spcPts val="0"/>
              </a:spcAft>
              <a:buClr>
                <a:srgbClr val="000000"/>
              </a:buClr>
              <a:buSzPts val="1400"/>
              <a:buFont typeface="Arial"/>
              <a:buChar char="●"/>
            </a:pPr>
            <a:r>
              <a:rPr lang="hr" sz="1400">
                <a:solidFill>
                  <a:srgbClr val="000000"/>
                </a:solidFill>
                <a:latin typeface="Arial"/>
                <a:ea typeface="Arial"/>
                <a:cs typeface="Arial"/>
                <a:sym typeface="Arial"/>
              </a:rPr>
              <a:t>Junge Menschen werden „Razvitak“ renovieren</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hr" sz="1400">
                <a:solidFill>
                  <a:srgbClr val="000000"/>
                </a:solidFill>
                <a:latin typeface="Arial"/>
                <a:ea typeface="Arial"/>
                <a:cs typeface="Arial"/>
                <a:sym typeface="Arial"/>
              </a:rPr>
              <a:t>Wir bauen </a:t>
            </a:r>
            <a:r>
              <a:rPr b="1" lang="hr" sz="1400">
                <a:solidFill>
                  <a:srgbClr val="000000"/>
                </a:solidFill>
                <a:latin typeface="Arial"/>
                <a:ea typeface="Arial"/>
                <a:cs typeface="Arial"/>
                <a:sym typeface="Arial"/>
              </a:rPr>
              <a:t>Jugendzentrum</a:t>
            </a:r>
            <a:endParaRPr b="1"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hr" sz="1400">
                <a:solidFill>
                  <a:srgbClr val="000000"/>
                </a:solidFill>
                <a:latin typeface="Arial"/>
                <a:ea typeface="Arial"/>
                <a:cs typeface="Arial"/>
                <a:sym typeface="Arial"/>
              </a:rPr>
              <a:t>Es wird </a:t>
            </a:r>
            <a:r>
              <a:rPr b="1" lang="hr" sz="1400">
                <a:solidFill>
                  <a:srgbClr val="000000"/>
                </a:solidFill>
                <a:latin typeface="Arial"/>
                <a:ea typeface="Arial"/>
                <a:cs typeface="Arial"/>
                <a:sym typeface="Arial"/>
              </a:rPr>
              <a:t>40 000 € kosten</a:t>
            </a:r>
            <a:r>
              <a:rPr lang="hr" sz="1400">
                <a:solidFill>
                  <a:srgbClr val="000000"/>
                </a:solidFill>
                <a:latin typeface="Arial"/>
                <a:ea typeface="Arial"/>
                <a:cs typeface="Arial"/>
                <a:sym typeface="Arial"/>
              </a:rPr>
              <a:t> und </a:t>
            </a:r>
            <a:r>
              <a:rPr b="1" lang="hr" sz="1400">
                <a:solidFill>
                  <a:srgbClr val="000000"/>
                </a:solidFill>
                <a:latin typeface="Arial"/>
                <a:ea typeface="Arial"/>
                <a:cs typeface="Arial"/>
                <a:sym typeface="Arial"/>
              </a:rPr>
              <a:t>zwei Jahre dauern</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hr" sz="1400">
                <a:solidFill>
                  <a:srgbClr val="000000"/>
                </a:solidFill>
                <a:latin typeface="Arial"/>
                <a:ea typeface="Arial"/>
                <a:cs typeface="Arial"/>
                <a:sym typeface="Arial"/>
              </a:rPr>
              <a:t>mehrere Probleme, aber lösbar </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hr" sz="1400">
                <a:solidFill>
                  <a:srgbClr val="000000"/>
                </a:solidFill>
                <a:latin typeface="Arial"/>
                <a:ea typeface="Arial"/>
                <a:cs typeface="Arial"/>
                <a:sym typeface="Arial"/>
              </a:rPr>
              <a:t>neue  Arbeitsplätze /junge Freiwillige</a:t>
            </a:r>
            <a:endParaRPr sz="1400">
              <a:solidFill>
                <a:srgbClr val="000000"/>
              </a:solidFill>
              <a:latin typeface="Arial"/>
              <a:ea typeface="Arial"/>
              <a:cs typeface="Arial"/>
              <a:sym typeface="Arial"/>
            </a:endParaRPr>
          </a:p>
          <a:p>
            <a:pPr indent="-317500" lvl="0" marL="457200" rtl="0" algn="l">
              <a:spcBef>
                <a:spcPts val="0"/>
              </a:spcBef>
              <a:spcAft>
                <a:spcPts val="0"/>
              </a:spcAft>
              <a:buClr>
                <a:srgbClr val="000000"/>
              </a:buClr>
              <a:buSzPts val="1400"/>
              <a:buFont typeface="Arial"/>
              <a:buChar char="●"/>
            </a:pPr>
            <a:r>
              <a:rPr lang="hr" sz="1400">
                <a:solidFill>
                  <a:srgbClr val="000000"/>
                </a:solidFill>
                <a:latin typeface="Arial"/>
                <a:ea typeface="Arial"/>
                <a:cs typeface="Arial"/>
                <a:sym typeface="Arial"/>
              </a:rPr>
              <a:t>Es </a:t>
            </a:r>
            <a:r>
              <a:rPr b="1" lang="hr" sz="1400">
                <a:solidFill>
                  <a:srgbClr val="000000"/>
                </a:solidFill>
                <a:latin typeface="Arial"/>
                <a:ea typeface="Arial"/>
                <a:cs typeface="Arial"/>
                <a:sym typeface="Arial"/>
              </a:rPr>
              <a:t>ist nachhaltig,</a:t>
            </a:r>
            <a:r>
              <a:rPr lang="hr" sz="1400">
                <a:solidFill>
                  <a:srgbClr val="000000"/>
                </a:solidFill>
                <a:latin typeface="Arial"/>
                <a:ea typeface="Arial"/>
                <a:cs typeface="Arial"/>
                <a:sym typeface="Arial"/>
              </a:rPr>
              <a:t> weil man die  Aktivitäten bezahlen wird</a:t>
            </a:r>
            <a:endParaRPr sz="2100"/>
          </a:p>
        </p:txBody>
      </p:sp>
      <p:sp>
        <p:nvSpPr>
          <p:cNvPr id="175" name="Google Shape;175;p27"/>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Renovierung alter Geschäfte</a:t>
            </a:r>
            <a:endParaRPr/>
          </a:p>
        </p:txBody>
      </p:sp>
      <p:sp>
        <p:nvSpPr>
          <p:cNvPr id="176" name="Google Shape;176;p27"/>
          <p:cNvSpPr txBox="1"/>
          <p:nvPr/>
        </p:nvSpPr>
        <p:spPr>
          <a:xfrm>
            <a:off x="4495200" y="4568875"/>
            <a:ext cx="433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a:latin typeface="Roboto"/>
                <a:ea typeface="Roboto"/>
                <a:cs typeface="Roboto"/>
                <a:sym typeface="Roboto"/>
              </a:rPr>
              <a:t>Noa Boko, Matija Jerković, Lana Mucić, Paula Sršen</a:t>
            </a:r>
            <a:endParaRPr>
              <a:latin typeface="Roboto"/>
              <a:ea typeface="Roboto"/>
              <a:cs typeface="Roboto"/>
              <a:sym typeface="Roboto"/>
            </a:endParaRPr>
          </a:p>
        </p:txBody>
      </p:sp>
      <p:pic>
        <p:nvPicPr>
          <p:cNvPr id="177" name="Google Shape;177;p27"/>
          <p:cNvPicPr preferRelativeResize="0"/>
          <p:nvPr/>
        </p:nvPicPr>
        <p:blipFill>
          <a:blip r:embed="rId3">
            <a:alphaModFix/>
          </a:blip>
          <a:stretch>
            <a:fillRect/>
          </a:stretch>
        </p:blipFill>
        <p:spPr>
          <a:xfrm>
            <a:off x="5309677" y="1325300"/>
            <a:ext cx="3323880" cy="24929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1" name="Shape 181"/>
        <p:cNvGrpSpPr/>
        <p:nvPr/>
      </p:nvGrpSpPr>
      <p:grpSpPr>
        <a:xfrm>
          <a:off x="0" y="0"/>
          <a:ext cx="0" cy="0"/>
          <a:chOff x="0" y="0"/>
          <a:chExt cx="0" cy="0"/>
        </a:xfrm>
      </p:grpSpPr>
      <p:sp>
        <p:nvSpPr>
          <p:cNvPr id="182" name="Google Shape;182;p28"/>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“Gubave kuće”</a:t>
            </a:r>
            <a:endParaRPr/>
          </a:p>
        </p:txBody>
      </p:sp>
      <p:sp>
        <p:nvSpPr>
          <p:cNvPr id="183" name="Google Shape;183;p28"/>
          <p:cNvSpPr txBox="1"/>
          <p:nvPr>
            <p:ph idx="1" type="body"/>
          </p:nvPr>
        </p:nvSpPr>
        <p:spPr>
          <a:xfrm>
            <a:off x="311700" y="1017800"/>
            <a:ext cx="8628300" cy="38793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hr"/>
              <a:t>"Gubave kuće", sind die Häuser, wo die Menschen in der Vergangenheit isoliert wurden. Das waren hauptsächlich die Menschen, an die man vermutet, dass sie Mange haben. </a:t>
            </a:r>
            <a:endParaRPr/>
          </a:p>
          <a:p>
            <a:pPr indent="-317182" lvl="0" marL="457200" rtl="0" algn="l">
              <a:spcBef>
                <a:spcPts val="0"/>
              </a:spcBef>
              <a:spcAft>
                <a:spcPts val="0"/>
              </a:spcAft>
              <a:buSzPct val="100000"/>
              <a:buChar char="●"/>
            </a:pPr>
            <a:r>
              <a:rPr lang="hr"/>
              <a:t>Das Projekt wird aufgrund günstiger Wetterbedingungen in diesem Sommer beginnen. Die Fundamente sollen bis Anfang September gelegt werden. Die Fertigstellung des Museums ist für das kommende Frühjahr geplant. Sobald der Bau des Museums abgeschlossen ist, wird mit dem Bau des Aussichtsturms begonnen, der drei Monate nach Abschluss des Baus des Museums geöffnet werden soll.</a:t>
            </a:r>
            <a:endParaRPr/>
          </a:p>
          <a:p>
            <a:pPr indent="-317182" lvl="0" marL="457200" rtl="0" algn="l">
              <a:spcBef>
                <a:spcPts val="0"/>
              </a:spcBef>
              <a:spcAft>
                <a:spcPts val="0"/>
              </a:spcAft>
              <a:buSzPct val="100000"/>
              <a:buChar char="●"/>
            </a:pPr>
            <a:r>
              <a:rPr lang="hr"/>
              <a:t>Dieser Plan würde eine gute Gelegenheit für junge Leute sein, wo sie einen Arbeitsplatz sich finden können. Zum Beispiel, wenn jemand der Leiter der Turistbüro werden möchte, könnte auf jeden Fall bei uns einen Job finden. Stattdessen, für ein Souvenirgeschäft oder Restaurant, das wir innnerhalb unserem Komplex bauen möchten, Leute, die gut kochen, oder die freundlich mit anderen Menschen sind, sind uns auf jeden Fall erforderlich. Die Vorrang haben die junge Leute, die vor kurzem Zeit Schulabschluß gemacht haben.</a:t>
            </a:r>
            <a:endParaRPr/>
          </a:p>
          <a:p>
            <a:pPr indent="-317182" lvl="0" marL="457200" rtl="0" algn="l">
              <a:spcBef>
                <a:spcPts val="0"/>
              </a:spcBef>
              <a:spcAft>
                <a:spcPts val="0"/>
              </a:spcAft>
              <a:buSzPct val="100000"/>
              <a:buChar char="●"/>
            </a:pPr>
            <a:r>
              <a:rPr lang="hr"/>
              <a:t>Die gesamte Zeit, die man für die Renovierung Prozess brauchen wird, ist an 1 Jahre geschätzt. Mit der Hilfe der allen Menschen, die uns helfen könnten, das Erfolg ist garantiert.</a:t>
            </a:r>
            <a:endParaRPr/>
          </a:p>
          <a:p>
            <a:pPr indent="0" lvl="0" marL="457200" rtl="0" algn="l">
              <a:spcBef>
                <a:spcPts val="1200"/>
              </a:spcBef>
              <a:spcAft>
                <a:spcPts val="120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87" name="Shape 187"/>
        <p:cNvGrpSpPr/>
        <p:nvPr/>
      </p:nvGrpSpPr>
      <p:grpSpPr>
        <a:xfrm>
          <a:off x="0" y="0"/>
          <a:ext cx="0" cy="0"/>
          <a:chOff x="0" y="0"/>
          <a:chExt cx="0" cy="0"/>
        </a:xfrm>
      </p:grpSpPr>
      <p:sp>
        <p:nvSpPr>
          <p:cNvPr id="188" name="Google Shape;188;p29"/>
          <p:cNvSpPr txBox="1"/>
          <p:nvPr>
            <p:ph idx="1" type="body"/>
          </p:nvPr>
        </p:nvSpPr>
        <p:spPr>
          <a:xfrm>
            <a:off x="311700" y="0"/>
            <a:ext cx="8520600" cy="46353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308610" lvl="0" marL="457200" rtl="0" algn="l">
              <a:spcBef>
                <a:spcPts val="1200"/>
              </a:spcBef>
              <a:spcAft>
                <a:spcPts val="0"/>
              </a:spcAft>
              <a:buSzPct val="100000"/>
              <a:buChar char="●"/>
            </a:pPr>
            <a:r>
              <a:rPr lang="hr"/>
              <a:t>Die Gesamtpreis für diesen Plan ist an ungefähr 400 000 Euro geschätzt              </a:t>
            </a:r>
            <a:endParaRPr/>
          </a:p>
          <a:p>
            <a:pPr indent="0" lvl="0" marL="457200" rtl="0" algn="l">
              <a:spcBef>
                <a:spcPts val="1200"/>
              </a:spcBef>
              <a:spcAft>
                <a:spcPts val="0"/>
              </a:spcAft>
              <a:buNone/>
            </a:pPr>
            <a:r>
              <a:t/>
            </a:r>
            <a:endParaRPr/>
          </a:p>
          <a:p>
            <a:pPr indent="0" lvl="0" marL="457200" rtl="0" algn="l">
              <a:spcBef>
                <a:spcPts val="1200"/>
              </a:spcBef>
              <a:spcAft>
                <a:spcPts val="0"/>
              </a:spcAft>
              <a:buNone/>
            </a:pPr>
            <a:r>
              <a:rPr lang="hr"/>
              <a:t>                                                   Luka Šunjić, Antea Gabrić, Ivan Fran Stojić, Domeniko Vojnović, Ivica Grbavac</a:t>
            </a:r>
            <a:endParaRPr/>
          </a:p>
          <a:p>
            <a:pPr indent="0" lvl="0" marL="0" rtl="0" algn="l">
              <a:spcBef>
                <a:spcPts val="1200"/>
              </a:spcBef>
              <a:spcAft>
                <a:spcPts val="1200"/>
              </a:spcAft>
              <a:buNone/>
            </a:pPr>
            <a:r>
              <a:rPr lang="hr"/>
              <a:t>                                                                   </a:t>
            </a:r>
            <a:endParaRPr/>
          </a:p>
        </p:txBody>
      </p:sp>
      <p:pic>
        <p:nvPicPr>
          <p:cNvPr id="189" name="Google Shape;189;p29"/>
          <p:cNvPicPr preferRelativeResize="0"/>
          <p:nvPr/>
        </p:nvPicPr>
        <p:blipFill>
          <a:blip r:embed="rId3">
            <a:alphaModFix/>
          </a:blip>
          <a:stretch>
            <a:fillRect/>
          </a:stretch>
        </p:blipFill>
        <p:spPr>
          <a:xfrm>
            <a:off x="311700" y="558075"/>
            <a:ext cx="3791124" cy="2490574"/>
          </a:xfrm>
          <a:prstGeom prst="rect">
            <a:avLst/>
          </a:prstGeom>
          <a:noFill/>
          <a:ln>
            <a:noFill/>
          </a:ln>
        </p:spPr>
      </p:pic>
      <p:pic>
        <p:nvPicPr>
          <p:cNvPr id="190" name="Google Shape;190;p29"/>
          <p:cNvPicPr preferRelativeResize="0"/>
          <p:nvPr/>
        </p:nvPicPr>
        <p:blipFill>
          <a:blip r:embed="rId4">
            <a:alphaModFix/>
          </a:blip>
          <a:stretch>
            <a:fillRect/>
          </a:stretch>
        </p:blipFill>
        <p:spPr>
          <a:xfrm>
            <a:off x="5041175" y="558075"/>
            <a:ext cx="3791124" cy="245897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94" name="Shape 194"/>
        <p:cNvGrpSpPr/>
        <p:nvPr/>
      </p:nvGrpSpPr>
      <p:grpSpPr>
        <a:xfrm>
          <a:off x="0" y="0"/>
          <a:ext cx="0" cy="0"/>
          <a:chOff x="0" y="0"/>
          <a:chExt cx="0" cy="0"/>
        </a:xfrm>
      </p:grpSpPr>
      <p:sp>
        <p:nvSpPr>
          <p:cNvPr id="195" name="Google Shape;195;p3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Vrednovanje</a:t>
            </a:r>
            <a:endParaRPr/>
          </a:p>
        </p:txBody>
      </p:sp>
      <p:pic>
        <p:nvPicPr>
          <p:cNvPr id="196" name="Google Shape;196;p30"/>
          <p:cNvPicPr preferRelativeResize="0"/>
          <p:nvPr/>
        </p:nvPicPr>
        <p:blipFill>
          <a:blip r:embed="rId3">
            <a:alphaModFix/>
          </a:blip>
          <a:stretch>
            <a:fillRect/>
          </a:stretch>
        </p:blipFill>
        <p:spPr>
          <a:xfrm>
            <a:off x="5832725" y="1186400"/>
            <a:ext cx="2725088" cy="3691474"/>
          </a:xfrm>
          <a:prstGeom prst="rect">
            <a:avLst/>
          </a:prstGeom>
          <a:noFill/>
          <a:ln>
            <a:noFill/>
          </a:ln>
        </p:spPr>
      </p:pic>
      <p:pic>
        <p:nvPicPr>
          <p:cNvPr id="197" name="Google Shape;197;p30"/>
          <p:cNvPicPr preferRelativeResize="0"/>
          <p:nvPr/>
        </p:nvPicPr>
        <p:blipFill>
          <a:blip r:embed="rId4">
            <a:alphaModFix/>
          </a:blip>
          <a:stretch>
            <a:fillRect/>
          </a:stretch>
        </p:blipFill>
        <p:spPr>
          <a:xfrm>
            <a:off x="570438" y="1007625"/>
            <a:ext cx="3700147" cy="3691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201" name="Shape 201"/>
        <p:cNvGrpSpPr/>
        <p:nvPr/>
      </p:nvGrpSpPr>
      <p:grpSpPr>
        <a:xfrm>
          <a:off x="0" y="0"/>
          <a:ext cx="0" cy="0"/>
          <a:chOff x="0" y="0"/>
          <a:chExt cx="0" cy="0"/>
        </a:xfrm>
      </p:grpSpPr>
      <p:sp>
        <p:nvSpPr>
          <p:cNvPr id="202" name="Google Shape;202;p31"/>
          <p:cNvSpPr txBox="1"/>
          <p:nvPr>
            <p:ph type="title"/>
          </p:nvPr>
        </p:nvSpPr>
        <p:spPr>
          <a:xfrm>
            <a:off x="311700" y="315925"/>
            <a:ext cx="2442900" cy="3519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Vrednovanje rada u grupi</a:t>
            </a:r>
            <a:endParaRPr/>
          </a:p>
        </p:txBody>
      </p:sp>
      <p:pic>
        <p:nvPicPr>
          <p:cNvPr id="203" name="Google Shape;203;p31"/>
          <p:cNvPicPr preferRelativeResize="0"/>
          <p:nvPr/>
        </p:nvPicPr>
        <p:blipFill rotWithShape="1">
          <a:blip r:embed="rId3">
            <a:alphaModFix/>
          </a:blip>
          <a:srcRect b="6268" l="0" r="69842" t="11998"/>
          <a:stretch/>
        </p:blipFill>
        <p:spPr>
          <a:xfrm>
            <a:off x="3624450" y="0"/>
            <a:ext cx="5198424"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67" name="Shape 67"/>
        <p:cNvGrpSpPr/>
        <p:nvPr/>
      </p:nvGrpSpPr>
      <p:grpSpPr>
        <a:xfrm>
          <a:off x="0" y="0"/>
          <a:ext cx="0" cy="0"/>
          <a:chOff x="0" y="0"/>
          <a:chExt cx="0" cy="0"/>
        </a:xfrm>
      </p:grpSpPr>
      <p:sp>
        <p:nvSpPr>
          <p:cNvPr id="68" name="Google Shape;68;p1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Woran erkennt man, dass der Sommer vorbei ist?</a:t>
            </a:r>
            <a:endParaRPr/>
          </a:p>
        </p:txBody>
      </p:sp>
      <p:sp>
        <p:nvSpPr>
          <p:cNvPr id="69" name="Google Shape;69;p1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hr"/>
              <a:t>Arbeit am Wortschatz und an den Redewendungen ( am Wetter, an der Natur, an den Leuten, an der Kleidung, an den Kleidungsgeschäfte, an der Arbeit auf dem Feld, am Marktplatz…)</a:t>
            </a:r>
            <a:endParaRPr/>
          </a:p>
          <a:p>
            <a:pPr indent="-342900" lvl="0" marL="457200" rtl="0" algn="l">
              <a:spcBef>
                <a:spcPts val="0"/>
              </a:spcBef>
              <a:spcAft>
                <a:spcPts val="0"/>
              </a:spcAft>
              <a:buSzPts val="1800"/>
              <a:buChar char="●"/>
            </a:pPr>
            <a:r>
              <a:rPr lang="hr"/>
              <a:t>die Aufgabe: </a:t>
            </a:r>
            <a:endParaRPr/>
          </a:p>
          <a:p>
            <a:pPr indent="-342900" lvl="0" marL="457200" rtl="0" algn="l">
              <a:spcBef>
                <a:spcPts val="0"/>
              </a:spcBef>
              <a:spcAft>
                <a:spcPts val="0"/>
              </a:spcAft>
              <a:buSzPts val="1800"/>
              <a:buAutoNum type="arabicPeriod"/>
            </a:pPr>
            <a:r>
              <a:rPr lang="hr"/>
              <a:t>mache Fotos in deiner Stadt</a:t>
            </a:r>
            <a:endParaRPr/>
          </a:p>
          <a:p>
            <a:pPr indent="-342900" lvl="0" marL="457200" rtl="0" algn="l">
              <a:spcBef>
                <a:spcPts val="0"/>
              </a:spcBef>
              <a:spcAft>
                <a:spcPts val="0"/>
              </a:spcAft>
              <a:buSzPts val="1800"/>
              <a:buAutoNum type="arabicPeriod"/>
            </a:pPr>
            <a:r>
              <a:rPr lang="hr"/>
              <a:t>von den Fotos erstelle Fotostory ( mit der Stimme und den Untertiteln)</a:t>
            </a:r>
            <a:endParaRPr/>
          </a:p>
        </p:txBody>
      </p:sp>
      <p:sp>
        <p:nvSpPr>
          <p:cNvPr id="70" name="Google Shape;70;p14"/>
          <p:cNvSpPr txBox="1"/>
          <p:nvPr/>
        </p:nvSpPr>
        <p:spPr>
          <a:xfrm>
            <a:off x="393025" y="3329150"/>
            <a:ext cx="6501000" cy="167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PO ČEMU SE PREPOZNAJE DA JE LJETO PROŠLO?</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b="1" lang="hr">
                <a:latin typeface="Open Sans"/>
                <a:ea typeface="Open Sans"/>
                <a:cs typeface="Open Sans"/>
                <a:sym typeface="Open Sans"/>
              </a:rPr>
              <a:t>RAD NA VOKABULARU I IZRAZIMA</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b="1" lang="hr">
                <a:latin typeface="Open Sans"/>
                <a:ea typeface="Open Sans"/>
                <a:cs typeface="Open Sans"/>
                <a:sym typeface="Open Sans"/>
              </a:rPr>
              <a:t>ZADACI: U ŠETNJI KROZ GRAD SLIKAJ FOTOGRAFIJE KOJE NA TO UKAZUJU/ OD FOTOGRAFIJA NAČINI FOTO-PRIČU KORISTEĆI SVOJ GLAS I TITLOVE NA NJEMAČKOM JEZIKU</a:t>
            </a:r>
            <a:endParaRPr b="1">
              <a:latin typeface="Open Sans"/>
              <a:ea typeface="Open Sans"/>
              <a:cs typeface="Open Sans"/>
              <a:sym typeface="Open Sans"/>
            </a:endParaRPr>
          </a:p>
          <a:p>
            <a:pPr indent="-317500" lvl="0" marL="457200" rtl="0" algn="l">
              <a:spcBef>
                <a:spcPts val="0"/>
              </a:spcBef>
              <a:spcAft>
                <a:spcPts val="0"/>
              </a:spcAft>
              <a:buSzPts val="1400"/>
              <a:buFont typeface="Open Sans"/>
              <a:buAutoNum type="arabicPeriod"/>
            </a:pPr>
            <a:r>
              <a:rPr b="1" lang="hr">
                <a:solidFill>
                  <a:schemeClr val="dk1"/>
                </a:solidFill>
                <a:latin typeface="Open Sans"/>
                <a:ea typeface="Open Sans"/>
                <a:cs typeface="Open Sans"/>
                <a:sym typeface="Open Sans"/>
              </a:rPr>
              <a:t>TRAJANJE: 2 BLOK SATA</a:t>
            </a:r>
            <a:endParaRPr b="1">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07" name="Shape 207"/>
        <p:cNvGrpSpPr/>
        <p:nvPr/>
      </p:nvGrpSpPr>
      <p:grpSpPr>
        <a:xfrm>
          <a:off x="0" y="0"/>
          <a:ext cx="0" cy="0"/>
          <a:chOff x="0" y="0"/>
          <a:chExt cx="0" cy="0"/>
        </a:xfrm>
      </p:grpSpPr>
      <p:sp>
        <p:nvSpPr>
          <p:cNvPr id="208" name="Google Shape;208;p32"/>
          <p:cNvSpPr txBox="1"/>
          <p:nvPr>
            <p:ph type="title"/>
          </p:nvPr>
        </p:nvSpPr>
        <p:spPr>
          <a:xfrm>
            <a:off x="727650" y="75800"/>
            <a:ext cx="7688700" cy="53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hr"/>
              <a:t>Rubrika za vrednovanje</a:t>
            </a:r>
            <a:endParaRPr/>
          </a:p>
        </p:txBody>
      </p:sp>
      <p:graphicFrame>
        <p:nvGraphicFramePr>
          <p:cNvPr id="209" name="Google Shape;209;p32"/>
          <p:cNvGraphicFramePr/>
          <p:nvPr/>
        </p:nvGraphicFramePr>
        <p:xfrm>
          <a:off x="811800" y="611000"/>
          <a:ext cx="3000000" cy="3000000"/>
        </p:xfrm>
        <a:graphic>
          <a:graphicData uri="http://schemas.openxmlformats.org/drawingml/2006/table">
            <a:tbl>
              <a:tblPr>
                <a:noFill/>
                <a:tableStyleId>{DB521844-F265-4872-99E0-F10CC59F021F}</a:tableStyleId>
              </a:tblPr>
              <a:tblGrid>
                <a:gridCol w="4033800"/>
                <a:gridCol w="4033800"/>
              </a:tblGrid>
              <a:tr h="769950">
                <a:tc>
                  <a:txBody>
                    <a:bodyPr/>
                    <a:lstStyle/>
                    <a:p>
                      <a:pPr indent="0" lvl="0" marL="0" rtl="0" algn="l">
                        <a:spcBef>
                          <a:spcPts val="0"/>
                        </a:spcBef>
                        <a:spcAft>
                          <a:spcPts val="0"/>
                        </a:spcAft>
                        <a:buNone/>
                      </a:pPr>
                      <a:r>
                        <a:rPr lang="hr"/>
                        <a:t>sastavnice</a:t>
                      </a:r>
                      <a:endParaRPr/>
                    </a:p>
                  </a:txBody>
                  <a:tcPr marT="91425" marB="91425" marR="91425" marL="91425"/>
                </a:tc>
                <a:tc>
                  <a:txBody>
                    <a:bodyPr/>
                    <a:lstStyle/>
                    <a:p>
                      <a:pPr indent="0" lvl="0" marL="0" rtl="0" algn="l">
                        <a:spcBef>
                          <a:spcPts val="0"/>
                        </a:spcBef>
                        <a:spcAft>
                          <a:spcPts val="0"/>
                        </a:spcAft>
                        <a:buNone/>
                      </a:pPr>
                      <a:r>
                        <a:rPr b="1" lang="hr"/>
                        <a:t>kriteriji</a:t>
                      </a:r>
                      <a:endParaRPr b="1"/>
                    </a:p>
                    <a:p>
                      <a:pPr indent="0" lvl="0" marL="0" rtl="0" algn="l">
                        <a:spcBef>
                          <a:spcPts val="0"/>
                        </a:spcBef>
                        <a:spcAft>
                          <a:spcPts val="0"/>
                        </a:spcAft>
                        <a:buNone/>
                      </a:pPr>
                      <a:r>
                        <a:rPr b="1" lang="hr"/>
                        <a:t>u potpun</a:t>
                      </a:r>
                      <a:endParaRPr b="1"/>
                    </a:p>
                    <a:p>
                      <a:pPr indent="0" lvl="0" marL="0" rtl="0" algn="l">
                        <a:spcBef>
                          <a:spcPts val="0"/>
                        </a:spcBef>
                        <a:spcAft>
                          <a:spcPts val="0"/>
                        </a:spcAft>
                        <a:buNone/>
                      </a:pPr>
                      <a:r>
                        <a:rPr b="1" lang="hr"/>
                        <a:t>osti            djelomično          popraviti  </a:t>
                      </a:r>
                      <a:endParaRPr b="1"/>
                    </a:p>
                  </a:txBody>
                  <a:tcPr marT="91425" marB="91425" marR="91425" marL="91425"/>
                </a:tc>
              </a:tr>
              <a:tr h="969550">
                <a:tc>
                  <a:txBody>
                    <a:bodyPr/>
                    <a:lstStyle/>
                    <a:p>
                      <a:pPr indent="0" lvl="0" marL="0" rtl="0" algn="l">
                        <a:spcBef>
                          <a:spcPts val="0"/>
                        </a:spcBef>
                        <a:spcAft>
                          <a:spcPts val="0"/>
                        </a:spcAft>
                        <a:buNone/>
                      </a:pPr>
                      <a:r>
                        <a:rPr b="1" lang="hr"/>
                        <a:t>tijek istraživanja</a:t>
                      </a:r>
                      <a:endParaRPr b="1"/>
                    </a:p>
                    <a:p>
                      <a:pPr indent="0" lvl="0" marL="0" rtl="0" algn="l">
                        <a:spcBef>
                          <a:spcPts val="0"/>
                        </a:spcBef>
                        <a:spcAft>
                          <a:spcPts val="0"/>
                        </a:spcAft>
                        <a:buNone/>
                      </a:pPr>
                      <a:r>
                        <a:rPr b="1" lang="hr"/>
                        <a:t>U POTPUNOSTI I PRAVILNIM REDOSLIJEDOM OPISAN PROCES</a:t>
                      </a:r>
                      <a:endParaRPr b="1"/>
                    </a:p>
                  </a:txBody>
                  <a:tcPr marT="91425" marB="91425" marR="91425" marL="91425"/>
                </a:tc>
                <a:tc>
                  <a:txBody>
                    <a:bodyPr/>
                    <a:lstStyle/>
                    <a:p>
                      <a:pPr indent="0" lvl="0" marL="0" rtl="0" algn="l">
                        <a:spcBef>
                          <a:spcPts val="0"/>
                        </a:spcBef>
                        <a:spcAft>
                          <a:spcPts val="0"/>
                        </a:spcAft>
                        <a:buNone/>
                      </a:pPr>
                      <a:r>
                        <a:rPr lang="hr"/>
                        <a:t>opisan         opisan</a:t>
                      </a:r>
                      <a:endParaRPr/>
                    </a:p>
                    <a:p>
                      <a:pPr indent="0" lvl="0" marL="0" rtl="0" algn="l">
                        <a:spcBef>
                          <a:spcPts val="0"/>
                        </a:spcBef>
                        <a:spcAft>
                          <a:spcPts val="0"/>
                        </a:spcAft>
                        <a:buNone/>
                      </a:pPr>
                      <a:r>
                        <a:rPr lang="hr"/>
                        <a:t>proces</a:t>
                      </a:r>
                      <a:endParaRPr/>
                    </a:p>
                    <a:p>
                      <a:pPr indent="0" lvl="0" marL="0" rtl="0" algn="l">
                        <a:spcBef>
                          <a:spcPts val="0"/>
                        </a:spcBef>
                        <a:spcAft>
                          <a:spcPts val="0"/>
                        </a:spcAft>
                        <a:buNone/>
                      </a:pPr>
                      <a:r>
                        <a:t/>
                      </a:r>
                      <a:endParaRPr/>
                    </a:p>
                    <a:p>
                      <a:pPr indent="0" lvl="0" marL="0" rtl="0" algn="l">
                        <a:spcBef>
                          <a:spcPts val="0"/>
                        </a:spcBef>
                        <a:spcAft>
                          <a:spcPts val="0"/>
                        </a:spcAft>
                        <a:buNone/>
                      </a:pPr>
                      <a:r>
                        <a:rPr lang="hr"/>
                        <a:t>                    proces                  nema sve el.                      </a:t>
                      </a:r>
                      <a:endParaRPr/>
                    </a:p>
                  </a:txBody>
                  <a:tcPr marT="91425" marB="91425" marR="91425" marL="91425"/>
                </a:tc>
              </a:tr>
              <a:tr h="834275">
                <a:tc>
                  <a:txBody>
                    <a:bodyPr/>
                    <a:lstStyle/>
                    <a:p>
                      <a:pPr indent="0" lvl="0" marL="0" rtl="0" algn="l">
                        <a:spcBef>
                          <a:spcPts val="0"/>
                        </a:spcBef>
                        <a:spcAft>
                          <a:spcPts val="0"/>
                        </a:spcAft>
                        <a:buNone/>
                      </a:pPr>
                      <a:r>
                        <a:rPr b="1" lang="hr"/>
                        <a:t>prikaz podataka</a:t>
                      </a:r>
                      <a:endParaRPr b="1"/>
                    </a:p>
                    <a:p>
                      <a:pPr indent="0" lvl="0" marL="0" rtl="0" algn="l">
                        <a:spcBef>
                          <a:spcPts val="0"/>
                        </a:spcBef>
                        <a:spcAft>
                          <a:spcPts val="0"/>
                        </a:spcAft>
                        <a:buNone/>
                      </a:pPr>
                      <a:r>
                        <a:rPr b="1" lang="hr"/>
                        <a:t>PODATCI SU JASNO PRIKAZANI (TABLICE, CRTEŽI, DOKUMENTI, FOTOGRAFIJE) </a:t>
                      </a:r>
                      <a:endParaRPr b="1"/>
                    </a:p>
                  </a:txBody>
                  <a:tcPr marT="91425" marB="91425" marR="91425" marL="91425"/>
                </a:tc>
                <a:tc>
                  <a:txBody>
                    <a:bodyPr/>
                    <a:lstStyle/>
                    <a:p>
                      <a:pPr indent="0" lvl="0" marL="0" rtl="0" algn="l">
                        <a:spcBef>
                          <a:spcPts val="0"/>
                        </a:spcBef>
                        <a:spcAft>
                          <a:spcPts val="0"/>
                        </a:spcAft>
                        <a:buNone/>
                      </a:pPr>
                      <a:r>
                        <a:rPr lang="hr"/>
                        <a:t>                 neki nedostaju        nema sve el.</a:t>
                      </a:r>
                      <a:endParaRPr/>
                    </a:p>
                  </a:txBody>
                  <a:tcPr marT="91425" marB="91425" marR="91425" marL="91425"/>
                </a:tc>
              </a:tr>
              <a:tr h="1177800">
                <a:tc>
                  <a:txBody>
                    <a:bodyPr/>
                    <a:lstStyle/>
                    <a:p>
                      <a:pPr indent="0" lvl="0" marL="0" rtl="0" algn="l">
                        <a:spcBef>
                          <a:spcPts val="0"/>
                        </a:spcBef>
                        <a:spcAft>
                          <a:spcPts val="0"/>
                        </a:spcAft>
                        <a:buNone/>
                      </a:pPr>
                      <a:r>
                        <a:rPr b="1" lang="hr"/>
                        <a:t>izlaganje</a:t>
                      </a:r>
                      <a:endParaRPr b="1"/>
                    </a:p>
                    <a:p>
                      <a:pPr indent="0" lvl="0" marL="0" rtl="0" algn="l">
                        <a:spcBef>
                          <a:spcPts val="0"/>
                        </a:spcBef>
                        <a:spcAft>
                          <a:spcPts val="0"/>
                        </a:spcAft>
                        <a:buNone/>
                      </a:pPr>
                      <a:r>
                        <a:rPr b="1" lang="hr"/>
                        <a:t>KOMENTIRANI SU SVI ISTRAŽENI REZULTATI, GRAFIČKI PRIKAZI, jasno precizno objašnjeno, rabi potreban vokabular, kompleksne rečenice, korektne</a:t>
                      </a:r>
                      <a:endParaRPr b="1"/>
                    </a:p>
                  </a:txBody>
                  <a:tcPr marT="91425" marB="91425" marR="91425" marL="91425"/>
                </a:tc>
                <a:tc>
                  <a:txBody>
                    <a:bodyPr/>
                    <a:lstStyle/>
                    <a:p>
                      <a:pPr indent="0" lvl="0" marL="0" rtl="0" algn="l">
                        <a:spcBef>
                          <a:spcPts val="0"/>
                        </a:spcBef>
                        <a:spcAft>
                          <a:spcPts val="0"/>
                        </a:spcAft>
                        <a:buNone/>
                      </a:pPr>
                      <a:r>
                        <a:rPr lang="hr"/>
                        <a:t>                 jednostavnije reč.</a:t>
                      </a:r>
                      <a:endParaRPr/>
                    </a:p>
                  </a:txBody>
                  <a:tcPr marT="91425" marB="91425" marR="91425" marL="91425"/>
                </a:tc>
              </a:tr>
              <a:tr h="594025">
                <a:tc>
                  <a:txBody>
                    <a:bodyPr/>
                    <a:lstStyle/>
                    <a:p>
                      <a:pPr indent="0" lvl="0" marL="0" rtl="0" algn="l">
                        <a:spcBef>
                          <a:spcPts val="0"/>
                        </a:spcBef>
                        <a:spcAft>
                          <a:spcPts val="0"/>
                        </a:spcAft>
                        <a:buNone/>
                      </a:pPr>
                      <a:r>
                        <a:t/>
                      </a:r>
                      <a:endParaRPr b="1"/>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cxnSp>
        <p:nvCxnSpPr>
          <p:cNvPr id="210" name="Google Shape;210;p32"/>
          <p:cNvCxnSpPr/>
          <p:nvPr/>
        </p:nvCxnSpPr>
        <p:spPr>
          <a:xfrm>
            <a:off x="5708625" y="594875"/>
            <a:ext cx="9600" cy="4550700"/>
          </a:xfrm>
          <a:prstGeom prst="straightConnector1">
            <a:avLst/>
          </a:prstGeom>
          <a:noFill/>
          <a:ln cap="flat" cmpd="sng" w="9525">
            <a:solidFill>
              <a:schemeClr val="dk2"/>
            </a:solidFill>
            <a:prstDash val="solid"/>
            <a:round/>
            <a:headEnd len="med" w="med" type="none"/>
            <a:tailEnd len="med" w="med" type="none"/>
          </a:ln>
        </p:spPr>
      </p:cxnSp>
      <p:cxnSp>
        <p:nvCxnSpPr>
          <p:cNvPr id="211" name="Google Shape;211;p32"/>
          <p:cNvCxnSpPr/>
          <p:nvPr/>
        </p:nvCxnSpPr>
        <p:spPr>
          <a:xfrm>
            <a:off x="7171375" y="604425"/>
            <a:ext cx="0" cy="45603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215" name="Shape 215"/>
        <p:cNvGrpSpPr/>
        <p:nvPr/>
      </p:nvGrpSpPr>
      <p:grpSpPr>
        <a:xfrm>
          <a:off x="0" y="0"/>
          <a:ext cx="0" cy="0"/>
          <a:chOff x="0" y="0"/>
          <a:chExt cx="0" cy="0"/>
        </a:xfrm>
      </p:grpSpPr>
      <p:sp>
        <p:nvSpPr>
          <p:cNvPr id="216" name="Google Shape;216;p33"/>
          <p:cNvSpPr txBox="1"/>
          <p:nvPr>
            <p:ph type="title"/>
          </p:nvPr>
        </p:nvSpPr>
        <p:spPr>
          <a:xfrm>
            <a:off x="61425" y="2201250"/>
            <a:ext cx="2075400" cy="23955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hr"/>
              <a:t>Bewertung</a:t>
            </a:r>
            <a:endParaRPr/>
          </a:p>
          <a:p>
            <a:pPr indent="0" lvl="0" marL="0" rtl="0" algn="l">
              <a:spcBef>
                <a:spcPts val="0"/>
              </a:spcBef>
              <a:spcAft>
                <a:spcPts val="0"/>
              </a:spcAft>
              <a:buNone/>
            </a:pPr>
            <a:r>
              <a:rPr b="1" lang="hr" sz="1200">
                <a:solidFill>
                  <a:srgbClr val="000000"/>
                </a:solidFill>
                <a:highlight>
                  <a:srgbClr val="FFFFFF"/>
                </a:highlight>
                <a:latin typeface="Times New Roman"/>
                <a:ea typeface="Times New Roman"/>
                <a:cs typeface="Times New Roman"/>
                <a:sym typeface="Times New Roman"/>
              </a:rPr>
              <a:t>sumativno vrednovanje</a:t>
            </a:r>
            <a:r>
              <a:rPr b="1" lang="hr" sz="1200">
                <a:solidFill>
                  <a:srgbClr val="000000"/>
                </a:solidFill>
                <a:highlight>
                  <a:srgbClr val="FFFFFF"/>
                </a:highlight>
                <a:latin typeface="Times New Roman"/>
                <a:ea typeface="Times New Roman"/>
                <a:cs typeface="Times New Roman"/>
                <a:sym typeface="Times New Roman"/>
              </a:rPr>
              <a:t>:   </a:t>
            </a:r>
            <a:endParaRPr b="1" sz="12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t/>
            </a:r>
            <a:endParaRPr b="1" sz="12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b="1" lang="hr" sz="1200">
                <a:solidFill>
                  <a:srgbClr val="000000"/>
                </a:solidFill>
                <a:highlight>
                  <a:srgbClr val="FFFFFF"/>
                </a:highlight>
                <a:latin typeface="Times New Roman"/>
                <a:ea typeface="Times New Roman"/>
                <a:cs typeface="Times New Roman"/>
                <a:sym typeface="Times New Roman"/>
              </a:rPr>
              <a:t>*****      = izvrsno 5      </a:t>
            </a:r>
            <a:endParaRPr b="1" sz="12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b="1" lang="hr" sz="1200">
                <a:solidFill>
                  <a:srgbClr val="000000"/>
                </a:solidFill>
                <a:highlight>
                  <a:srgbClr val="FFFFFF"/>
                </a:highlight>
                <a:latin typeface="Times New Roman"/>
                <a:ea typeface="Times New Roman"/>
                <a:cs typeface="Times New Roman"/>
                <a:sym typeface="Times New Roman"/>
              </a:rPr>
              <a:t>****        =iznadprosječno 4     	***          =prosječno 3       	**            =ispodprosječno 2       </a:t>
            </a:r>
            <a:endParaRPr b="1" sz="1200">
              <a:solidFill>
                <a:srgbClr val="000000"/>
              </a:solidFill>
              <a:highlight>
                <a:srgbClr val="FFFFFF"/>
              </a:highlight>
              <a:latin typeface="Times New Roman"/>
              <a:ea typeface="Times New Roman"/>
              <a:cs typeface="Times New Roman"/>
              <a:sym typeface="Times New Roman"/>
            </a:endParaRPr>
          </a:p>
          <a:p>
            <a:pPr indent="0" lvl="0" marL="0" rtl="0" algn="l">
              <a:spcBef>
                <a:spcPts val="0"/>
              </a:spcBef>
              <a:spcAft>
                <a:spcPts val="0"/>
              </a:spcAft>
              <a:buNone/>
            </a:pPr>
            <a:r>
              <a:rPr b="1" lang="hr" sz="1200">
                <a:solidFill>
                  <a:srgbClr val="000000"/>
                </a:solidFill>
                <a:highlight>
                  <a:srgbClr val="FFFFFF"/>
                </a:highlight>
                <a:latin typeface="Times New Roman"/>
                <a:ea typeface="Times New Roman"/>
                <a:cs typeface="Times New Roman"/>
                <a:sym typeface="Times New Roman"/>
              </a:rPr>
              <a:t>  *              =slabo 1</a:t>
            </a:r>
            <a:r>
              <a:rPr b="0" lang="hr" sz="1200">
                <a:solidFill>
                  <a:srgbClr val="000000"/>
                </a:solidFill>
                <a:highlight>
                  <a:srgbClr val="FFFFFF"/>
                </a:highlight>
                <a:latin typeface="Times New Roman"/>
                <a:ea typeface="Times New Roman"/>
                <a:cs typeface="Times New Roman"/>
                <a:sym typeface="Times New Roman"/>
              </a:rPr>
              <a:t> </a:t>
            </a:r>
            <a:endParaRPr/>
          </a:p>
          <a:p>
            <a:pPr indent="0" lvl="0" marL="0" rtl="0" algn="l">
              <a:spcBef>
                <a:spcPts val="0"/>
              </a:spcBef>
              <a:spcAft>
                <a:spcPts val="0"/>
              </a:spcAft>
              <a:buNone/>
            </a:pPr>
            <a:r>
              <a:t/>
            </a:r>
            <a:endParaRPr/>
          </a:p>
        </p:txBody>
      </p:sp>
      <p:graphicFrame>
        <p:nvGraphicFramePr>
          <p:cNvPr id="217" name="Google Shape;217;p33"/>
          <p:cNvGraphicFramePr/>
          <p:nvPr/>
        </p:nvGraphicFramePr>
        <p:xfrm>
          <a:off x="2214775" y="313900"/>
          <a:ext cx="3000000" cy="3000000"/>
        </p:xfrm>
        <a:graphic>
          <a:graphicData uri="http://schemas.openxmlformats.org/drawingml/2006/table">
            <a:tbl>
              <a:tblPr>
                <a:noFill/>
                <a:tableStyleId>{1E2684C0-0303-44BB-BA0A-F29C95034654}</a:tableStyleId>
              </a:tblPr>
              <a:tblGrid>
                <a:gridCol w="3734375"/>
                <a:gridCol w="2890450"/>
              </a:tblGrid>
              <a:tr h="633325">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Učenik: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ocjena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19050">
                      <a:solidFill>
                        <a:srgbClr val="666666"/>
                      </a:solidFill>
                      <a:prstDash val="solid"/>
                      <a:round/>
                      <a:headEnd len="sm" w="sm" type="none"/>
                      <a:tailEnd len="sm" w="sm" type="none"/>
                    </a:lnB>
                  </a:tcPr>
                </a:tc>
              </a:tr>
              <a:tr h="469775">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CILJ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Cilj je jasno definiran, i zanimljiv.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19050">
                      <a:solidFill>
                        <a:srgbClr val="666666"/>
                      </a:solidFill>
                      <a:prstDash val="solid"/>
                      <a:round/>
                      <a:headEnd len="sm" w="sm" type="none"/>
                      <a:tailEnd len="sm" w="sm" type="none"/>
                    </a:lnT>
                    <a:lnB cap="flat" cmpd="sng" w="9525">
                      <a:solidFill>
                        <a:srgbClr val="999999"/>
                      </a:solidFill>
                      <a:prstDash val="solid"/>
                      <a:round/>
                      <a:headEnd len="sm" w="sm" type="none"/>
                      <a:tailEnd len="sm" w="sm" type="none"/>
                    </a:lnB>
                  </a:tcPr>
                </a:tc>
              </a:tr>
              <a:tr h="572625">
                <a:tc>
                  <a:txBody>
                    <a:bodyPr/>
                    <a:lstStyle/>
                    <a:p>
                      <a:pPr indent="0" lvl="0" marL="63500" marR="63500" rtl="0" algn="l">
                        <a:lnSpc>
                          <a:spcPct val="115000"/>
                        </a:lnSpc>
                        <a:spcBef>
                          <a:spcPts val="0"/>
                        </a:spcBef>
                        <a:spcAft>
                          <a:spcPts val="0"/>
                        </a:spcAft>
                        <a:buNone/>
                      </a:pPr>
                      <a:r>
                        <a:rPr b="1" lang="hr" sz="1100">
                          <a:latin typeface="Times New Roman"/>
                          <a:ea typeface="Times New Roman"/>
                          <a:cs typeface="Times New Roman"/>
                          <a:sym typeface="Times New Roman"/>
                        </a:rPr>
                        <a:t>REZULTATI </a:t>
                      </a:r>
                      <a:r>
                        <a:rPr b="1" lang="hr" sz="1200">
                          <a:latin typeface="Times New Roman"/>
                          <a:ea typeface="Times New Roman"/>
                          <a:cs typeface="Times New Roman"/>
                          <a:sym typeface="Times New Roman"/>
                        </a:rPr>
                        <a:t>su sistematično obrađeni te točno, jasno i kreativno prikazani (tabelarno/ grafički/slikovno/slušno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633325">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PREZENTACIJA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učenik govori primjerenom brzinom, zastajkivanja su minimalna i zvuči potpuno prirodno dok govori.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6250">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Količina napravljenog posla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9525">
                      <a:solidFill>
                        <a:srgbClr val="999999"/>
                      </a:solidFill>
                      <a:prstDash val="solid"/>
                      <a:round/>
                      <a:headEnd len="sm" w="sm" type="none"/>
                      <a:tailEnd len="sm" w="sm" type="none"/>
                    </a:lnB>
                  </a:tcPr>
                </a:tc>
              </a:tr>
              <a:tr h="306250">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Kvaliteta napravljenog posla </a:t>
                      </a:r>
                      <a:endParaRPr b="1"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2857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9525">
                      <a:solidFill>
                        <a:srgbClr val="999999"/>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999999"/>
                      </a:solidFill>
                      <a:prstDash val="solid"/>
                      <a:round/>
                      <a:headEnd len="sm" w="sm" type="none"/>
                      <a:tailEnd len="sm" w="sm" type="none"/>
                    </a:lnT>
                    <a:lnB cap="flat" cmpd="sng" w="28575">
                      <a:solidFill>
                        <a:srgbClr val="999999"/>
                      </a:solidFill>
                      <a:prstDash val="solid"/>
                      <a:round/>
                      <a:headEnd len="sm" w="sm" type="none"/>
                      <a:tailEnd len="sm" w="sm" type="none"/>
                    </a:lnB>
                  </a:tcPr>
                </a:tc>
              </a:tr>
              <a:tr h="633325">
                <a:tc>
                  <a:txBody>
                    <a:bodyPr/>
                    <a:lstStyle/>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Ukupno :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p>
                      <a:pPr indent="0" lvl="0" marL="63500" marR="63500" rtl="0" algn="l">
                        <a:lnSpc>
                          <a:spcPct val="115000"/>
                        </a:lnSpc>
                        <a:spcBef>
                          <a:spcPts val="0"/>
                        </a:spcBef>
                        <a:spcAft>
                          <a:spcPts val="0"/>
                        </a:spcAft>
                        <a:buNone/>
                      </a:pPr>
                      <a:r>
                        <a:rPr b="1" lang="hr" sz="1200">
                          <a:latin typeface="Times New Roman"/>
                          <a:ea typeface="Times New Roman"/>
                          <a:cs typeface="Times New Roman"/>
                          <a:sym typeface="Times New Roman"/>
                        </a:rPr>
                        <a:t> </a:t>
                      </a:r>
                      <a:endParaRPr b="1" sz="1200">
                        <a:latin typeface="Times New Roman"/>
                        <a:ea typeface="Times New Roman"/>
                        <a:cs typeface="Times New Roman"/>
                        <a:sym typeface="Times New Roman"/>
                      </a:endParaRPr>
                    </a:p>
                  </a:txBody>
                  <a:tcPr marT="91425" marB="91425" marR="91425" marL="91425">
                    <a:lnL cap="flat" cmpd="sng" w="28575">
                      <a:solidFill>
                        <a:srgbClr val="999999"/>
                      </a:solidFill>
                      <a:prstDash val="solid"/>
                      <a:round/>
                      <a:headEnd len="sm" w="sm" type="none"/>
                      <a:tailEnd len="sm" w="sm" type="none"/>
                    </a:lnL>
                    <a:lnR cap="flat" cmpd="sng" w="28575">
                      <a:solidFill>
                        <a:srgbClr val="999999"/>
                      </a:solidFill>
                      <a:prstDash val="solid"/>
                      <a:round/>
                      <a:headEnd len="sm" w="sm" type="none"/>
                      <a:tailEnd len="sm" w="sm" type="none"/>
                    </a:lnR>
                    <a:lnT cap="flat" cmpd="sng" w="28575">
                      <a:solidFill>
                        <a:srgbClr val="999999"/>
                      </a:solidFill>
                      <a:prstDash val="solid"/>
                      <a:round/>
                      <a:headEnd len="sm" w="sm" type="none"/>
                      <a:tailEnd len="sm" w="sm" type="none"/>
                    </a:lnT>
                    <a:lnB cap="flat" cmpd="sng" w="28575">
                      <a:solidFill>
                        <a:srgbClr val="999999"/>
                      </a:solidFill>
                      <a:prstDash val="solid"/>
                      <a:round/>
                      <a:headEnd len="sm" w="sm" type="none"/>
                      <a:tailEnd len="sm" w="sm" type="none"/>
                    </a:lnB>
                  </a:tcPr>
                </a:tc>
                <a:tc>
                  <a:txBody>
                    <a:bodyPr/>
                    <a:lstStyle/>
                    <a:p>
                      <a:pPr indent="0" lvl="0" marL="63500" marR="63500" rtl="0" algn="l">
                        <a:lnSpc>
                          <a:spcPct val="115000"/>
                        </a:lnSpc>
                        <a:spcBef>
                          <a:spcPts val="0"/>
                        </a:spcBef>
                        <a:spcAft>
                          <a:spcPts val="0"/>
                        </a:spcAft>
                        <a:buNone/>
                      </a:pPr>
                      <a:r>
                        <a:rPr lang="hr" sz="1200">
                          <a:latin typeface="Times New Roman"/>
                          <a:ea typeface="Times New Roman"/>
                          <a:cs typeface="Times New Roman"/>
                          <a:sym typeface="Times New Roman"/>
                        </a:rPr>
                        <a:t> </a:t>
                      </a:r>
                      <a:endParaRPr sz="1200">
                        <a:latin typeface="Times New Roman"/>
                        <a:ea typeface="Times New Roman"/>
                        <a:cs typeface="Times New Roman"/>
                        <a:sym typeface="Times New Roman"/>
                      </a:endParaRPr>
                    </a:p>
                  </a:txBody>
                  <a:tcPr marT="91425" marB="91425" marR="91425" marL="91425">
                    <a:lnL cap="flat" cmpd="sng" w="28575">
                      <a:solidFill>
                        <a:srgbClr val="999999"/>
                      </a:solidFill>
                      <a:prstDash val="solid"/>
                      <a:round/>
                      <a:headEnd len="sm" w="sm" type="none"/>
                      <a:tailEnd len="sm" w="sm" type="none"/>
                    </a:lnL>
                    <a:lnR cap="flat" cmpd="sng" w="28575">
                      <a:solidFill>
                        <a:srgbClr val="999999"/>
                      </a:solidFill>
                      <a:prstDash val="solid"/>
                      <a:round/>
                      <a:headEnd len="sm" w="sm" type="none"/>
                      <a:tailEnd len="sm" w="sm" type="none"/>
                    </a:lnR>
                    <a:lnT cap="flat" cmpd="sng" w="28575">
                      <a:solidFill>
                        <a:srgbClr val="999999"/>
                      </a:solidFill>
                      <a:prstDash val="solid"/>
                      <a:round/>
                      <a:headEnd len="sm" w="sm" type="none"/>
                      <a:tailEnd len="sm" w="sm" type="none"/>
                    </a:lnT>
                    <a:lnB cap="flat" cmpd="sng" w="28575">
                      <a:solidFill>
                        <a:srgbClr val="999999"/>
                      </a:solidFill>
                      <a:prstDash val="solid"/>
                      <a:round/>
                      <a:headEnd len="sm" w="sm" type="none"/>
                      <a:tailEnd len="sm" w="sm" type="none"/>
                    </a:lnB>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221" name="Shape 221"/>
        <p:cNvGrpSpPr/>
        <p:nvPr/>
      </p:nvGrpSpPr>
      <p:grpSpPr>
        <a:xfrm>
          <a:off x="0" y="0"/>
          <a:ext cx="0" cy="0"/>
          <a:chOff x="0" y="0"/>
          <a:chExt cx="0" cy="0"/>
        </a:xfrm>
      </p:grpSpPr>
      <p:sp>
        <p:nvSpPr>
          <p:cNvPr id="222" name="Google Shape;222;p34"/>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samovrednovanje grupnog rada u terenskoj nastavi</a:t>
            </a:r>
            <a:endParaRPr/>
          </a:p>
        </p:txBody>
      </p:sp>
      <p:sp>
        <p:nvSpPr>
          <p:cNvPr id="223" name="Google Shape;223;p34"/>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24" name="Google Shape;224;p34"/>
          <p:cNvPicPr preferRelativeResize="0"/>
          <p:nvPr/>
        </p:nvPicPr>
        <p:blipFill rotWithShape="1">
          <a:blip r:embed="rId3">
            <a:alphaModFix/>
          </a:blip>
          <a:srcRect b="7363" l="12398" r="13844" t="26717"/>
          <a:stretch/>
        </p:blipFill>
        <p:spPr>
          <a:xfrm>
            <a:off x="354800" y="1093575"/>
            <a:ext cx="7896974" cy="3842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74" name="Shape 74"/>
        <p:cNvGrpSpPr/>
        <p:nvPr/>
      </p:nvGrpSpPr>
      <p:grpSpPr>
        <a:xfrm>
          <a:off x="0" y="0"/>
          <a:ext cx="0" cy="0"/>
          <a:chOff x="0" y="0"/>
          <a:chExt cx="0" cy="0"/>
        </a:xfrm>
      </p:grpSpPr>
      <p:sp>
        <p:nvSpPr>
          <p:cNvPr id="75" name="Google Shape;75;p15"/>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b="1" i="1"/>
          </a:p>
          <a:p>
            <a:pPr indent="0" lvl="0" marL="0" rtl="0" algn="l">
              <a:spcBef>
                <a:spcPts val="0"/>
              </a:spcBef>
              <a:spcAft>
                <a:spcPts val="0"/>
              </a:spcAft>
              <a:buNone/>
            </a:pPr>
            <a:r>
              <a:t/>
            </a:r>
            <a:endParaRPr b="1" i="1"/>
          </a:p>
          <a:p>
            <a:pPr indent="0" lvl="0" marL="0" rtl="0" algn="l">
              <a:spcBef>
                <a:spcPts val="0"/>
              </a:spcBef>
              <a:spcAft>
                <a:spcPts val="0"/>
              </a:spcAft>
              <a:buClr>
                <a:schemeClr val="dk1"/>
              </a:buClr>
              <a:buSzPct val="39919"/>
              <a:buFont typeface="Arial"/>
              <a:buNone/>
            </a:pPr>
            <a:r>
              <a:rPr b="1" i="1" lang="hr"/>
              <a:t>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t/>
            </a:r>
            <a:endParaRPr b="1" i="1" sz="2755"/>
          </a:p>
          <a:p>
            <a:pPr indent="0" lvl="0" marL="0" rtl="0" algn="l">
              <a:spcBef>
                <a:spcPts val="0"/>
              </a:spcBef>
              <a:spcAft>
                <a:spcPts val="0"/>
              </a:spcAft>
              <a:buNone/>
            </a:pPr>
            <a:r>
              <a:rPr b="1" i="1" lang="hr" sz="2755"/>
              <a:t>Meine Stadt</a:t>
            </a:r>
            <a:endParaRPr b="1" i="1" sz="2755"/>
          </a:p>
          <a:p>
            <a:pPr indent="0" lvl="0" marL="0" rtl="0" algn="l">
              <a:spcBef>
                <a:spcPts val="0"/>
              </a:spcBef>
              <a:spcAft>
                <a:spcPts val="0"/>
              </a:spcAft>
              <a:buNone/>
            </a:pPr>
            <a:r>
              <a:rPr b="1" i="1" lang="hr" sz="2755"/>
              <a:t>Gute und schlechte Seiten in meiner Stadt</a:t>
            </a:r>
            <a:endParaRPr b="1" i="1" sz="2755"/>
          </a:p>
        </p:txBody>
      </p:sp>
      <p:sp>
        <p:nvSpPr>
          <p:cNvPr id="76" name="Google Shape;76;p15"/>
          <p:cNvSpPr txBox="1"/>
          <p:nvPr>
            <p:ph idx="1" type="body"/>
          </p:nvPr>
        </p:nvSpPr>
        <p:spPr>
          <a:xfrm>
            <a:off x="311700" y="1225225"/>
            <a:ext cx="8520600" cy="335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hr"/>
              <a:t>Was kann meine Stadt dem Europa bieten?</a:t>
            </a:r>
            <a:endParaRPr/>
          </a:p>
          <a:p>
            <a:pPr indent="-342900" lvl="0" marL="457200" rtl="0" algn="l">
              <a:spcBef>
                <a:spcPts val="0"/>
              </a:spcBef>
              <a:spcAft>
                <a:spcPts val="0"/>
              </a:spcAft>
              <a:buSzPts val="1800"/>
              <a:buAutoNum type="arabicPeriod"/>
            </a:pPr>
            <a:r>
              <a:rPr lang="hr"/>
              <a:t>Was ist in meiner Stadt europäisch?</a:t>
            </a:r>
            <a:endParaRPr/>
          </a:p>
          <a:p>
            <a:pPr indent="-342900" lvl="0" marL="457200" rtl="0" algn="l">
              <a:spcBef>
                <a:spcPts val="0"/>
              </a:spcBef>
              <a:spcAft>
                <a:spcPts val="0"/>
              </a:spcAft>
              <a:buSzPts val="1800"/>
              <a:buAutoNum type="arabicPeriod"/>
            </a:pPr>
            <a:r>
              <a:rPr lang="hr"/>
              <a:t>Was würde aus meiner Stadt die europäische Kultur bereichern?</a:t>
            </a:r>
            <a:endParaRPr/>
          </a:p>
          <a:p>
            <a:pPr indent="-342900" lvl="0" marL="457200" rtl="0" algn="l">
              <a:spcBef>
                <a:spcPts val="0"/>
              </a:spcBef>
              <a:spcAft>
                <a:spcPts val="0"/>
              </a:spcAft>
              <a:buSzPts val="1800"/>
              <a:buAutoNum type="arabicPeriod"/>
            </a:pPr>
            <a:r>
              <a:rPr lang="hr"/>
              <a:t>Was sollte besser machen, um europäisch zu sein?</a:t>
            </a:r>
            <a:endParaRPr/>
          </a:p>
          <a:p>
            <a:pPr indent="-342900" lvl="0" marL="457200" rtl="0" algn="l">
              <a:spcBef>
                <a:spcPts val="0"/>
              </a:spcBef>
              <a:spcAft>
                <a:spcPts val="0"/>
              </a:spcAft>
              <a:buSzPts val="1800"/>
              <a:buAutoNum type="arabicPeriod"/>
            </a:pPr>
            <a:r>
              <a:rPr lang="hr"/>
              <a:t>Was ist sehr schlecht und was ist  sehr gut in meiner Stadt?</a:t>
            </a:r>
            <a:endParaRPr/>
          </a:p>
          <a:p>
            <a:pPr indent="-342900" lvl="0" marL="457200" rtl="0" algn="l">
              <a:spcBef>
                <a:spcPts val="0"/>
              </a:spcBef>
              <a:spcAft>
                <a:spcPts val="0"/>
              </a:spcAft>
              <a:buSzPts val="1800"/>
              <a:buAutoNum type="arabicPeriod"/>
            </a:pPr>
            <a:r>
              <a:rPr lang="hr"/>
              <a:t>Welche Rolle spiele ich in meiner Stadt?</a:t>
            </a:r>
            <a:endParaRPr/>
          </a:p>
        </p:txBody>
      </p:sp>
      <p:pic>
        <p:nvPicPr>
          <p:cNvPr id="77" name="Google Shape;77;p15"/>
          <p:cNvPicPr preferRelativeResize="0"/>
          <p:nvPr/>
        </p:nvPicPr>
        <p:blipFill>
          <a:blip r:embed="rId3">
            <a:alphaModFix/>
          </a:blip>
          <a:stretch>
            <a:fillRect/>
          </a:stretch>
        </p:blipFill>
        <p:spPr>
          <a:xfrm>
            <a:off x="5298350" y="2926475"/>
            <a:ext cx="3533949" cy="2143125"/>
          </a:xfrm>
          <a:prstGeom prst="rect">
            <a:avLst/>
          </a:prstGeom>
          <a:noFill/>
          <a:ln>
            <a:noFill/>
          </a:ln>
        </p:spPr>
      </p:pic>
      <p:sp>
        <p:nvSpPr>
          <p:cNvPr id="78" name="Google Shape;78;p15"/>
          <p:cNvSpPr txBox="1"/>
          <p:nvPr/>
        </p:nvSpPr>
        <p:spPr>
          <a:xfrm>
            <a:off x="440850" y="3566025"/>
            <a:ext cx="3996300" cy="133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MOJ GRAD</a:t>
            </a:r>
            <a:endParaRPr b="1">
              <a:latin typeface="Open Sans"/>
              <a:ea typeface="Open Sans"/>
              <a:cs typeface="Open Sans"/>
              <a:sym typeface="Open Sans"/>
            </a:endParaRPr>
          </a:p>
          <a:p>
            <a:pPr indent="0" lvl="0" marL="0" rtl="0" algn="l">
              <a:spcBef>
                <a:spcPts val="0"/>
              </a:spcBef>
              <a:spcAft>
                <a:spcPts val="0"/>
              </a:spcAft>
              <a:buNone/>
            </a:pPr>
            <a:r>
              <a:rPr b="1" lang="hr">
                <a:latin typeface="Open Sans"/>
                <a:ea typeface="Open Sans"/>
                <a:cs typeface="Open Sans"/>
                <a:sym typeface="Open Sans"/>
              </a:rPr>
              <a:t>DOBRE I LOŠE STRANE MOGA GRADA</a:t>
            </a:r>
            <a:endParaRPr b="1">
              <a:latin typeface="Open Sans"/>
              <a:ea typeface="Open Sans"/>
              <a:cs typeface="Open Sans"/>
              <a:sym typeface="Open Sans"/>
            </a:endParaRPr>
          </a:p>
          <a:p>
            <a:pPr indent="0" lvl="0" marL="0" rtl="0" algn="l">
              <a:spcBef>
                <a:spcPts val="0"/>
              </a:spcBef>
              <a:spcAft>
                <a:spcPts val="0"/>
              </a:spcAft>
              <a:buNone/>
            </a:pPr>
            <a:r>
              <a:rPr b="1" lang="hr">
                <a:latin typeface="Open Sans"/>
                <a:ea typeface="Open Sans"/>
                <a:cs typeface="Open Sans"/>
                <a:sym typeface="Open Sans"/>
              </a:rPr>
              <a:t>SMJERNICE SU OVA PITANJA</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hr">
                <a:solidFill>
                  <a:schemeClr val="dk1"/>
                </a:solidFill>
                <a:latin typeface="Open Sans"/>
                <a:ea typeface="Open Sans"/>
                <a:cs typeface="Open Sans"/>
                <a:sym typeface="Open Sans"/>
              </a:rPr>
              <a:t>TRAJANJE: 2 BLOK SATA</a:t>
            </a:r>
            <a:endParaRPr b="1">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2" name="Shape 82"/>
        <p:cNvGrpSpPr/>
        <p:nvPr/>
      </p:nvGrpSpPr>
      <p:grpSpPr>
        <a:xfrm>
          <a:off x="0" y="0"/>
          <a:ext cx="0" cy="0"/>
          <a:chOff x="0" y="0"/>
          <a:chExt cx="0" cy="0"/>
        </a:xfrm>
      </p:grpSpPr>
      <p:sp>
        <p:nvSpPr>
          <p:cNvPr id="83" name="Google Shape;83;p16"/>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Welche Rolle spiele ich in meiner Stadt?</a:t>
            </a:r>
            <a:endParaRPr/>
          </a:p>
        </p:txBody>
      </p:sp>
      <p:sp>
        <p:nvSpPr>
          <p:cNvPr id="84" name="Google Shape;84;p16"/>
          <p:cNvSpPr txBox="1"/>
          <p:nvPr>
            <p:ph idx="1" type="body"/>
          </p:nvPr>
        </p:nvSpPr>
        <p:spPr>
          <a:xfrm>
            <a:off x="311700" y="1017725"/>
            <a:ext cx="3917700" cy="14832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hr" sz="6200"/>
              <a:t>Meine Rolle in Metković ist nicht so groß, aber ich kann helfen, meine Stadt besser zu machen. Ich helfe Meschen. Ich bin ein Schüler und ich werbe meine Stadt durch die Projekte. Samstags reinige ich meine Stadt mit meinen Freunden. Ich promoviere meine Stadt in anderen europäischen Ländern. Meine Rolle ist klein, aber gemeinsam können wir viel erreichen.</a:t>
            </a:r>
            <a:endParaRPr sz="6200"/>
          </a:p>
          <a:p>
            <a:pPr indent="0" lvl="0" marL="0" rtl="0" algn="l">
              <a:spcBef>
                <a:spcPts val="1200"/>
              </a:spcBef>
              <a:spcAft>
                <a:spcPts val="0"/>
              </a:spcAft>
              <a:buNone/>
            </a:pPr>
            <a:r>
              <a:rPr lang="hr" sz="6200"/>
              <a:t>Antonio Konjevod</a:t>
            </a:r>
            <a:endParaRPr sz="62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457200" lvl="0" marL="457200" rtl="0" algn="l">
              <a:spcBef>
                <a:spcPts val="1200"/>
              </a:spcBef>
              <a:spcAft>
                <a:spcPts val="0"/>
              </a:spcAft>
              <a:buNone/>
            </a:pPr>
            <a:r>
              <a:rPr lang="hr" sz="3400" u="sng">
                <a:solidFill>
                  <a:schemeClr val="hlink"/>
                </a:solidFill>
                <a:hlinkClick r:id="rId3"/>
              </a:rPr>
              <a:t>Freiwillige Arbeit</a:t>
            </a:r>
            <a:r>
              <a:rPr lang="hr" sz="3400"/>
              <a:t> </a:t>
            </a:r>
            <a:endParaRPr sz="3400"/>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hr"/>
              <a:t>				</a:t>
            </a:r>
            <a:endParaRPr/>
          </a:p>
        </p:txBody>
      </p:sp>
      <p:pic>
        <p:nvPicPr>
          <p:cNvPr id="85" name="Google Shape;85;p16"/>
          <p:cNvPicPr preferRelativeResize="0"/>
          <p:nvPr/>
        </p:nvPicPr>
        <p:blipFill>
          <a:blip r:embed="rId4">
            <a:alphaModFix/>
          </a:blip>
          <a:stretch>
            <a:fillRect/>
          </a:stretch>
        </p:blipFill>
        <p:spPr>
          <a:xfrm>
            <a:off x="5069259" y="1522724"/>
            <a:ext cx="3143150" cy="2098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89" name="Shape 89"/>
        <p:cNvGrpSpPr/>
        <p:nvPr/>
      </p:nvGrpSpPr>
      <p:grpSpPr>
        <a:xfrm>
          <a:off x="0" y="0"/>
          <a:ext cx="0" cy="0"/>
          <a:chOff x="0" y="0"/>
          <a:chExt cx="0" cy="0"/>
        </a:xfrm>
      </p:grpSpPr>
      <p:sp>
        <p:nvSpPr>
          <p:cNvPr id="90" name="Google Shape;90;p17"/>
          <p:cNvSpPr txBox="1"/>
          <p:nvPr>
            <p:ph idx="4294967295" type="body"/>
          </p:nvPr>
        </p:nvSpPr>
        <p:spPr>
          <a:xfrm>
            <a:off x="365650" y="1937950"/>
            <a:ext cx="2839800" cy="1304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hr"/>
              <a:t>In unserem Schulgarten finden wir viele schöne Bäume und Blumen.</a:t>
            </a:r>
            <a:endParaRPr/>
          </a:p>
        </p:txBody>
      </p:sp>
      <p:pic>
        <p:nvPicPr>
          <p:cNvPr id="91" name="Google Shape;91;p17"/>
          <p:cNvPicPr preferRelativeResize="0"/>
          <p:nvPr/>
        </p:nvPicPr>
        <p:blipFill>
          <a:blip r:embed="rId3">
            <a:alphaModFix/>
          </a:blip>
          <a:stretch>
            <a:fillRect/>
          </a:stretch>
        </p:blipFill>
        <p:spPr>
          <a:xfrm>
            <a:off x="4509700" y="496075"/>
            <a:ext cx="4114299" cy="4142848"/>
          </a:xfrm>
          <a:prstGeom prst="rect">
            <a:avLst/>
          </a:prstGeom>
          <a:noFill/>
          <a:ln>
            <a:noFill/>
          </a:ln>
        </p:spPr>
      </p:pic>
      <p:sp>
        <p:nvSpPr>
          <p:cNvPr id="92" name="Google Shape;92;p17"/>
          <p:cNvSpPr txBox="1"/>
          <p:nvPr/>
        </p:nvSpPr>
        <p:spPr>
          <a:xfrm>
            <a:off x="421725" y="633100"/>
            <a:ext cx="2457000" cy="105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sz="2300">
                <a:latin typeface="Open Sans"/>
                <a:ea typeface="Open Sans"/>
                <a:cs typeface="Open Sans"/>
                <a:sym typeface="Open Sans"/>
              </a:rPr>
              <a:t>Gute Seite</a:t>
            </a:r>
            <a:endParaRPr b="1" sz="2300">
              <a:latin typeface="Open Sans"/>
              <a:ea typeface="Open Sans"/>
              <a:cs typeface="Open Sans"/>
              <a:sym typeface="Open Sans"/>
            </a:endParaRPr>
          </a:p>
        </p:txBody>
      </p:sp>
      <p:sp>
        <p:nvSpPr>
          <p:cNvPr id="93" name="Google Shape;93;p17"/>
          <p:cNvSpPr txBox="1"/>
          <p:nvPr>
            <p:ph type="title"/>
          </p:nvPr>
        </p:nvSpPr>
        <p:spPr>
          <a:xfrm>
            <a:off x="311700" y="315925"/>
            <a:ext cx="31884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7" name="Shape 97"/>
        <p:cNvGrpSpPr/>
        <p:nvPr/>
      </p:nvGrpSpPr>
      <p:grpSpPr>
        <a:xfrm>
          <a:off x="0" y="0"/>
          <a:ext cx="0" cy="0"/>
          <a:chOff x="0" y="0"/>
          <a:chExt cx="0" cy="0"/>
        </a:xfrm>
      </p:grpSpPr>
      <p:sp>
        <p:nvSpPr>
          <p:cNvPr id="98" name="Google Shape;98;p18"/>
          <p:cNvSpPr txBox="1"/>
          <p:nvPr>
            <p:ph idx="1" type="body"/>
          </p:nvPr>
        </p:nvSpPr>
        <p:spPr>
          <a:xfrm>
            <a:off x="387900" y="962875"/>
            <a:ext cx="3098100" cy="353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hr"/>
              <a:t>Leider, viele Leute werfen ihren Müll in den Park .</a:t>
            </a:r>
            <a:endParaRPr/>
          </a:p>
          <a:p>
            <a:pPr indent="0" lvl="0" marL="0" rtl="0" algn="l">
              <a:spcBef>
                <a:spcPts val="1200"/>
              </a:spcBef>
              <a:spcAft>
                <a:spcPts val="1200"/>
              </a:spcAft>
              <a:buNone/>
            </a:pPr>
            <a:r>
              <a:rPr lang="hr"/>
              <a:t>Da finden wir viele Flaschen, Zigaretten und Plastiktüten.</a:t>
            </a:r>
            <a:endParaRPr/>
          </a:p>
        </p:txBody>
      </p:sp>
      <p:pic>
        <p:nvPicPr>
          <p:cNvPr id="99" name="Google Shape;99;p18"/>
          <p:cNvPicPr preferRelativeResize="0"/>
          <p:nvPr/>
        </p:nvPicPr>
        <p:blipFill>
          <a:blip r:embed="rId3">
            <a:alphaModFix/>
          </a:blip>
          <a:stretch>
            <a:fillRect/>
          </a:stretch>
        </p:blipFill>
        <p:spPr>
          <a:xfrm>
            <a:off x="5496102" y="377838"/>
            <a:ext cx="2832375" cy="4387825"/>
          </a:xfrm>
          <a:prstGeom prst="rect">
            <a:avLst/>
          </a:prstGeom>
          <a:noFill/>
          <a:ln>
            <a:noFill/>
          </a:ln>
        </p:spPr>
      </p:pic>
      <p:sp>
        <p:nvSpPr>
          <p:cNvPr id="100" name="Google Shape;100;p18"/>
          <p:cNvSpPr txBox="1"/>
          <p:nvPr/>
        </p:nvSpPr>
        <p:spPr>
          <a:xfrm>
            <a:off x="593800" y="308050"/>
            <a:ext cx="2007600" cy="53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Schlechte Seite</a:t>
            </a:r>
            <a:endParaRPr b="1">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04" name="Shape 104"/>
        <p:cNvGrpSpPr/>
        <p:nvPr/>
      </p:nvGrpSpPr>
      <p:grpSpPr>
        <a:xfrm>
          <a:off x="0" y="0"/>
          <a:ext cx="0" cy="0"/>
          <a:chOff x="0" y="0"/>
          <a:chExt cx="0" cy="0"/>
        </a:xfrm>
      </p:grpSpPr>
      <p:sp>
        <p:nvSpPr>
          <p:cNvPr id="105" name="Google Shape;105;p19"/>
          <p:cNvSpPr txBox="1"/>
          <p:nvPr>
            <p:ph type="title"/>
          </p:nvPr>
        </p:nvSpPr>
        <p:spPr>
          <a:xfrm>
            <a:off x="311700" y="315925"/>
            <a:ext cx="8520600" cy="8313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hr"/>
              <a:t>Die Wände in der Stadt:</a:t>
            </a:r>
            <a:endParaRPr/>
          </a:p>
          <a:p>
            <a:pPr indent="0" lvl="0" marL="0" rtl="0" algn="l">
              <a:spcBef>
                <a:spcPts val="0"/>
              </a:spcBef>
              <a:spcAft>
                <a:spcPts val="0"/>
              </a:spcAft>
              <a:buNone/>
            </a:pPr>
            <a:r>
              <a:rPr lang="hr"/>
              <a:t>gute Seiten</a:t>
            </a:r>
            <a:endParaRPr/>
          </a:p>
        </p:txBody>
      </p:sp>
      <p:sp>
        <p:nvSpPr>
          <p:cNvPr id="106" name="Google Shape;106;p19"/>
          <p:cNvSpPr txBox="1"/>
          <p:nvPr>
            <p:ph idx="1" type="body"/>
          </p:nvPr>
        </p:nvSpPr>
        <p:spPr>
          <a:xfrm>
            <a:off x="387900" y="1489825"/>
            <a:ext cx="3963300" cy="3078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hr"/>
              <a:t>Graffiti und Muralen:</a:t>
            </a:r>
            <a:r>
              <a:rPr lang="hr"/>
              <a:t>Es gibt viele Muralen und Graffiti </a:t>
            </a:r>
            <a:endParaRPr b="1"/>
          </a:p>
          <a:p>
            <a:pPr indent="-342900" lvl="0" marL="457200" rtl="0" algn="l">
              <a:spcBef>
                <a:spcPts val="1200"/>
              </a:spcBef>
              <a:spcAft>
                <a:spcPts val="0"/>
              </a:spcAft>
              <a:buSzPts val="1800"/>
              <a:buChar char="●"/>
            </a:pPr>
            <a:r>
              <a:rPr lang="hr"/>
              <a:t>auf dem Basketballplatz</a:t>
            </a:r>
            <a:endParaRPr/>
          </a:p>
          <a:p>
            <a:pPr indent="-342900" lvl="0" marL="457200" rtl="0" algn="l">
              <a:spcBef>
                <a:spcPts val="0"/>
              </a:spcBef>
              <a:spcAft>
                <a:spcPts val="0"/>
              </a:spcAft>
              <a:buSzPts val="1800"/>
              <a:buChar char="●"/>
            </a:pPr>
            <a:r>
              <a:rPr lang="hr"/>
              <a:t>an alten verlassenen Gebäuden</a:t>
            </a:r>
            <a:endParaRPr/>
          </a:p>
          <a:p>
            <a:pPr indent="-342900" lvl="0" marL="457200" rtl="0" algn="l">
              <a:spcBef>
                <a:spcPts val="0"/>
              </a:spcBef>
              <a:spcAft>
                <a:spcPts val="0"/>
              </a:spcAft>
              <a:buSzPts val="1800"/>
              <a:buChar char="●"/>
            </a:pPr>
            <a:r>
              <a:rPr lang="hr"/>
              <a:t>an den Schulwänden.</a:t>
            </a:r>
            <a:endParaRPr/>
          </a:p>
        </p:txBody>
      </p:sp>
      <p:pic>
        <p:nvPicPr>
          <p:cNvPr id="107" name="Google Shape;107;p19"/>
          <p:cNvPicPr preferRelativeResize="0"/>
          <p:nvPr/>
        </p:nvPicPr>
        <p:blipFill>
          <a:blip r:embed="rId3">
            <a:alphaModFix/>
          </a:blip>
          <a:stretch>
            <a:fillRect/>
          </a:stretch>
        </p:blipFill>
        <p:spPr>
          <a:xfrm>
            <a:off x="4896776" y="670375"/>
            <a:ext cx="3046027" cy="405872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111" name="Shape 111"/>
        <p:cNvGrpSpPr/>
        <p:nvPr/>
      </p:nvGrpSpPr>
      <p:grpSpPr>
        <a:xfrm>
          <a:off x="0" y="0"/>
          <a:ext cx="0" cy="0"/>
          <a:chOff x="0" y="0"/>
          <a:chExt cx="0" cy="0"/>
        </a:xfrm>
      </p:grpSpPr>
      <p:sp>
        <p:nvSpPr>
          <p:cNvPr id="112" name="Google Shape;112;p20"/>
          <p:cNvSpPr txBox="1"/>
          <p:nvPr>
            <p:ph type="title"/>
          </p:nvPr>
        </p:nvSpPr>
        <p:spPr>
          <a:xfrm>
            <a:off x="311700" y="315925"/>
            <a:ext cx="8520600" cy="8313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hr"/>
              <a:t>Schlechte Seiten:</a:t>
            </a:r>
            <a:endParaRPr/>
          </a:p>
        </p:txBody>
      </p:sp>
      <p:sp>
        <p:nvSpPr>
          <p:cNvPr id="113" name="Google Shape;113;p20"/>
          <p:cNvSpPr txBox="1"/>
          <p:nvPr>
            <p:ph idx="1" type="body"/>
          </p:nvPr>
        </p:nvSpPr>
        <p:spPr>
          <a:xfrm>
            <a:off x="387900" y="1199425"/>
            <a:ext cx="5838000" cy="6861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hr"/>
              <a:t>Hässliche und vulgäre Graffiti an den Schulwänden</a:t>
            </a:r>
            <a:endParaRPr/>
          </a:p>
          <a:p>
            <a:pPr indent="-334327" lvl="0" marL="457200" rtl="0" algn="l">
              <a:spcBef>
                <a:spcPts val="0"/>
              </a:spcBef>
              <a:spcAft>
                <a:spcPts val="0"/>
              </a:spcAft>
              <a:buSzPct val="100000"/>
              <a:buChar char="●"/>
            </a:pPr>
            <a:r>
              <a:rPr lang="hr"/>
              <a:t>einige Jugendliche zerstören schöne Muralen</a:t>
            </a:r>
            <a:endParaRPr/>
          </a:p>
        </p:txBody>
      </p:sp>
      <p:pic>
        <p:nvPicPr>
          <p:cNvPr id="114" name="Google Shape;114;p20"/>
          <p:cNvPicPr preferRelativeResize="0"/>
          <p:nvPr/>
        </p:nvPicPr>
        <p:blipFill>
          <a:blip r:embed="rId3">
            <a:alphaModFix/>
          </a:blip>
          <a:stretch>
            <a:fillRect/>
          </a:stretch>
        </p:blipFill>
        <p:spPr>
          <a:xfrm>
            <a:off x="853650" y="1799075"/>
            <a:ext cx="3892224" cy="3295724"/>
          </a:xfrm>
          <a:prstGeom prst="rect">
            <a:avLst/>
          </a:prstGeom>
          <a:noFill/>
          <a:ln>
            <a:noFill/>
          </a:ln>
        </p:spPr>
      </p:pic>
      <p:pic>
        <p:nvPicPr>
          <p:cNvPr id="115" name="Google Shape;115;p20"/>
          <p:cNvPicPr preferRelativeResize="0"/>
          <p:nvPr/>
        </p:nvPicPr>
        <p:blipFill>
          <a:blip r:embed="rId4">
            <a:alphaModFix/>
          </a:blip>
          <a:stretch>
            <a:fillRect/>
          </a:stretch>
        </p:blipFill>
        <p:spPr>
          <a:xfrm>
            <a:off x="5850725" y="402225"/>
            <a:ext cx="3154326" cy="463157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9" name="Shape 119"/>
        <p:cNvGrpSpPr/>
        <p:nvPr/>
      </p:nvGrpSpPr>
      <p:grpSpPr>
        <a:xfrm>
          <a:off x="0" y="0"/>
          <a:ext cx="0" cy="0"/>
          <a:chOff x="0" y="0"/>
          <a:chExt cx="0" cy="0"/>
        </a:xfrm>
      </p:grpSpPr>
      <p:sp>
        <p:nvSpPr>
          <p:cNvPr id="120" name="Google Shape;120;p21"/>
          <p:cNvSpPr txBox="1"/>
          <p:nvPr>
            <p:ph type="title"/>
          </p:nvPr>
        </p:nvSpPr>
        <p:spPr>
          <a:xfrm>
            <a:off x="-3" y="-10"/>
            <a:ext cx="7688700" cy="535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hr"/>
              <a:t>Steckbrief- die bekannten Personen aus Metković</a:t>
            </a:r>
            <a:endParaRPr/>
          </a:p>
        </p:txBody>
      </p:sp>
      <p:graphicFrame>
        <p:nvGraphicFramePr>
          <p:cNvPr id="121" name="Google Shape;121;p21"/>
          <p:cNvGraphicFramePr/>
          <p:nvPr/>
        </p:nvGraphicFramePr>
        <p:xfrm>
          <a:off x="-3" y="465690"/>
          <a:ext cx="3000000" cy="3000000"/>
        </p:xfrm>
        <a:graphic>
          <a:graphicData uri="http://schemas.openxmlformats.org/drawingml/2006/table">
            <a:tbl>
              <a:tblPr>
                <a:noFill/>
                <a:tableStyleId>{DB521844-F265-4872-99E0-F10CC59F021F}</a:tableStyleId>
              </a:tblPr>
              <a:tblGrid>
                <a:gridCol w="4119875"/>
                <a:gridCol w="5024125"/>
              </a:tblGrid>
              <a:tr h="1450650">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rPr b="1" lang="hr"/>
                        <a:t>So sieht er/sie aus:</a:t>
                      </a:r>
                      <a:endParaRPr b="1"/>
                    </a:p>
                    <a:p>
                      <a:pPr indent="0" lvl="0" marL="0" rtl="0" algn="l">
                        <a:spcBef>
                          <a:spcPts val="0"/>
                        </a:spcBef>
                        <a:spcAft>
                          <a:spcPts val="0"/>
                        </a:spcAft>
                        <a:buNone/>
                      </a:pPr>
                      <a:r>
                        <a:rPr b="1" lang="hr"/>
                        <a:t>Haare: grau ud kurz</a:t>
                      </a:r>
                      <a:endParaRPr b="1"/>
                    </a:p>
                    <a:p>
                      <a:pPr indent="0" lvl="0" marL="0" rtl="0" algn="l">
                        <a:spcBef>
                          <a:spcPts val="0"/>
                        </a:spcBef>
                        <a:spcAft>
                          <a:spcPts val="0"/>
                        </a:spcAft>
                        <a:buNone/>
                      </a:pPr>
                      <a:r>
                        <a:rPr b="1" lang="hr"/>
                        <a:t>Augen: braun</a:t>
                      </a:r>
                      <a:endParaRPr b="1"/>
                    </a:p>
                    <a:p>
                      <a:pPr indent="0" lvl="0" marL="0" rtl="0" algn="l">
                        <a:spcBef>
                          <a:spcPts val="0"/>
                        </a:spcBef>
                        <a:spcAft>
                          <a:spcPts val="0"/>
                        </a:spcAft>
                        <a:buNone/>
                      </a:pPr>
                      <a:r>
                        <a:rPr b="1" lang="hr"/>
                        <a:t>Größe: er war nicht gro</a:t>
                      </a:r>
                      <a:r>
                        <a:rPr lang="hr">
                          <a:latin typeface="Lato"/>
                          <a:ea typeface="Lato"/>
                          <a:cs typeface="Lato"/>
                          <a:sym typeface="Lato"/>
                        </a:rPr>
                        <a:t>ß</a:t>
                      </a:r>
                      <a:endParaRPr sz="2100">
                        <a:solidFill>
                          <a:srgbClr val="202124"/>
                        </a:solidFill>
                        <a:highlight>
                          <a:srgbClr val="F8F9FA"/>
                        </a:highlight>
                      </a:endParaRPr>
                    </a:p>
                    <a:p>
                      <a:pPr indent="0" lvl="0" marL="0" rtl="0" algn="l">
                        <a:spcBef>
                          <a:spcPts val="0"/>
                        </a:spcBef>
                        <a:spcAft>
                          <a:spcPts val="0"/>
                        </a:spcAft>
                        <a:buNone/>
                      </a:pPr>
                      <a:r>
                        <a:t/>
                      </a:r>
                      <a:endParaRPr b="1"/>
                    </a:p>
                  </a:txBody>
                  <a:tcPr marT="91425" marB="91425" marR="91425" marL="91425"/>
                </a:tc>
              </a:tr>
              <a:tr h="423675">
                <a:tc>
                  <a:txBody>
                    <a:bodyPr/>
                    <a:lstStyle/>
                    <a:p>
                      <a:pPr indent="0" lvl="0" marL="0" rtl="0" algn="l">
                        <a:spcBef>
                          <a:spcPts val="0"/>
                        </a:spcBef>
                        <a:spcAft>
                          <a:spcPts val="0"/>
                        </a:spcAft>
                        <a:buNone/>
                      </a:pPr>
                      <a:r>
                        <a:rPr b="1" lang="hr"/>
                        <a:t>Name:</a:t>
                      </a:r>
                      <a:endParaRPr b="1"/>
                    </a:p>
                  </a:txBody>
                  <a:tcPr marT="91425" marB="91425" marR="91425" marL="91425"/>
                </a:tc>
                <a:tc>
                  <a:txBody>
                    <a:bodyPr/>
                    <a:lstStyle/>
                    <a:p>
                      <a:pPr indent="0" lvl="0" marL="0" rtl="0" algn="l">
                        <a:spcBef>
                          <a:spcPts val="0"/>
                        </a:spcBef>
                        <a:spcAft>
                          <a:spcPts val="0"/>
                        </a:spcAft>
                        <a:buNone/>
                      </a:pPr>
                      <a:r>
                        <a:rPr lang="hr"/>
                        <a:t>Ante Gabrić</a:t>
                      </a:r>
                      <a:endParaRPr/>
                    </a:p>
                  </a:txBody>
                  <a:tcPr marT="91425" marB="91425" marR="91425" marL="91425"/>
                </a:tc>
              </a:tr>
              <a:tr h="423675">
                <a:tc>
                  <a:txBody>
                    <a:bodyPr/>
                    <a:lstStyle/>
                    <a:p>
                      <a:pPr indent="0" lvl="0" marL="0" rtl="0" algn="l">
                        <a:spcBef>
                          <a:spcPts val="0"/>
                        </a:spcBef>
                        <a:spcAft>
                          <a:spcPts val="0"/>
                        </a:spcAft>
                        <a:buNone/>
                      </a:pPr>
                      <a:r>
                        <a:rPr b="1" lang="hr"/>
                        <a:t>Alter: von-bis</a:t>
                      </a:r>
                      <a:endParaRPr b="1"/>
                    </a:p>
                  </a:txBody>
                  <a:tcPr marT="91425" marB="91425" marR="91425" marL="91425"/>
                </a:tc>
                <a:tc>
                  <a:txBody>
                    <a:bodyPr/>
                    <a:lstStyle/>
                    <a:p>
                      <a:pPr indent="0" lvl="0" marL="0" rtl="0" algn="l">
                        <a:spcBef>
                          <a:spcPts val="0"/>
                        </a:spcBef>
                        <a:spcAft>
                          <a:spcPts val="0"/>
                        </a:spcAft>
                        <a:buNone/>
                      </a:pPr>
                      <a:r>
                        <a:rPr lang="hr">
                          <a:latin typeface="Lato"/>
                          <a:ea typeface="Lato"/>
                          <a:cs typeface="Lato"/>
                          <a:sym typeface="Lato"/>
                        </a:rPr>
                        <a:t>von 28. November 1915 bis 20. Oktober 1988</a:t>
                      </a:r>
                      <a:endParaRPr>
                        <a:latin typeface="Lato"/>
                        <a:ea typeface="Lato"/>
                        <a:cs typeface="Lato"/>
                        <a:sym typeface="Lato"/>
                      </a:endParaRPr>
                    </a:p>
                  </a:txBody>
                  <a:tcPr marT="91425" marB="91425" marR="91425" marL="91425"/>
                </a:tc>
              </a:tr>
              <a:tr h="423675">
                <a:tc>
                  <a:txBody>
                    <a:bodyPr/>
                    <a:lstStyle/>
                    <a:p>
                      <a:pPr indent="0" lvl="0" marL="0" rtl="0" algn="l">
                        <a:spcBef>
                          <a:spcPts val="0"/>
                        </a:spcBef>
                        <a:spcAft>
                          <a:spcPts val="0"/>
                        </a:spcAft>
                        <a:buNone/>
                      </a:pPr>
                      <a:r>
                        <a:rPr b="1" lang="hr"/>
                        <a:t>Das trägt er/sie:</a:t>
                      </a:r>
                      <a:endParaRPr b="1"/>
                    </a:p>
                  </a:txBody>
                  <a:tcPr marT="91425" marB="91425" marR="91425" marL="91425"/>
                </a:tc>
                <a:tc>
                  <a:txBody>
                    <a:bodyPr/>
                    <a:lstStyle/>
                    <a:p>
                      <a:pPr indent="0" lvl="0" marL="0" rtl="0" algn="l">
                        <a:spcBef>
                          <a:spcPts val="0"/>
                        </a:spcBef>
                        <a:spcAft>
                          <a:spcPts val="0"/>
                        </a:spcAft>
                        <a:buNone/>
                      </a:pPr>
                      <a:r>
                        <a:rPr lang="hr"/>
                        <a:t>d</a:t>
                      </a:r>
                      <a:r>
                        <a:rPr lang="hr">
                          <a:latin typeface="Lato"/>
                          <a:ea typeface="Lato"/>
                          <a:cs typeface="Lato"/>
                          <a:sym typeface="Lato"/>
                        </a:rPr>
                        <a:t>as weiße Kleid</a:t>
                      </a:r>
                      <a:endParaRPr/>
                    </a:p>
                  </a:txBody>
                  <a:tcPr marT="91425" marB="91425" marR="91425" marL="91425"/>
                </a:tc>
              </a:tr>
              <a:tr h="423675">
                <a:tc>
                  <a:txBody>
                    <a:bodyPr/>
                    <a:lstStyle/>
                    <a:p>
                      <a:pPr indent="0" lvl="0" marL="0" rtl="0" algn="l">
                        <a:spcBef>
                          <a:spcPts val="0"/>
                        </a:spcBef>
                        <a:spcAft>
                          <a:spcPts val="0"/>
                        </a:spcAft>
                        <a:buNone/>
                      </a:pPr>
                      <a:r>
                        <a:rPr b="1" lang="hr"/>
                        <a:t>Das mag er/sie:</a:t>
                      </a:r>
                      <a:endParaRPr b="1"/>
                    </a:p>
                  </a:txBody>
                  <a:tcPr marT="91425" marB="91425" marR="91425" marL="91425"/>
                </a:tc>
                <a:tc>
                  <a:txBody>
                    <a:bodyPr/>
                    <a:lstStyle/>
                    <a:p>
                      <a:pPr indent="0" lvl="0" marL="0" rtl="0" algn="l">
                        <a:spcBef>
                          <a:spcPts val="0"/>
                        </a:spcBef>
                        <a:spcAft>
                          <a:spcPts val="0"/>
                        </a:spcAft>
                        <a:buNone/>
                      </a:pPr>
                      <a:r>
                        <a:rPr lang="hr"/>
                        <a:t>Fahrrad fahren, den Gott, das Gebet, die Freude</a:t>
                      </a:r>
                      <a:endParaRPr/>
                    </a:p>
                  </a:txBody>
                  <a:tcPr marT="91425" marB="91425" marR="91425" marL="91425"/>
                </a:tc>
              </a:tr>
              <a:tr h="412900">
                <a:tc>
                  <a:txBody>
                    <a:bodyPr/>
                    <a:lstStyle/>
                    <a:p>
                      <a:pPr indent="0" lvl="0" marL="0" rtl="0" algn="l">
                        <a:spcBef>
                          <a:spcPts val="0"/>
                        </a:spcBef>
                        <a:spcAft>
                          <a:spcPts val="0"/>
                        </a:spcAft>
                        <a:buNone/>
                      </a:pPr>
                      <a:r>
                        <a:rPr b="1" lang="hr"/>
                        <a:t>Das mag er/sie nicht:</a:t>
                      </a:r>
                      <a:endParaRPr/>
                    </a:p>
                  </a:txBody>
                  <a:tcPr marT="91425" marB="91425" marR="91425" marL="91425"/>
                </a:tc>
                <a:tc>
                  <a:txBody>
                    <a:bodyPr/>
                    <a:lstStyle/>
                    <a:p>
                      <a:pPr indent="0" lvl="0" marL="0" rtl="0" algn="l">
                        <a:spcBef>
                          <a:spcPts val="0"/>
                        </a:spcBef>
                        <a:spcAft>
                          <a:spcPts val="0"/>
                        </a:spcAft>
                        <a:buNone/>
                      </a:pPr>
                      <a:r>
                        <a:rPr lang="hr">
                          <a:latin typeface="Lato"/>
                          <a:ea typeface="Lato"/>
                          <a:cs typeface="Lato"/>
                          <a:sym typeface="Lato"/>
                        </a:rPr>
                        <a:t>die Armut, das Elend </a:t>
                      </a:r>
                      <a:endParaRPr/>
                    </a:p>
                  </a:txBody>
                  <a:tcPr marT="91425" marB="91425" marR="91425" marL="91425"/>
                </a:tc>
              </a:tr>
              <a:tr h="423675">
                <a:tc>
                  <a:txBody>
                    <a:bodyPr/>
                    <a:lstStyle/>
                    <a:p>
                      <a:pPr indent="0" lvl="0" marL="0" rtl="0" algn="l">
                        <a:spcBef>
                          <a:spcPts val="0"/>
                        </a:spcBef>
                        <a:spcAft>
                          <a:spcPts val="0"/>
                        </a:spcAft>
                        <a:buNone/>
                      </a:pPr>
                      <a:r>
                        <a:rPr b="1" lang="hr"/>
                        <a:t>Seine/ihre Eigenschaften:</a:t>
                      </a:r>
                      <a:endParaRPr b="1"/>
                    </a:p>
                  </a:txBody>
                  <a:tcPr marT="91425" marB="91425" marR="91425" marL="91425"/>
                </a:tc>
                <a:tc>
                  <a:txBody>
                    <a:bodyPr/>
                    <a:lstStyle/>
                    <a:p>
                      <a:pPr indent="0" lvl="0" marL="0" rtl="0" algn="l">
                        <a:spcBef>
                          <a:spcPts val="0"/>
                        </a:spcBef>
                        <a:spcAft>
                          <a:spcPts val="0"/>
                        </a:spcAft>
                        <a:buNone/>
                      </a:pPr>
                      <a:r>
                        <a:rPr lang="hr">
                          <a:latin typeface="Lato"/>
                          <a:ea typeface="Lato"/>
                          <a:cs typeface="Lato"/>
                          <a:sym typeface="Lato"/>
                        </a:rPr>
                        <a:t>bescheiden, hilfsbereit, lieb, entschlossen</a:t>
                      </a:r>
                      <a:endParaRPr/>
                    </a:p>
                  </a:txBody>
                  <a:tcPr marT="91425" marB="91425" marR="91425" marL="91425"/>
                </a:tc>
              </a:tr>
              <a:tr h="662550">
                <a:tc>
                  <a:txBody>
                    <a:bodyPr/>
                    <a:lstStyle/>
                    <a:p>
                      <a:pPr indent="0" lvl="0" marL="0" rtl="0" algn="l">
                        <a:spcBef>
                          <a:spcPts val="0"/>
                        </a:spcBef>
                        <a:spcAft>
                          <a:spcPts val="0"/>
                        </a:spcAft>
                        <a:buNone/>
                      </a:pPr>
                      <a:r>
                        <a:rPr b="1" lang="hr"/>
                        <a:t>Er/sie ist bekannt für:</a:t>
                      </a:r>
                      <a:endParaRPr b="1"/>
                    </a:p>
                    <a:p>
                      <a:pPr indent="0" lvl="0" marL="0" rtl="0" algn="l">
                        <a:spcBef>
                          <a:spcPts val="0"/>
                        </a:spcBef>
                        <a:spcAft>
                          <a:spcPts val="0"/>
                        </a:spcAft>
                        <a:buNone/>
                      </a:pPr>
                      <a:r>
                        <a:t/>
                      </a:r>
                      <a:endParaRPr b="1"/>
                    </a:p>
                  </a:txBody>
                  <a:tcPr marT="91425" marB="91425" marR="91425" marL="91425"/>
                </a:tc>
                <a:tc>
                  <a:txBody>
                    <a:bodyPr/>
                    <a:lstStyle/>
                    <a:p>
                      <a:pPr indent="0" lvl="0" marL="0" rtl="0" algn="l">
                        <a:spcBef>
                          <a:spcPts val="0"/>
                        </a:spcBef>
                        <a:spcAft>
                          <a:spcPts val="0"/>
                        </a:spcAft>
                        <a:buNone/>
                      </a:pPr>
                      <a:r>
                        <a:rPr lang="hr">
                          <a:latin typeface="Lato"/>
                          <a:ea typeface="Lato"/>
                          <a:cs typeface="Lato"/>
                          <a:sym typeface="Lato"/>
                        </a:rPr>
                        <a:t>seine Missionsarbeit in Bengali, Indien. Er hat  vielen armen und kranken Menschen geholfen und er hat  Häuser, Schulen und Krankenhäuser gebaut..</a:t>
                      </a:r>
                      <a:endParaRPr/>
                    </a:p>
                  </a:txBody>
                  <a:tcPr marT="91425" marB="91425" marR="91425" marL="91425"/>
                </a:tc>
              </a:tr>
            </a:tbl>
          </a:graphicData>
        </a:graphic>
      </p:graphicFrame>
      <p:pic>
        <p:nvPicPr>
          <p:cNvPr id="122" name="Google Shape;122;p21"/>
          <p:cNvPicPr preferRelativeResize="0"/>
          <p:nvPr/>
        </p:nvPicPr>
        <p:blipFill>
          <a:blip r:embed="rId3">
            <a:alphaModFix/>
          </a:blip>
          <a:stretch>
            <a:fillRect/>
          </a:stretch>
        </p:blipFill>
        <p:spPr>
          <a:xfrm>
            <a:off x="0" y="535200"/>
            <a:ext cx="2318852" cy="1414476"/>
          </a:xfrm>
          <a:prstGeom prst="rect">
            <a:avLst/>
          </a:prstGeom>
          <a:noFill/>
          <a:ln>
            <a:noFill/>
          </a:ln>
        </p:spPr>
      </p:pic>
      <p:sp>
        <p:nvSpPr>
          <p:cNvPr id="123" name="Google Shape;123;p21"/>
          <p:cNvSpPr txBox="1"/>
          <p:nvPr/>
        </p:nvSpPr>
        <p:spPr>
          <a:xfrm>
            <a:off x="6356100" y="418800"/>
            <a:ext cx="666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24" name="Google Shape;124;p21"/>
          <p:cNvSpPr txBox="1"/>
          <p:nvPr/>
        </p:nvSpPr>
        <p:spPr>
          <a:xfrm>
            <a:off x="6085545" y="959302"/>
            <a:ext cx="485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Lato"/>
              <a:ea typeface="Lato"/>
              <a:cs typeface="Lato"/>
              <a:sym typeface="Lato"/>
            </a:endParaRPr>
          </a:p>
        </p:txBody>
      </p:sp>
      <p:sp>
        <p:nvSpPr>
          <p:cNvPr id="125" name="Google Shape;125;p21"/>
          <p:cNvSpPr txBox="1"/>
          <p:nvPr/>
        </p:nvSpPr>
        <p:spPr>
          <a:xfrm>
            <a:off x="6005775" y="1088350"/>
            <a:ext cx="36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hr">
                <a:latin typeface="Lato"/>
                <a:ea typeface="Lato"/>
                <a:cs typeface="Lato"/>
                <a:sym typeface="Lato"/>
              </a:rPr>
              <a:t> </a:t>
            </a:r>
            <a:endParaRPr>
              <a:latin typeface="Lato"/>
              <a:ea typeface="Lato"/>
              <a:cs typeface="Lato"/>
              <a:sym typeface="Lato"/>
            </a:endParaRPr>
          </a:p>
        </p:txBody>
      </p:sp>
      <p:sp>
        <p:nvSpPr>
          <p:cNvPr id="126" name="Google Shape;126;p21"/>
          <p:cNvSpPr txBox="1"/>
          <p:nvPr/>
        </p:nvSpPr>
        <p:spPr>
          <a:xfrm>
            <a:off x="6559500" y="465700"/>
            <a:ext cx="2495400" cy="126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hr">
                <a:latin typeface="Open Sans"/>
                <a:ea typeface="Open Sans"/>
                <a:cs typeface="Open Sans"/>
                <a:sym typeface="Open Sans"/>
              </a:rPr>
              <a:t>OSOBNA ISKAZNICA POZNATIH OSOBA U MOM GRADU/ OVA TABLICA SLUŽI KAO SMJERNICE</a:t>
            </a:r>
            <a:endParaRPr b="1">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hr">
                <a:solidFill>
                  <a:schemeClr val="dk1"/>
                </a:solidFill>
                <a:latin typeface="Open Sans"/>
                <a:ea typeface="Open Sans"/>
                <a:cs typeface="Open Sans"/>
                <a:sym typeface="Open Sans"/>
              </a:rPr>
              <a:t>TRAJANJE: 2 BLOK SATA</a:t>
            </a:r>
            <a:endParaRPr b="1">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