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38.xml.rels" ContentType="application/vnd.openxmlformats-package.relationships+xml"/>
  <Override PartName="/ppt/slides/_rels/slide4.xml.rels" ContentType="application/vnd.openxmlformats-package.relationships+xml"/>
  <Override PartName="/ppt/slides/_rels/slide39.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9144000" cy="51435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25" name="PlaceHolder 2"/>
          <p:cNvSpPr>
            <a:spLocks noGrp="1"/>
          </p:cNvSpPr>
          <p:nvPr>
            <p:ph type="body"/>
          </p:nvPr>
        </p:nvSpPr>
        <p:spPr>
          <a:xfrm>
            <a:off x="457200" y="1203480"/>
            <a:ext cx="8229240" cy="1422720"/>
          </a:xfrm>
          <a:prstGeom prst="rect">
            <a:avLst/>
          </a:prstGeom>
        </p:spPr>
        <p:txBody>
          <a:bodyPr lIns="0" rIns="0" tIns="0" bIns="0">
            <a:normAutofit/>
          </a:bodyPr>
          <a:p>
            <a:endParaRPr b="0" lang="hr-HR" sz="3200" spc="-1" strike="noStrike">
              <a:latin typeface="Arial"/>
            </a:endParaRPr>
          </a:p>
        </p:txBody>
      </p:sp>
      <p:sp>
        <p:nvSpPr>
          <p:cNvPr id="26" name="PlaceHolder 3"/>
          <p:cNvSpPr>
            <a:spLocks noGrp="1"/>
          </p:cNvSpPr>
          <p:nvPr>
            <p:ph type="body"/>
          </p:nvPr>
        </p:nvSpPr>
        <p:spPr>
          <a:xfrm>
            <a:off x="457200" y="2761920"/>
            <a:ext cx="822924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28"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29"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30" name="PlaceHolder 4"/>
          <p:cNvSpPr>
            <a:spLocks noGrp="1"/>
          </p:cNvSpPr>
          <p:nvPr>
            <p:ph type="body"/>
          </p:nvPr>
        </p:nvSpPr>
        <p:spPr>
          <a:xfrm>
            <a:off x="457200" y="2761920"/>
            <a:ext cx="4015800" cy="1422720"/>
          </a:xfrm>
          <a:prstGeom prst="rect">
            <a:avLst/>
          </a:prstGeom>
        </p:spPr>
        <p:txBody>
          <a:bodyPr lIns="0" rIns="0" tIns="0" bIns="0">
            <a:normAutofit/>
          </a:bodyPr>
          <a:p>
            <a:endParaRPr b="0" lang="hr-HR" sz="3200" spc="-1" strike="noStrike">
              <a:latin typeface="Arial"/>
            </a:endParaRPr>
          </a:p>
        </p:txBody>
      </p:sp>
      <p:sp>
        <p:nvSpPr>
          <p:cNvPr id="31" name="PlaceHolder 5"/>
          <p:cNvSpPr>
            <a:spLocks noGrp="1"/>
          </p:cNvSpPr>
          <p:nvPr>
            <p:ph type="body"/>
          </p:nvPr>
        </p:nvSpPr>
        <p:spPr>
          <a:xfrm>
            <a:off x="467424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33" name="PlaceHolder 2"/>
          <p:cNvSpPr>
            <a:spLocks noGrp="1"/>
          </p:cNvSpPr>
          <p:nvPr>
            <p:ph type="body"/>
          </p:nvPr>
        </p:nvSpPr>
        <p:spPr>
          <a:xfrm>
            <a:off x="457200" y="1203480"/>
            <a:ext cx="2649600" cy="1422720"/>
          </a:xfrm>
          <a:prstGeom prst="rect">
            <a:avLst/>
          </a:prstGeom>
        </p:spPr>
        <p:txBody>
          <a:bodyPr lIns="0" rIns="0" tIns="0" bIns="0">
            <a:normAutofit/>
          </a:bodyPr>
          <a:p>
            <a:endParaRPr b="0" lang="hr-HR" sz="3200" spc="-1" strike="noStrike">
              <a:latin typeface="Arial"/>
            </a:endParaRPr>
          </a:p>
        </p:txBody>
      </p:sp>
      <p:sp>
        <p:nvSpPr>
          <p:cNvPr id="34" name="PlaceHolder 3"/>
          <p:cNvSpPr>
            <a:spLocks noGrp="1"/>
          </p:cNvSpPr>
          <p:nvPr>
            <p:ph type="body"/>
          </p:nvPr>
        </p:nvSpPr>
        <p:spPr>
          <a:xfrm>
            <a:off x="3239640" y="1203480"/>
            <a:ext cx="2649600" cy="1422720"/>
          </a:xfrm>
          <a:prstGeom prst="rect">
            <a:avLst/>
          </a:prstGeom>
        </p:spPr>
        <p:txBody>
          <a:bodyPr lIns="0" rIns="0" tIns="0" bIns="0">
            <a:normAutofit/>
          </a:bodyPr>
          <a:p>
            <a:endParaRPr b="0" lang="hr-HR" sz="3200" spc="-1" strike="noStrike">
              <a:latin typeface="Arial"/>
            </a:endParaRPr>
          </a:p>
        </p:txBody>
      </p:sp>
      <p:sp>
        <p:nvSpPr>
          <p:cNvPr id="35" name="PlaceHolder 4"/>
          <p:cNvSpPr>
            <a:spLocks noGrp="1"/>
          </p:cNvSpPr>
          <p:nvPr>
            <p:ph type="body"/>
          </p:nvPr>
        </p:nvSpPr>
        <p:spPr>
          <a:xfrm>
            <a:off x="6022080" y="1203480"/>
            <a:ext cx="2649600" cy="1422720"/>
          </a:xfrm>
          <a:prstGeom prst="rect">
            <a:avLst/>
          </a:prstGeom>
        </p:spPr>
        <p:txBody>
          <a:bodyPr lIns="0" rIns="0" tIns="0" bIns="0">
            <a:normAutofit/>
          </a:bodyPr>
          <a:p>
            <a:endParaRPr b="0" lang="hr-HR" sz="3200" spc="-1" strike="noStrike">
              <a:latin typeface="Arial"/>
            </a:endParaRPr>
          </a:p>
        </p:txBody>
      </p:sp>
      <p:sp>
        <p:nvSpPr>
          <p:cNvPr id="36" name="PlaceHolder 5"/>
          <p:cNvSpPr>
            <a:spLocks noGrp="1"/>
          </p:cNvSpPr>
          <p:nvPr>
            <p:ph type="body"/>
          </p:nvPr>
        </p:nvSpPr>
        <p:spPr>
          <a:xfrm>
            <a:off x="457200" y="2761920"/>
            <a:ext cx="2649600" cy="1422720"/>
          </a:xfrm>
          <a:prstGeom prst="rect">
            <a:avLst/>
          </a:prstGeom>
        </p:spPr>
        <p:txBody>
          <a:bodyPr lIns="0" rIns="0" tIns="0" bIns="0">
            <a:normAutofit/>
          </a:bodyPr>
          <a:p>
            <a:endParaRPr b="0" lang="hr-HR" sz="3200" spc="-1" strike="noStrike">
              <a:latin typeface="Arial"/>
            </a:endParaRPr>
          </a:p>
        </p:txBody>
      </p:sp>
      <p:sp>
        <p:nvSpPr>
          <p:cNvPr id="37" name="PlaceHolder 6"/>
          <p:cNvSpPr>
            <a:spLocks noGrp="1"/>
          </p:cNvSpPr>
          <p:nvPr>
            <p:ph type="body"/>
          </p:nvPr>
        </p:nvSpPr>
        <p:spPr>
          <a:xfrm>
            <a:off x="3239640" y="2761920"/>
            <a:ext cx="2649600" cy="1422720"/>
          </a:xfrm>
          <a:prstGeom prst="rect">
            <a:avLst/>
          </a:prstGeom>
        </p:spPr>
        <p:txBody>
          <a:bodyPr lIns="0" rIns="0" tIns="0" bIns="0">
            <a:normAutofit/>
          </a:bodyPr>
          <a:p>
            <a:endParaRPr b="0" lang="hr-HR" sz="3200" spc="-1" strike="noStrike">
              <a:latin typeface="Arial"/>
            </a:endParaRPr>
          </a:p>
        </p:txBody>
      </p:sp>
      <p:sp>
        <p:nvSpPr>
          <p:cNvPr id="38" name="PlaceHolder 7"/>
          <p:cNvSpPr>
            <a:spLocks noGrp="1"/>
          </p:cNvSpPr>
          <p:nvPr>
            <p:ph type="body"/>
          </p:nvPr>
        </p:nvSpPr>
        <p:spPr>
          <a:xfrm>
            <a:off x="6022080" y="2761920"/>
            <a:ext cx="26496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42" name="PlaceHolder 2"/>
          <p:cNvSpPr>
            <a:spLocks noGrp="1"/>
          </p:cNvSpPr>
          <p:nvPr>
            <p:ph type="subTitle"/>
          </p:nvPr>
        </p:nvSpPr>
        <p:spPr>
          <a:xfrm>
            <a:off x="457200" y="1203480"/>
            <a:ext cx="8229240" cy="298296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44" name="PlaceHolder 2"/>
          <p:cNvSpPr>
            <a:spLocks noGrp="1"/>
          </p:cNvSpPr>
          <p:nvPr>
            <p:ph type="body"/>
          </p:nvPr>
        </p:nvSpPr>
        <p:spPr>
          <a:xfrm>
            <a:off x="457200" y="1203480"/>
            <a:ext cx="8229240" cy="2982960"/>
          </a:xfrm>
          <a:prstGeom prst="rect">
            <a:avLst/>
          </a:prstGeom>
        </p:spPr>
        <p:txBody>
          <a:bodyPr lIns="0" rIns="0" tIns="0" bIns="0">
            <a:normAutofit/>
          </a:bodyPr>
          <a:p>
            <a:endParaRPr b="0" lang="hr-H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46" name="PlaceHolder 2"/>
          <p:cNvSpPr>
            <a:spLocks noGrp="1"/>
          </p:cNvSpPr>
          <p:nvPr>
            <p:ph type="body"/>
          </p:nvPr>
        </p:nvSpPr>
        <p:spPr>
          <a:xfrm>
            <a:off x="457200" y="1203480"/>
            <a:ext cx="4015800" cy="2982960"/>
          </a:xfrm>
          <a:prstGeom prst="rect">
            <a:avLst/>
          </a:prstGeom>
        </p:spPr>
        <p:txBody>
          <a:bodyPr lIns="0" rIns="0" tIns="0" bIns="0">
            <a:normAutofit/>
          </a:bodyPr>
          <a:p>
            <a:endParaRPr b="0" lang="hr-HR" sz="3200" spc="-1" strike="noStrike">
              <a:latin typeface="Arial"/>
            </a:endParaRPr>
          </a:p>
        </p:txBody>
      </p:sp>
      <p:sp>
        <p:nvSpPr>
          <p:cNvPr id="47" name="PlaceHolder 3"/>
          <p:cNvSpPr>
            <a:spLocks noGrp="1"/>
          </p:cNvSpPr>
          <p:nvPr>
            <p:ph type="body"/>
          </p:nvPr>
        </p:nvSpPr>
        <p:spPr>
          <a:xfrm>
            <a:off x="4674240" y="1203480"/>
            <a:ext cx="4015800" cy="2982960"/>
          </a:xfrm>
          <a:prstGeom prst="rect">
            <a:avLst/>
          </a:prstGeom>
        </p:spPr>
        <p:txBody>
          <a:bodyPr lIns="0" rIns="0" tIns="0" bIns="0">
            <a:normAutofit/>
          </a:bodyPr>
          <a:p>
            <a:endParaRPr b="0" lang="hr-H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457200" y="205200"/>
            <a:ext cx="8229240" cy="398124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51"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52" name="PlaceHolder 3"/>
          <p:cNvSpPr>
            <a:spLocks noGrp="1"/>
          </p:cNvSpPr>
          <p:nvPr>
            <p:ph type="body"/>
          </p:nvPr>
        </p:nvSpPr>
        <p:spPr>
          <a:xfrm>
            <a:off x="4674240" y="1203480"/>
            <a:ext cx="4015800" cy="2982960"/>
          </a:xfrm>
          <a:prstGeom prst="rect">
            <a:avLst/>
          </a:prstGeom>
        </p:spPr>
        <p:txBody>
          <a:bodyPr lIns="0" rIns="0" tIns="0" bIns="0">
            <a:normAutofit/>
          </a:bodyPr>
          <a:p>
            <a:endParaRPr b="0" lang="hr-HR" sz="3200" spc="-1" strike="noStrike">
              <a:latin typeface="Arial"/>
            </a:endParaRPr>
          </a:p>
        </p:txBody>
      </p:sp>
      <p:sp>
        <p:nvSpPr>
          <p:cNvPr id="53" name="PlaceHolder 4"/>
          <p:cNvSpPr>
            <a:spLocks noGrp="1"/>
          </p:cNvSpPr>
          <p:nvPr>
            <p:ph type="body"/>
          </p:nvPr>
        </p:nvSpPr>
        <p:spPr>
          <a:xfrm>
            <a:off x="45720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4" name="PlaceHolder 2"/>
          <p:cNvSpPr>
            <a:spLocks noGrp="1"/>
          </p:cNvSpPr>
          <p:nvPr>
            <p:ph type="subTitle"/>
          </p:nvPr>
        </p:nvSpPr>
        <p:spPr>
          <a:xfrm>
            <a:off x="457200" y="1203480"/>
            <a:ext cx="8229240" cy="298296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55" name="PlaceHolder 2"/>
          <p:cNvSpPr>
            <a:spLocks noGrp="1"/>
          </p:cNvSpPr>
          <p:nvPr>
            <p:ph type="body"/>
          </p:nvPr>
        </p:nvSpPr>
        <p:spPr>
          <a:xfrm>
            <a:off x="457200" y="1203480"/>
            <a:ext cx="4015800" cy="2982960"/>
          </a:xfrm>
          <a:prstGeom prst="rect">
            <a:avLst/>
          </a:prstGeom>
        </p:spPr>
        <p:txBody>
          <a:bodyPr lIns="0" rIns="0" tIns="0" bIns="0">
            <a:normAutofit/>
          </a:bodyPr>
          <a:p>
            <a:endParaRPr b="0" lang="hr-HR" sz="3200" spc="-1" strike="noStrike">
              <a:latin typeface="Arial"/>
            </a:endParaRPr>
          </a:p>
        </p:txBody>
      </p:sp>
      <p:sp>
        <p:nvSpPr>
          <p:cNvPr id="56"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57" name="PlaceHolder 4"/>
          <p:cNvSpPr>
            <a:spLocks noGrp="1"/>
          </p:cNvSpPr>
          <p:nvPr>
            <p:ph type="body"/>
          </p:nvPr>
        </p:nvSpPr>
        <p:spPr>
          <a:xfrm>
            <a:off x="467424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59"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60"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61" name="PlaceHolder 4"/>
          <p:cNvSpPr>
            <a:spLocks noGrp="1"/>
          </p:cNvSpPr>
          <p:nvPr>
            <p:ph type="body"/>
          </p:nvPr>
        </p:nvSpPr>
        <p:spPr>
          <a:xfrm>
            <a:off x="457200" y="2761920"/>
            <a:ext cx="822924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63" name="PlaceHolder 2"/>
          <p:cNvSpPr>
            <a:spLocks noGrp="1"/>
          </p:cNvSpPr>
          <p:nvPr>
            <p:ph type="body"/>
          </p:nvPr>
        </p:nvSpPr>
        <p:spPr>
          <a:xfrm>
            <a:off x="457200" y="1203480"/>
            <a:ext cx="8229240" cy="1422720"/>
          </a:xfrm>
          <a:prstGeom prst="rect">
            <a:avLst/>
          </a:prstGeom>
        </p:spPr>
        <p:txBody>
          <a:bodyPr lIns="0" rIns="0" tIns="0" bIns="0">
            <a:normAutofit/>
          </a:bodyPr>
          <a:p>
            <a:endParaRPr b="0" lang="hr-HR" sz="3200" spc="-1" strike="noStrike">
              <a:latin typeface="Arial"/>
            </a:endParaRPr>
          </a:p>
        </p:txBody>
      </p:sp>
      <p:sp>
        <p:nvSpPr>
          <p:cNvPr id="64" name="PlaceHolder 3"/>
          <p:cNvSpPr>
            <a:spLocks noGrp="1"/>
          </p:cNvSpPr>
          <p:nvPr>
            <p:ph type="body"/>
          </p:nvPr>
        </p:nvSpPr>
        <p:spPr>
          <a:xfrm>
            <a:off x="457200" y="2761920"/>
            <a:ext cx="822924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66"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67"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68" name="PlaceHolder 4"/>
          <p:cNvSpPr>
            <a:spLocks noGrp="1"/>
          </p:cNvSpPr>
          <p:nvPr>
            <p:ph type="body"/>
          </p:nvPr>
        </p:nvSpPr>
        <p:spPr>
          <a:xfrm>
            <a:off x="457200" y="2761920"/>
            <a:ext cx="4015800" cy="1422720"/>
          </a:xfrm>
          <a:prstGeom prst="rect">
            <a:avLst/>
          </a:prstGeom>
        </p:spPr>
        <p:txBody>
          <a:bodyPr lIns="0" rIns="0" tIns="0" bIns="0">
            <a:normAutofit/>
          </a:bodyPr>
          <a:p>
            <a:endParaRPr b="0" lang="hr-HR" sz="3200" spc="-1" strike="noStrike">
              <a:latin typeface="Arial"/>
            </a:endParaRPr>
          </a:p>
        </p:txBody>
      </p:sp>
      <p:sp>
        <p:nvSpPr>
          <p:cNvPr id="69" name="PlaceHolder 5"/>
          <p:cNvSpPr>
            <a:spLocks noGrp="1"/>
          </p:cNvSpPr>
          <p:nvPr>
            <p:ph type="body"/>
          </p:nvPr>
        </p:nvSpPr>
        <p:spPr>
          <a:xfrm>
            <a:off x="467424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71" name="PlaceHolder 2"/>
          <p:cNvSpPr>
            <a:spLocks noGrp="1"/>
          </p:cNvSpPr>
          <p:nvPr>
            <p:ph type="body"/>
          </p:nvPr>
        </p:nvSpPr>
        <p:spPr>
          <a:xfrm>
            <a:off x="457200" y="1203480"/>
            <a:ext cx="2649600" cy="1422720"/>
          </a:xfrm>
          <a:prstGeom prst="rect">
            <a:avLst/>
          </a:prstGeom>
        </p:spPr>
        <p:txBody>
          <a:bodyPr lIns="0" rIns="0" tIns="0" bIns="0">
            <a:normAutofit/>
          </a:bodyPr>
          <a:p>
            <a:endParaRPr b="0" lang="hr-HR" sz="3200" spc="-1" strike="noStrike">
              <a:latin typeface="Arial"/>
            </a:endParaRPr>
          </a:p>
        </p:txBody>
      </p:sp>
      <p:sp>
        <p:nvSpPr>
          <p:cNvPr id="72" name="PlaceHolder 3"/>
          <p:cNvSpPr>
            <a:spLocks noGrp="1"/>
          </p:cNvSpPr>
          <p:nvPr>
            <p:ph type="body"/>
          </p:nvPr>
        </p:nvSpPr>
        <p:spPr>
          <a:xfrm>
            <a:off x="3239640" y="1203480"/>
            <a:ext cx="2649600" cy="1422720"/>
          </a:xfrm>
          <a:prstGeom prst="rect">
            <a:avLst/>
          </a:prstGeom>
        </p:spPr>
        <p:txBody>
          <a:bodyPr lIns="0" rIns="0" tIns="0" bIns="0">
            <a:normAutofit/>
          </a:bodyPr>
          <a:p>
            <a:endParaRPr b="0" lang="hr-HR" sz="3200" spc="-1" strike="noStrike">
              <a:latin typeface="Arial"/>
            </a:endParaRPr>
          </a:p>
        </p:txBody>
      </p:sp>
      <p:sp>
        <p:nvSpPr>
          <p:cNvPr id="73" name="PlaceHolder 4"/>
          <p:cNvSpPr>
            <a:spLocks noGrp="1"/>
          </p:cNvSpPr>
          <p:nvPr>
            <p:ph type="body"/>
          </p:nvPr>
        </p:nvSpPr>
        <p:spPr>
          <a:xfrm>
            <a:off x="6022080" y="1203480"/>
            <a:ext cx="2649600" cy="1422720"/>
          </a:xfrm>
          <a:prstGeom prst="rect">
            <a:avLst/>
          </a:prstGeom>
        </p:spPr>
        <p:txBody>
          <a:bodyPr lIns="0" rIns="0" tIns="0" bIns="0">
            <a:normAutofit/>
          </a:bodyPr>
          <a:p>
            <a:endParaRPr b="0" lang="hr-HR" sz="3200" spc="-1" strike="noStrike">
              <a:latin typeface="Arial"/>
            </a:endParaRPr>
          </a:p>
        </p:txBody>
      </p:sp>
      <p:sp>
        <p:nvSpPr>
          <p:cNvPr id="74" name="PlaceHolder 5"/>
          <p:cNvSpPr>
            <a:spLocks noGrp="1"/>
          </p:cNvSpPr>
          <p:nvPr>
            <p:ph type="body"/>
          </p:nvPr>
        </p:nvSpPr>
        <p:spPr>
          <a:xfrm>
            <a:off x="457200" y="2761920"/>
            <a:ext cx="2649600" cy="1422720"/>
          </a:xfrm>
          <a:prstGeom prst="rect">
            <a:avLst/>
          </a:prstGeom>
        </p:spPr>
        <p:txBody>
          <a:bodyPr lIns="0" rIns="0" tIns="0" bIns="0">
            <a:normAutofit/>
          </a:bodyPr>
          <a:p>
            <a:endParaRPr b="0" lang="hr-HR" sz="3200" spc="-1" strike="noStrike">
              <a:latin typeface="Arial"/>
            </a:endParaRPr>
          </a:p>
        </p:txBody>
      </p:sp>
      <p:sp>
        <p:nvSpPr>
          <p:cNvPr id="75" name="PlaceHolder 6"/>
          <p:cNvSpPr>
            <a:spLocks noGrp="1"/>
          </p:cNvSpPr>
          <p:nvPr>
            <p:ph type="body"/>
          </p:nvPr>
        </p:nvSpPr>
        <p:spPr>
          <a:xfrm>
            <a:off x="3239640" y="2761920"/>
            <a:ext cx="2649600" cy="1422720"/>
          </a:xfrm>
          <a:prstGeom prst="rect">
            <a:avLst/>
          </a:prstGeom>
        </p:spPr>
        <p:txBody>
          <a:bodyPr lIns="0" rIns="0" tIns="0" bIns="0">
            <a:normAutofit/>
          </a:bodyPr>
          <a:p>
            <a:endParaRPr b="0" lang="hr-HR" sz="3200" spc="-1" strike="noStrike">
              <a:latin typeface="Arial"/>
            </a:endParaRPr>
          </a:p>
        </p:txBody>
      </p:sp>
      <p:sp>
        <p:nvSpPr>
          <p:cNvPr id="76" name="PlaceHolder 7"/>
          <p:cNvSpPr>
            <a:spLocks noGrp="1"/>
          </p:cNvSpPr>
          <p:nvPr>
            <p:ph type="body"/>
          </p:nvPr>
        </p:nvSpPr>
        <p:spPr>
          <a:xfrm>
            <a:off x="6022080" y="2761920"/>
            <a:ext cx="26496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6" name="PlaceHolder 2"/>
          <p:cNvSpPr>
            <a:spLocks noGrp="1"/>
          </p:cNvSpPr>
          <p:nvPr>
            <p:ph type="body"/>
          </p:nvPr>
        </p:nvSpPr>
        <p:spPr>
          <a:xfrm>
            <a:off x="457200" y="1203480"/>
            <a:ext cx="8229240" cy="2982960"/>
          </a:xfrm>
          <a:prstGeom prst="rect">
            <a:avLst/>
          </a:prstGeom>
        </p:spPr>
        <p:txBody>
          <a:bodyPr lIns="0" rIns="0" tIns="0" bIns="0">
            <a:normAutofit/>
          </a:bodyPr>
          <a:p>
            <a:endParaRPr b="0" lang="hr-H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8" name="PlaceHolder 2"/>
          <p:cNvSpPr>
            <a:spLocks noGrp="1"/>
          </p:cNvSpPr>
          <p:nvPr>
            <p:ph type="body"/>
          </p:nvPr>
        </p:nvSpPr>
        <p:spPr>
          <a:xfrm>
            <a:off x="457200" y="1203480"/>
            <a:ext cx="4015800" cy="2982960"/>
          </a:xfrm>
          <a:prstGeom prst="rect">
            <a:avLst/>
          </a:prstGeom>
        </p:spPr>
        <p:txBody>
          <a:bodyPr lIns="0" rIns="0" tIns="0" bIns="0">
            <a:normAutofit/>
          </a:bodyPr>
          <a:p>
            <a:endParaRPr b="0" lang="hr-HR" sz="3200" spc="-1" strike="noStrike">
              <a:latin typeface="Arial"/>
            </a:endParaRPr>
          </a:p>
        </p:txBody>
      </p:sp>
      <p:sp>
        <p:nvSpPr>
          <p:cNvPr id="9" name="PlaceHolder 3"/>
          <p:cNvSpPr>
            <a:spLocks noGrp="1"/>
          </p:cNvSpPr>
          <p:nvPr>
            <p:ph type="body"/>
          </p:nvPr>
        </p:nvSpPr>
        <p:spPr>
          <a:xfrm>
            <a:off x="4674240" y="1203480"/>
            <a:ext cx="4015800" cy="2982960"/>
          </a:xfrm>
          <a:prstGeom prst="rect">
            <a:avLst/>
          </a:prstGeom>
        </p:spPr>
        <p:txBody>
          <a:bodyPr lIns="0" rIns="0" tIns="0" bIns="0">
            <a:normAutofit/>
          </a:bodyPr>
          <a:p>
            <a:endParaRPr b="0" lang="hr-H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05200"/>
            <a:ext cx="8229240" cy="398124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13"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14" name="PlaceHolder 3"/>
          <p:cNvSpPr>
            <a:spLocks noGrp="1"/>
          </p:cNvSpPr>
          <p:nvPr>
            <p:ph type="body"/>
          </p:nvPr>
        </p:nvSpPr>
        <p:spPr>
          <a:xfrm>
            <a:off x="4674240" y="1203480"/>
            <a:ext cx="4015800" cy="2982960"/>
          </a:xfrm>
          <a:prstGeom prst="rect">
            <a:avLst/>
          </a:prstGeom>
        </p:spPr>
        <p:txBody>
          <a:bodyPr lIns="0" rIns="0" tIns="0" bIns="0">
            <a:normAutofit/>
          </a:bodyPr>
          <a:p>
            <a:endParaRPr b="0" lang="hr-HR" sz="3200" spc="-1" strike="noStrike">
              <a:latin typeface="Arial"/>
            </a:endParaRPr>
          </a:p>
        </p:txBody>
      </p:sp>
      <p:sp>
        <p:nvSpPr>
          <p:cNvPr id="15" name="PlaceHolder 4"/>
          <p:cNvSpPr>
            <a:spLocks noGrp="1"/>
          </p:cNvSpPr>
          <p:nvPr>
            <p:ph type="body"/>
          </p:nvPr>
        </p:nvSpPr>
        <p:spPr>
          <a:xfrm>
            <a:off x="45720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17" name="PlaceHolder 2"/>
          <p:cNvSpPr>
            <a:spLocks noGrp="1"/>
          </p:cNvSpPr>
          <p:nvPr>
            <p:ph type="body"/>
          </p:nvPr>
        </p:nvSpPr>
        <p:spPr>
          <a:xfrm>
            <a:off x="457200" y="1203480"/>
            <a:ext cx="4015800" cy="2982960"/>
          </a:xfrm>
          <a:prstGeom prst="rect">
            <a:avLst/>
          </a:prstGeom>
        </p:spPr>
        <p:txBody>
          <a:bodyPr lIns="0" rIns="0" tIns="0" bIns="0">
            <a:normAutofit/>
          </a:bodyPr>
          <a:p>
            <a:endParaRPr b="0" lang="hr-HR" sz="3200" spc="-1" strike="noStrike">
              <a:latin typeface="Arial"/>
            </a:endParaRPr>
          </a:p>
        </p:txBody>
      </p:sp>
      <p:sp>
        <p:nvSpPr>
          <p:cNvPr id="18"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19" name="PlaceHolder 4"/>
          <p:cNvSpPr>
            <a:spLocks noGrp="1"/>
          </p:cNvSpPr>
          <p:nvPr>
            <p:ph type="body"/>
          </p:nvPr>
        </p:nvSpPr>
        <p:spPr>
          <a:xfrm>
            <a:off x="4674240" y="2761920"/>
            <a:ext cx="4015800" cy="1422720"/>
          </a:xfrm>
          <a:prstGeom prst="rect">
            <a:avLst/>
          </a:prstGeom>
        </p:spPr>
        <p:txBody>
          <a:bodyPr lIns="0" rIns="0" tIns="0" bIns="0">
            <a:normAutofit/>
          </a:bodyPr>
          <a:p>
            <a:endParaRPr b="0" lang="hr-H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600"/>
          </a:xfrm>
          <a:prstGeom prst="rect">
            <a:avLst/>
          </a:prstGeom>
        </p:spPr>
        <p:txBody>
          <a:bodyPr lIns="0" rIns="0" tIns="0" bIns="0" anchor="ctr">
            <a:spAutoFit/>
          </a:bodyPr>
          <a:p>
            <a:pPr algn="ctr"/>
            <a:endParaRPr b="0" lang="hr-HR" sz="4400" spc="-1" strike="noStrike">
              <a:latin typeface="Arial"/>
            </a:endParaRPr>
          </a:p>
        </p:txBody>
      </p:sp>
      <p:sp>
        <p:nvSpPr>
          <p:cNvPr id="21" name="PlaceHolder 2"/>
          <p:cNvSpPr>
            <a:spLocks noGrp="1"/>
          </p:cNvSpPr>
          <p:nvPr>
            <p:ph type="body"/>
          </p:nvPr>
        </p:nvSpPr>
        <p:spPr>
          <a:xfrm>
            <a:off x="457200" y="1203480"/>
            <a:ext cx="4015800" cy="1422720"/>
          </a:xfrm>
          <a:prstGeom prst="rect">
            <a:avLst/>
          </a:prstGeom>
        </p:spPr>
        <p:txBody>
          <a:bodyPr lIns="0" rIns="0" tIns="0" bIns="0">
            <a:normAutofit/>
          </a:bodyPr>
          <a:p>
            <a:endParaRPr b="0" lang="hr-HR" sz="3200" spc="-1" strike="noStrike">
              <a:latin typeface="Arial"/>
            </a:endParaRPr>
          </a:p>
        </p:txBody>
      </p:sp>
      <p:sp>
        <p:nvSpPr>
          <p:cNvPr id="22" name="PlaceHolder 3"/>
          <p:cNvSpPr>
            <a:spLocks noGrp="1"/>
          </p:cNvSpPr>
          <p:nvPr>
            <p:ph type="body"/>
          </p:nvPr>
        </p:nvSpPr>
        <p:spPr>
          <a:xfrm>
            <a:off x="4674240" y="1203480"/>
            <a:ext cx="4015800" cy="1422720"/>
          </a:xfrm>
          <a:prstGeom prst="rect">
            <a:avLst/>
          </a:prstGeom>
        </p:spPr>
        <p:txBody>
          <a:bodyPr lIns="0" rIns="0" tIns="0" bIns="0">
            <a:normAutofit/>
          </a:bodyPr>
          <a:p>
            <a:endParaRPr b="0" lang="hr-HR" sz="3200" spc="-1" strike="noStrike">
              <a:latin typeface="Arial"/>
            </a:endParaRPr>
          </a:p>
        </p:txBody>
      </p:sp>
      <p:sp>
        <p:nvSpPr>
          <p:cNvPr id="23" name="PlaceHolder 4"/>
          <p:cNvSpPr>
            <a:spLocks noGrp="1"/>
          </p:cNvSpPr>
          <p:nvPr>
            <p:ph type="body"/>
          </p:nvPr>
        </p:nvSpPr>
        <p:spPr>
          <a:xfrm>
            <a:off x="457200" y="2761920"/>
            <a:ext cx="8229240" cy="1422720"/>
          </a:xfrm>
          <a:prstGeom prst="rect">
            <a:avLst/>
          </a:prstGeom>
        </p:spPr>
        <p:txBody>
          <a:bodyPr lIns="0" rIns="0" tIns="0" bIns="0">
            <a:normAutofit/>
          </a:bodyPr>
          <a:p>
            <a:endParaRPr b="0" lang="hr-H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fdc8"/>
        </a:solidFill>
      </p:bgPr>
    </p:bg>
    <p:spTree>
      <p:nvGrpSpPr>
        <p:cNvPr id="1" name=""/>
        <p:cNvGrpSpPr/>
        <p:nvPr/>
      </p:nvGrpSpPr>
      <p:grpSpPr>
        <a:xfrm>
          <a:off x="0" y="0"/>
          <a:ext cx="0" cy="0"/>
          <a:chOff x="0" y="0"/>
          <a:chExt cx="0" cy="0"/>
        </a:xfrm>
      </p:grpSpPr>
      <p:sp>
        <p:nvSpPr>
          <p:cNvPr id="0" name="CustomShape 1"/>
          <p:cNvSpPr/>
          <p:nvPr/>
        </p:nvSpPr>
        <p:spPr>
          <a:xfrm>
            <a:off x="0" y="0"/>
            <a:ext cx="9142920" cy="3427920"/>
          </a:xfrm>
          <a:prstGeom prst="rect">
            <a:avLst/>
          </a:prstGeom>
          <a:solidFill>
            <a:schemeClr val="lt1"/>
          </a:solidFill>
          <a:ln>
            <a:noFill/>
          </a:ln>
        </p:spPr>
        <p:style>
          <a:lnRef idx="0"/>
          <a:fillRef idx="0"/>
          <a:effectRef idx="0"/>
          <a:fontRef idx="minor"/>
        </p:style>
      </p:sp>
      <p:sp>
        <p:nvSpPr>
          <p:cNvPr id="1" name="PlaceHolder 2"/>
          <p:cNvSpPr>
            <a:spLocks noGrp="1"/>
          </p:cNvSpPr>
          <p:nvPr>
            <p:ph type="title"/>
          </p:nvPr>
        </p:nvSpPr>
        <p:spPr>
          <a:xfrm>
            <a:off x="856080" y="588600"/>
            <a:ext cx="7428240" cy="858960"/>
          </a:xfrm>
          <a:prstGeom prst="rect">
            <a:avLst/>
          </a:prstGeom>
        </p:spPr>
        <p:txBody>
          <a:bodyPr lIns="0" rIns="0" tIns="0" bIns="0" anchor="ctr">
            <a:spAutoFit/>
          </a:bodyPr>
          <a:p>
            <a:r>
              <a:rPr b="0" lang="hr-HR" sz="1800" spc="-1" strike="noStrike">
                <a:latin typeface="Arial"/>
              </a:rPr>
              <a:t>Kliknite za uređivanje oblika naslova teksta</a:t>
            </a:r>
            <a:endParaRPr b="0" lang="hr-HR" sz="1800" spc="-1" strike="noStrike">
              <a:latin typeface="Arial"/>
            </a:endParaRPr>
          </a:p>
        </p:txBody>
      </p:sp>
      <p:sp>
        <p:nvSpPr>
          <p:cNvPr id="2" name="PlaceHolder 3"/>
          <p:cNvSpPr>
            <a:spLocks noGrp="1"/>
          </p:cNvSpPr>
          <p:nvPr>
            <p:ph type="body"/>
          </p:nvPr>
        </p:nvSpPr>
        <p:spPr>
          <a:xfrm>
            <a:off x="856080" y="1686960"/>
            <a:ext cx="7428240" cy="26553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hr-HR" sz="1800" spc="-1" strike="noStrike">
                <a:latin typeface="Arial"/>
              </a:rPr>
              <a:t>Kliknite za uređivanje oblika teksta</a:t>
            </a:r>
            <a:endParaRPr b="0" lang="hr-HR" sz="1800" spc="-1" strike="noStrike">
              <a:latin typeface="Arial"/>
            </a:endParaRPr>
          </a:p>
          <a:p>
            <a:pPr lvl="1" marL="864000" indent="-324000">
              <a:spcBef>
                <a:spcPts val="1134"/>
              </a:spcBef>
              <a:buClr>
                <a:srgbClr val="000000"/>
              </a:buClr>
              <a:buSzPct val="75000"/>
              <a:buFont typeface="Symbol" charset="2"/>
              <a:buChar char=""/>
            </a:pPr>
            <a:r>
              <a:rPr b="0" lang="hr-HR" sz="1800" spc="-1" strike="noStrike">
                <a:latin typeface="Arial"/>
              </a:rPr>
              <a:t>Druga razina konture</a:t>
            </a:r>
            <a:endParaRPr b="0" lang="hr-HR" sz="1800" spc="-1" strike="noStrike">
              <a:latin typeface="Arial"/>
            </a:endParaRPr>
          </a:p>
          <a:p>
            <a:pPr lvl="2" marL="1296000" indent="-288000">
              <a:spcBef>
                <a:spcPts val="850"/>
              </a:spcBef>
              <a:buClr>
                <a:srgbClr val="000000"/>
              </a:buClr>
              <a:buSzPct val="45000"/>
              <a:buFont typeface="Wingdings" charset="2"/>
              <a:buChar char=""/>
            </a:pPr>
            <a:r>
              <a:rPr b="0" lang="hr-HR" sz="1800" spc="-1" strike="noStrike">
                <a:latin typeface="Arial"/>
              </a:rPr>
              <a:t>Treća razina konture</a:t>
            </a:r>
            <a:endParaRPr b="0" lang="hr-HR" sz="1800" spc="-1" strike="noStrike">
              <a:latin typeface="Arial"/>
            </a:endParaRPr>
          </a:p>
          <a:p>
            <a:pPr lvl="3" marL="1728000" indent="-216000">
              <a:spcBef>
                <a:spcPts val="567"/>
              </a:spcBef>
              <a:buClr>
                <a:srgbClr val="000000"/>
              </a:buClr>
              <a:buSzPct val="75000"/>
              <a:buFont typeface="Symbol" charset="2"/>
              <a:buChar char=""/>
            </a:pPr>
            <a:r>
              <a:rPr b="0" lang="hr-HR" sz="1800" spc="-1" strike="noStrike">
                <a:latin typeface="Arial"/>
              </a:rPr>
              <a:t>Četvrta razina kontura</a:t>
            </a:r>
            <a:endParaRPr b="0" lang="hr-HR" sz="1800" spc="-1" strike="noStrike">
              <a:latin typeface="Arial"/>
            </a:endParaRPr>
          </a:p>
          <a:p>
            <a:pPr lvl="4" marL="2160000" indent="-216000">
              <a:spcBef>
                <a:spcPts val="283"/>
              </a:spcBef>
              <a:buClr>
                <a:srgbClr val="000000"/>
              </a:buClr>
              <a:buSzPct val="45000"/>
              <a:buFont typeface="Wingdings" charset="2"/>
              <a:buChar char=""/>
            </a:pPr>
            <a:r>
              <a:rPr b="0" lang="hr-HR" sz="1800" spc="-1" strike="noStrike">
                <a:latin typeface="Arial"/>
              </a:rPr>
              <a:t>Peta razina kontura</a:t>
            </a:r>
            <a:endParaRPr b="0" lang="hr-HR" sz="1800" spc="-1" strike="noStrike">
              <a:latin typeface="Arial"/>
            </a:endParaRPr>
          </a:p>
          <a:p>
            <a:pPr lvl="5" marL="2592000" indent="-216000">
              <a:spcBef>
                <a:spcPts val="283"/>
              </a:spcBef>
              <a:buClr>
                <a:srgbClr val="000000"/>
              </a:buClr>
              <a:buSzPct val="45000"/>
              <a:buFont typeface="Wingdings" charset="2"/>
              <a:buChar char=""/>
            </a:pPr>
            <a:r>
              <a:rPr b="0" lang="hr-HR" sz="1800" spc="-1" strike="noStrike">
                <a:latin typeface="Arial"/>
              </a:rPr>
              <a:t>Šesta razina kontura</a:t>
            </a:r>
            <a:endParaRPr b="0" lang="hr-HR" sz="1800" spc="-1" strike="noStrike">
              <a:latin typeface="Arial"/>
            </a:endParaRPr>
          </a:p>
          <a:p>
            <a:pPr lvl="6" marL="3024000" indent="-216000">
              <a:spcBef>
                <a:spcPts val="283"/>
              </a:spcBef>
              <a:buClr>
                <a:srgbClr val="000000"/>
              </a:buClr>
              <a:buSzPct val="45000"/>
              <a:buFont typeface="Wingdings" charset="2"/>
              <a:buChar char=""/>
            </a:pPr>
            <a:r>
              <a:rPr b="0" lang="hr-HR" sz="1800" spc="-1" strike="noStrike">
                <a:latin typeface="Arial"/>
              </a:rPr>
              <a:t>Sedma razina konture</a:t>
            </a:r>
            <a:endParaRPr b="0" lang="hr-H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p:spPr>
        <p:txBody>
          <a:bodyPr lIns="0" rIns="0" tIns="0" bIns="0" anchor="ctr">
            <a:noAutofit/>
          </a:bodyPr>
          <a:p>
            <a:pPr algn="ctr"/>
            <a:r>
              <a:rPr b="0" lang="hr-HR" sz="4400" spc="-1" strike="noStrike">
                <a:latin typeface="Arial"/>
              </a:rPr>
              <a:t>Kliknite za uređivanje oblika naslova teksta</a:t>
            </a:r>
            <a:endParaRPr b="0" lang="hr-HR" sz="4400" spc="-1" strike="noStrike">
              <a:latin typeface="Arial"/>
            </a:endParaRPr>
          </a:p>
        </p:txBody>
      </p:sp>
      <p:sp>
        <p:nvSpPr>
          <p:cNvPr id="40" name="PlaceHolder 2"/>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hr-HR" sz="3200" spc="-1" strike="noStrike">
                <a:latin typeface="Arial"/>
              </a:rPr>
              <a:t>Kliknite za uređivanje oblika teksta</a:t>
            </a:r>
            <a:endParaRPr b="0" lang="hr-HR" sz="3200" spc="-1" strike="noStrike">
              <a:latin typeface="Arial"/>
            </a:endParaRPr>
          </a:p>
          <a:p>
            <a:pPr lvl="1" marL="864000" indent="-324000">
              <a:spcBef>
                <a:spcPts val="1134"/>
              </a:spcBef>
              <a:buClr>
                <a:srgbClr val="000000"/>
              </a:buClr>
              <a:buSzPct val="75000"/>
              <a:buFont typeface="Symbol" charset="2"/>
              <a:buChar char=""/>
            </a:pPr>
            <a:r>
              <a:rPr b="0" lang="hr-HR" sz="2800" spc="-1" strike="noStrike">
                <a:latin typeface="Arial"/>
              </a:rPr>
              <a:t>Druga razina konture</a:t>
            </a:r>
            <a:endParaRPr b="0" lang="hr-HR" sz="2800" spc="-1" strike="noStrike">
              <a:latin typeface="Arial"/>
            </a:endParaRPr>
          </a:p>
          <a:p>
            <a:pPr lvl="2" marL="1296000" indent="-288000">
              <a:spcBef>
                <a:spcPts val="850"/>
              </a:spcBef>
              <a:buClr>
                <a:srgbClr val="000000"/>
              </a:buClr>
              <a:buSzPct val="45000"/>
              <a:buFont typeface="Wingdings" charset="2"/>
              <a:buChar char=""/>
            </a:pPr>
            <a:r>
              <a:rPr b="0" lang="hr-HR" sz="2400" spc="-1" strike="noStrike">
                <a:latin typeface="Arial"/>
              </a:rPr>
              <a:t>Treća razina konture</a:t>
            </a:r>
            <a:endParaRPr b="0" lang="hr-HR" sz="2400" spc="-1" strike="noStrike">
              <a:latin typeface="Arial"/>
            </a:endParaRPr>
          </a:p>
          <a:p>
            <a:pPr lvl="3" marL="1728000" indent="-216000">
              <a:spcBef>
                <a:spcPts val="567"/>
              </a:spcBef>
              <a:buClr>
                <a:srgbClr val="000000"/>
              </a:buClr>
              <a:buSzPct val="75000"/>
              <a:buFont typeface="Symbol" charset="2"/>
              <a:buChar char=""/>
            </a:pPr>
            <a:r>
              <a:rPr b="0" lang="hr-HR" sz="2000" spc="-1" strike="noStrike">
                <a:latin typeface="Arial"/>
              </a:rPr>
              <a:t>Četvrta razina kontura</a:t>
            </a:r>
            <a:endParaRPr b="0" lang="hr-HR" sz="2000" spc="-1" strike="noStrike">
              <a:latin typeface="Arial"/>
            </a:endParaRPr>
          </a:p>
          <a:p>
            <a:pPr lvl="4" marL="2160000" indent="-216000">
              <a:spcBef>
                <a:spcPts val="283"/>
              </a:spcBef>
              <a:buClr>
                <a:srgbClr val="000000"/>
              </a:buClr>
              <a:buSzPct val="45000"/>
              <a:buFont typeface="Wingdings" charset="2"/>
              <a:buChar char=""/>
            </a:pPr>
            <a:r>
              <a:rPr b="0" lang="hr-HR" sz="2000" spc="-1" strike="noStrike">
                <a:latin typeface="Arial"/>
              </a:rPr>
              <a:t>Peta razina kontura</a:t>
            </a:r>
            <a:endParaRPr b="0" lang="hr-HR" sz="2000" spc="-1" strike="noStrike">
              <a:latin typeface="Arial"/>
            </a:endParaRPr>
          </a:p>
          <a:p>
            <a:pPr lvl="5" marL="2592000" indent="-216000">
              <a:spcBef>
                <a:spcPts val="283"/>
              </a:spcBef>
              <a:buClr>
                <a:srgbClr val="000000"/>
              </a:buClr>
              <a:buSzPct val="45000"/>
              <a:buFont typeface="Wingdings" charset="2"/>
              <a:buChar char=""/>
            </a:pPr>
            <a:r>
              <a:rPr b="0" lang="hr-HR" sz="2000" spc="-1" strike="noStrike">
                <a:latin typeface="Arial"/>
              </a:rPr>
              <a:t>Šesta razina kontura</a:t>
            </a:r>
            <a:endParaRPr b="0" lang="hr-HR" sz="2000" spc="-1" strike="noStrike">
              <a:latin typeface="Arial"/>
            </a:endParaRPr>
          </a:p>
          <a:p>
            <a:pPr lvl="6" marL="3024000" indent="-216000">
              <a:spcBef>
                <a:spcPts val="283"/>
              </a:spcBef>
              <a:buClr>
                <a:srgbClr val="000000"/>
              </a:buClr>
              <a:buSzPct val="45000"/>
              <a:buFont typeface="Wingdings" charset="2"/>
              <a:buChar char=""/>
            </a:pPr>
            <a:r>
              <a:rPr b="0" lang="hr-HR" sz="2000" spc="-1" strike="noStrike">
                <a:latin typeface="Arial"/>
              </a:rPr>
              <a:t>Sedma razina konture</a:t>
            </a:r>
            <a:endParaRPr b="0" lang="hr-H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zo.gov.hr/vijesti/smjernice-za-rad-s-ucenicima-s-teskocama/4450" TargetMode="External"/><Relationship Id="rId2" Type="http://schemas.openxmlformats.org/officeDocument/2006/relationships/hyperlink" Target="https://www.instagram.com/marta.centar/" TargetMode="External"/><Relationship Id="rId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meduza.carnet.hr/index.php/media/watch/14000" TargetMode="External"/><Relationship Id="rId2" Type="http://schemas.openxmlformats.org/officeDocument/2006/relationships/hyperlink" Target="https://meduza.carnet.hr/index.php/media/watch/14003" TargetMode="External"/><Relationship Id="rId3" Type="http://schemas.openxmlformats.org/officeDocument/2006/relationships/hyperlink" Target="https://meduza.carnet.hr/index.php/media/watch/14090" TargetMode="External"/><Relationship Id="rId4" Type="http://schemas.openxmlformats.org/officeDocument/2006/relationships/hyperlink" Target="http://usluge.ict-aac.hr/vizualni-raspored/index.php" TargetMode="External"/><Relationship Id="rId5" Type="http://schemas.openxmlformats.org/officeDocument/2006/relationships/hyperlink" Target="https://www.omoguru.com/hr/lexie-app/" TargetMode="External"/><Relationship Id="rId6" Type="http://schemas.openxmlformats.org/officeDocument/2006/relationships/hyperlink" Target="http://hud.hr/savjeti-uciteljima/" TargetMode="External"/><Relationship Id="rId7" Type="http://schemas.openxmlformats.org/officeDocument/2006/relationships/hyperlink" Target="https://logoped.hr/savjeti-uciteljima-radu-s-djecom-s-disleksijom-disgrafijom/" TargetMode="External"/><Relationship Id="rId8" Type="http://schemas.openxmlformats.org/officeDocument/2006/relationships/hyperlink" Target="https://edutorij-admin-api.carnet.hr/api/files/d831afbd-79b8-44cd-befd-07d055c5a9af/download/2552509/R3-Tamo%20gdje%20smo%20svi%20jednaki_FINAL.pdf?token=eyJpdiI6IllPcW12WnVDV0N1ZzRSbHdpOTBzTnc9PSIsInZhbHVlIjoiU1JNS08zN1FwTEwvU0xPcjZMdmk4QT09IiwibWFjIjoiOGQwNWE3ODIzZjE2YzMxNGVjOTg2MzlkNWY3OGQ2Mjc3ZTg3MDA5M2FkOWIwYzY4ZGY1MmZjYmM5ZTgzNWExMyIsInRhZyI6IiJ9&amp;signature=fd14cf8c999b70312e2bceab7a98e071a6c1e31d598b214894e1f10f0f3e2fd1" TargetMode="External"/><Relationship Id="rId9" Type="http://schemas.openxmlformats.org/officeDocument/2006/relationships/hyperlink" Target="https://azoo-my.sharepoint.com/:p:/r/personal/rkandic_azoo_hr/_layouts/15/Doc.aspx?sourcedoc=%7B8774A005-6725-4E3C-901C-4DB693458699%7D&amp;file=Smjernice%20za%20rad%20s%20u%C4%8Denicima%20s%20pote%C5%A1ko%C4%87ama.pptx&amp;action=edit&amp;mobileredirect=true" TargetMode="External"/><Relationship Id="rId10"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b6d7a8"/>
        </a:solidFill>
      </p:bgPr>
    </p:bg>
    <p:spTree>
      <p:nvGrpSpPr>
        <p:cNvPr id="1" name=""/>
        <p:cNvGrpSpPr/>
        <p:nvPr/>
      </p:nvGrpSpPr>
      <p:grpSpPr>
        <a:xfrm>
          <a:off x="0" y="0"/>
          <a:ext cx="0" cy="0"/>
          <a:chOff x="0" y="0"/>
          <a:chExt cx="0" cy="0"/>
        </a:xfrm>
      </p:grpSpPr>
      <p:sp>
        <p:nvSpPr>
          <p:cNvPr id="77" name="CustomShape 1"/>
          <p:cNvSpPr/>
          <p:nvPr/>
        </p:nvSpPr>
        <p:spPr>
          <a:xfrm>
            <a:off x="311760" y="392040"/>
            <a:ext cx="8519400" cy="2689200"/>
          </a:xfrm>
          <a:prstGeom prst="rect">
            <a:avLst/>
          </a:prstGeom>
          <a:noFill/>
          <a:ln>
            <a:noFill/>
          </a:ln>
        </p:spPr>
        <p:style>
          <a:lnRef idx="0"/>
          <a:fillRef idx="0"/>
          <a:effectRef idx="0"/>
          <a:fontRef idx="minor"/>
        </p:style>
        <p:txBody>
          <a:bodyPr lIns="90000" rIns="90000" tIns="91440" bIns="91440" anchor="ctr">
            <a:normAutofit/>
          </a:bodyPr>
          <a:p>
            <a:pPr algn="ctr">
              <a:lnSpc>
                <a:spcPct val="100000"/>
              </a:lnSpc>
            </a:pPr>
            <a:r>
              <a:rPr b="1" lang="hr-HR" sz="6600" spc="-1" strike="noStrike">
                <a:solidFill>
                  <a:srgbClr val="212121"/>
                </a:solidFill>
                <a:latin typeface="Amatic SC"/>
                <a:ea typeface="Amatic SC"/>
              </a:rPr>
              <a:t>Die SuS mit Schwierigkeiten</a:t>
            </a:r>
            <a:endParaRPr b="0" lang="hr-HR" sz="6600" spc="-1" strike="noStrike">
              <a:latin typeface="Arial"/>
            </a:endParaRPr>
          </a:p>
        </p:txBody>
      </p:sp>
      <p:sp>
        <p:nvSpPr>
          <p:cNvPr id="78" name="CustomShape 2"/>
          <p:cNvSpPr/>
          <p:nvPr/>
        </p:nvSpPr>
        <p:spPr>
          <a:xfrm>
            <a:off x="311760" y="3890520"/>
            <a:ext cx="8519400" cy="705240"/>
          </a:xfrm>
          <a:prstGeom prst="rect">
            <a:avLst/>
          </a:prstGeom>
          <a:noFill/>
          <a:ln>
            <a:noFill/>
          </a:ln>
        </p:spPr>
        <p:style>
          <a:lnRef idx="0"/>
          <a:fillRef idx="0"/>
          <a:effectRef idx="0"/>
          <a:fontRef idx="minor"/>
        </p:style>
        <p:txBody>
          <a:bodyPr lIns="90000" rIns="90000" tIns="91440" bIns="91440" anchor="ctr">
            <a:normAutofit/>
          </a:bodyPr>
          <a:p>
            <a:pPr algn="ctr">
              <a:lnSpc>
                <a:spcPct val="100000"/>
              </a:lnSpc>
            </a:pPr>
            <a:r>
              <a:rPr b="1" lang="hr-HR" sz="2100" spc="-1" strike="noStrike">
                <a:solidFill>
                  <a:srgbClr val="212121"/>
                </a:solidFill>
                <a:latin typeface="Source Code Pro"/>
                <a:ea typeface="Source Code Pro"/>
              </a:rPr>
              <a:t>inklusive Erziehung und Bildung</a:t>
            </a:r>
            <a:endParaRPr b="0" lang="hr-HR" sz="2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311760" y="392040"/>
            <a:ext cx="8519400" cy="2689200"/>
          </a:xfrm>
          <a:prstGeom prst="rect">
            <a:avLst/>
          </a:prstGeom>
          <a:noFill/>
          <a:ln>
            <a:noFill/>
          </a:ln>
        </p:spPr>
        <p:style>
          <a:lnRef idx="0"/>
          <a:fillRef idx="0"/>
          <a:effectRef idx="0"/>
          <a:fontRef idx="minor"/>
        </p:style>
        <p:txBody>
          <a:bodyPr lIns="90000" rIns="90000" tIns="91440" bIns="91440" anchor="ctr">
            <a:normAutofit/>
          </a:bodyPr>
          <a:p>
            <a:pPr algn="ctr">
              <a:lnSpc>
                <a:spcPct val="100000"/>
              </a:lnSpc>
            </a:pPr>
            <a:r>
              <a:rPr b="1" lang="hr-HR" sz="4200" spc="-1" strike="noStrike">
                <a:solidFill>
                  <a:srgbClr val="212121"/>
                </a:solidFill>
                <a:latin typeface="Amatic SC"/>
                <a:ea typeface="Amatic SC"/>
              </a:rPr>
              <a:t>odgovori na vaša pitanja</a:t>
            </a:r>
            <a:endParaRPr b="0" lang="hr-HR" sz="4200" spc="-1" strike="noStrike">
              <a:latin typeface="Arial"/>
            </a:endParaRPr>
          </a:p>
          <a:p>
            <a:pPr algn="ctr">
              <a:lnSpc>
                <a:spcPct val="100000"/>
              </a:lnSpc>
            </a:pPr>
            <a:r>
              <a:rPr b="1" lang="hr-HR" sz="4200" spc="-1" strike="noStrike">
                <a:solidFill>
                  <a:srgbClr val="212121"/>
                </a:solidFill>
                <a:latin typeface="Amatic SC"/>
                <a:ea typeface="Amatic SC"/>
              </a:rPr>
              <a:t>Die Antworten auf Ihre Fragen </a:t>
            </a:r>
            <a:endParaRPr b="0" lang="hr-HR" sz="4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9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SŠ 1.:</a:t>
            </a:r>
            <a:endParaRPr b="0" lang="hr-HR" sz="4200" spc="-1" strike="noStrike">
              <a:latin typeface="Arial"/>
            </a:endParaRPr>
          </a:p>
        </p:txBody>
      </p:sp>
      <p:sp>
        <p:nvSpPr>
          <p:cNvPr id="9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48000"/>
          </a:bodyPr>
          <a:p>
            <a:pPr>
              <a:lnSpc>
                <a:spcPct val="115000"/>
              </a:lnSpc>
            </a:pPr>
            <a:r>
              <a:rPr b="0" lang="hr-HR" sz="1800" spc="-1" strike="noStrike">
                <a:solidFill>
                  <a:srgbClr val="666666"/>
                </a:solidFill>
                <a:latin typeface="Source Code Pro"/>
                <a:ea typeface="Source Code Pro"/>
              </a:rPr>
              <a:t>Najčešće imam učenike s disleksijom, disgrafijom i adhd-om. Imala sam i teškoće u govorenju. Nekako po svojoj intuiciji individualiziram rad s njima, ali me zanima: </a:t>
            </a:r>
            <a:endParaRPr b="0" lang="hr-HR" sz="1800" spc="-1" strike="noStrike">
              <a:latin typeface="Arial"/>
            </a:endParaRPr>
          </a:p>
          <a:p>
            <a:pPr marL="457200" indent="-316080">
              <a:lnSpc>
                <a:spcPct val="115000"/>
              </a:lnSpc>
              <a:spcBef>
                <a:spcPts val="1199"/>
              </a:spcBef>
              <a:buClr>
                <a:srgbClr val="666666"/>
              </a:buClr>
              <a:buFont typeface="Source Code Pro"/>
              <a:buChar char="●"/>
            </a:pPr>
            <a:r>
              <a:rPr b="0" lang="hr-HR" sz="1800" spc="-1" strike="noStrike">
                <a:solidFill>
                  <a:srgbClr val="666666"/>
                </a:solidFill>
                <a:latin typeface="Source Code Pro"/>
                <a:ea typeface="Source Code Pro"/>
              </a:rPr>
              <a:t>Postoje li konkretni primjeri, smjernice za rad s različitim učenicima s teškoćama i gdje se mogu pronaći? Npr. Font, veličina slova, duljina testa/teksta...</a:t>
            </a:r>
            <a:endParaRPr b="0" lang="hr-HR" sz="1800" spc="-1" strike="noStrike">
              <a:latin typeface="Arial"/>
            </a:endParaRPr>
          </a:p>
          <a:p>
            <a:pPr marL="457200" indent="-316080">
              <a:lnSpc>
                <a:spcPct val="115000"/>
              </a:lnSpc>
              <a:buClr>
                <a:srgbClr val="666666"/>
              </a:buClr>
              <a:buFont typeface="Source Code Pro"/>
              <a:buChar char="●"/>
            </a:pPr>
            <a:r>
              <a:rPr b="0" lang="hr-HR" sz="1800" spc="-1" strike="noStrike">
                <a:solidFill>
                  <a:srgbClr val="666666"/>
                </a:solidFill>
                <a:latin typeface="Source Code Pro"/>
                <a:ea typeface="Source Code Pro"/>
              </a:rPr>
              <a:t>Postoje li edukacije i koje bi preporučila?</a:t>
            </a:r>
            <a:endParaRPr b="0" lang="hr-HR" sz="1800" spc="-1" strike="noStrike">
              <a:latin typeface="Arial"/>
            </a:endParaRPr>
          </a:p>
          <a:p>
            <a:pPr marL="457200" indent="-316080">
              <a:lnSpc>
                <a:spcPct val="115000"/>
              </a:lnSpc>
              <a:buClr>
                <a:srgbClr val="666666"/>
              </a:buClr>
              <a:buFont typeface="Source Code Pro"/>
              <a:buChar char="●"/>
            </a:pPr>
            <a:r>
              <a:rPr b="0" lang="hr-HR" sz="1800" spc="-1" strike="noStrike">
                <a:solidFill>
                  <a:srgbClr val="666666"/>
                </a:solidFill>
                <a:latin typeface="Source Code Pro"/>
                <a:ea typeface="Source Code Pro"/>
              </a:rPr>
              <a:t>Smijem li učenika s disleksijom prozvati da čita naglas, dio teksta, odgovor na pitanje, dio zadatka koji rješavamo...?</a:t>
            </a:r>
            <a:endParaRPr b="0" lang="hr-HR" sz="1800" spc="-1" strike="noStrike">
              <a:latin typeface="Arial"/>
            </a:endParaRPr>
          </a:p>
          <a:p>
            <a:pPr>
              <a:lnSpc>
                <a:spcPct val="115000"/>
              </a:lnSpc>
              <a:spcBef>
                <a:spcPts val="1199"/>
              </a:spcBef>
            </a:pPr>
            <a:endParaRPr b="0" lang="hr-HR" sz="1800" spc="-1" strike="noStrike">
              <a:latin typeface="Arial"/>
            </a:endParaRPr>
          </a:p>
          <a:p>
            <a:pPr>
              <a:lnSpc>
                <a:spcPct val="115000"/>
              </a:lnSpc>
              <a:spcBef>
                <a:spcPts val="1199"/>
              </a:spcBef>
              <a:spcAft>
                <a:spcPts val="1199"/>
              </a:spcAft>
            </a:pPr>
            <a:r>
              <a:rPr b="0" lang="hr-HR" sz="1800" spc="-1" strike="noStrike">
                <a:solidFill>
                  <a:srgbClr val="666666"/>
                </a:solidFill>
                <a:latin typeface="Source Code Pro"/>
                <a:ea typeface="Source Code Pro"/>
              </a:rPr>
              <a:t>Na nekim edukacijama bude govora o teškoćama, ali imam osjećaj da nikad tome nisam pristupila sistematizirano i da mi nedostaju konkretne smjernice i primjeri. </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9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96" name="CustomShape 2"/>
          <p:cNvSpPr/>
          <p:nvPr/>
        </p:nvSpPr>
        <p:spPr>
          <a:xfrm>
            <a:off x="311760" y="954360"/>
            <a:ext cx="8519400" cy="3613680"/>
          </a:xfrm>
          <a:prstGeom prst="rect">
            <a:avLst/>
          </a:prstGeom>
          <a:noFill/>
          <a:ln>
            <a:noFill/>
          </a:ln>
        </p:spPr>
        <p:style>
          <a:lnRef idx="0"/>
          <a:fillRef idx="0"/>
          <a:effectRef idx="0"/>
          <a:fontRef idx="minor"/>
        </p:style>
        <p:txBody>
          <a:bodyPr lIns="90000" rIns="90000" tIns="91440" bIns="91440">
            <a:normAutofit fontScale="28000"/>
          </a:bodyPr>
          <a:p>
            <a:pPr>
              <a:lnSpc>
                <a:spcPct val="115000"/>
              </a:lnSpc>
            </a:pPr>
            <a:r>
              <a:rPr b="0"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MZO je 2021. objavio Smjernice za rad s učenicima s teškoćama. To je vrlo opsežan dokument ali možete tamo naći dijelove koje Vas trenutno zanimaju s obzirom na teškoće koje Vaš učenik ima. Donosim link u nastavku:</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1"/>
              </a:rPr>
              <a:t>https://mzo.gov.hr/vijesti/smjernice-za-rad-s-ucenicima-s-teskocama/4450</a:t>
            </a:r>
            <a:endParaRPr b="0" lang="hr-HR" sz="1800" spc="-1" strike="noStrike">
              <a:latin typeface="Arial"/>
            </a:endParaRPr>
          </a:p>
          <a:p>
            <a:pPr>
              <a:lnSpc>
                <a:spcPct val="115000"/>
              </a:lnSpc>
              <a:spcBef>
                <a:spcPts val="1199"/>
              </a:spcBef>
            </a:pPr>
            <a:endParaRPr b="0" lang="hr-HR" sz="1800" spc="-1" strike="noStrike">
              <a:latin typeface="Arial"/>
            </a:endParaRPr>
          </a:p>
          <a:p>
            <a:pPr>
              <a:lnSpc>
                <a:spcPct val="115000"/>
              </a:lnSpc>
              <a:spcBef>
                <a:spcPts val="1199"/>
              </a:spcBef>
            </a:pPr>
            <a:r>
              <a:rPr b="0"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Jedinu sveobuhvatnu edukaciju za koju ja znam provodi kolegica Martina Boričić Martić. Posvetila se pružanju potpore obrazovnim djelatnicima u radu s učenicima s teškoćama. Puno besplatnog sadržaja, webinara i informacije o suradnji s njom možete pronaći na njenom Instagram profilu: </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2"/>
              </a:rPr>
              <a:t>https://www.instagram.com/marta.centar/</a:t>
            </a:r>
            <a:endParaRPr b="0" lang="hr-HR" sz="1800" spc="-1" strike="noStrike">
              <a:latin typeface="Arial"/>
            </a:endParaRPr>
          </a:p>
          <a:p>
            <a:pPr>
              <a:lnSpc>
                <a:spcPct val="115000"/>
              </a:lnSpc>
              <a:spcBef>
                <a:spcPts val="1199"/>
              </a:spcBef>
            </a:pPr>
            <a:r>
              <a:rPr b="0" lang="hr-HR" sz="1800" spc="-1" strike="noStrike">
                <a:solidFill>
                  <a:srgbClr val="666666"/>
                </a:solidFill>
                <a:latin typeface="Source Code Pro"/>
                <a:ea typeface="Source Code Pro"/>
              </a:rPr>
              <a:t> </a:t>
            </a:r>
            <a:endParaRPr b="0" lang="hr-HR" sz="1800" spc="-1" strike="noStrike">
              <a:latin typeface="Arial"/>
            </a:endParaRPr>
          </a:p>
          <a:p>
            <a:pPr>
              <a:lnSpc>
                <a:spcPct val="115000"/>
              </a:lnSpc>
              <a:spcBef>
                <a:spcPts val="1199"/>
              </a:spcBef>
            </a:pPr>
            <a:r>
              <a:rPr b="0"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U radu s učenicima s teškoćama nek Vam misao vodilja bude da omogućite priliku učeniku da što neometanije iskaže svoje znanje. To će i Vama dati jasniju informaciju o njegovom znanju bez sumnje je li iskaz bio pod utjecajem teškoće. Svaki učenik je individualan, a Vi radite s učenicima koji su dovoljno stari da ih možete pitati kakav način iskaza im najviše odgovara. </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9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2:</a:t>
            </a:r>
            <a:endParaRPr b="0" lang="hr-HR" sz="4200" spc="-1" strike="noStrike">
              <a:latin typeface="Arial"/>
            </a:endParaRPr>
          </a:p>
        </p:txBody>
      </p:sp>
      <p:sp>
        <p:nvSpPr>
          <p:cNvPr id="9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marL="457200" indent="-342000">
              <a:lnSpc>
                <a:spcPct val="115000"/>
              </a:lnSpc>
              <a:buClr>
                <a:srgbClr val="666666"/>
              </a:buClr>
              <a:buFont typeface="Source Code Pro"/>
              <a:buChar char="●"/>
            </a:pPr>
            <a:r>
              <a:rPr b="0" lang="hr-HR" sz="1800" spc="-1" strike="noStrike">
                <a:solidFill>
                  <a:srgbClr val="666666"/>
                </a:solidFill>
                <a:latin typeface="Source Code Pro"/>
                <a:ea typeface="Source Code Pro"/>
              </a:rPr>
              <a:t>Na koji način najbolje pristupiti učeniku/ci i posvetiti mu/joj dovoljnu količinu podrške, produljenje vremena za npr. pisanje pismenih provjera (individuzalizirani program), ako nemate u rasporedu blok sat, a iza te grupe još jednu, kojima takodjer trebate točno doći na sat? Znači li to ipak smanjenje obima gradiva, a nije riječ o prilagodbi sadržaja tj.prilagodjenom programu? </a:t>
            </a:r>
            <a:endParaRPr b="0" lang="hr-HR" sz="1800" spc="-1" strike="noStrike">
              <a:latin typeface="Arial"/>
            </a:endParaRPr>
          </a:p>
          <a:p>
            <a:pPr marL="457200" indent="-342000">
              <a:lnSpc>
                <a:spcPct val="115000"/>
              </a:lnSpc>
              <a:buClr>
                <a:srgbClr val="666666"/>
              </a:buClr>
              <a:buFont typeface="Source Code Pro"/>
              <a:buChar char="●"/>
            </a:pPr>
            <a:r>
              <a:rPr b="0" lang="hr-HR" sz="1800" spc="-1" strike="noStrike">
                <a:solidFill>
                  <a:srgbClr val="666666"/>
                </a:solidFill>
                <a:latin typeface="Source Code Pro"/>
                <a:ea typeface="Source Code Pro"/>
              </a:rPr>
              <a:t>Kako ostalim učenicima to objasniti i prema kojim kriterijima ocjenjivati (na jednak način)?</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9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00" name="CustomShape 2"/>
          <p:cNvSpPr/>
          <p:nvPr/>
        </p:nvSpPr>
        <p:spPr>
          <a:xfrm>
            <a:off x="311760" y="964080"/>
            <a:ext cx="8519400" cy="3994200"/>
          </a:xfrm>
          <a:prstGeom prst="rect">
            <a:avLst/>
          </a:prstGeom>
          <a:noFill/>
          <a:ln>
            <a:noFill/>
          </a:ln>
        </p:spPr>
        <p:style>
          <a:lnRef idx="0"/>
          <a:fillRef idx="0"/>
          <a:effectRef idx="0"/>
          <a:fontRef idx="minor"/>
        </p:style>
        <p:txBody>
          <a:bodyPr lIns="90000" rIns="90000" tIns="91440" bIns="91440">
            <a:normAutofit fontScale="1000"/>
          </a:bodyPr>
          <a:p>
            <a:pPr>
              <a:lnSpc>
                <a:spcPct val="115000"/>
              </a:lnSpc>
            </a:pPr>
            <a:r>
              <a:rPr b="0" lang="hr-HR" sz="1800" spc="-1" strike="noStrike">
                <a:solidFill>
                  <a:srgbClr val="666666"/>
                </a:solidFill>
                <a:latin typeface="Source Code Pro"/>
                <a:ea typeface="Source Code Pro"/>
              </a:rPr>
              <a:t>  </a:t>
            </a:r>
            <a:r>
              <a:rPr b="0" lang="hr-HR" sz="4800" spc="-1" strike="noStrike">
                <a:solidFill>
                  <a:srgbClr val="666666"/>
                </a:solidFill>
                <a:latin typeface="Source Code Pro"/>
                <a:ea typeface="Source Code Pro"/>
              </a:rPr>
              <a:t> • </a:t>
            </a:r>
            <a:r>
              <a:rPr b="1" lang="hr-HR" sz="4800" spc="-1" strike="noStrike">
                <a:solidFill>
                  <a:srgbClr val="666666"/>
                </a:solidFill>
                <a:latin typeface="Source Code Pro"/>
                <a:ea typeface="Source Code Pro"/>
              </a:rPr>
              <a:t>Nemam informaciju o kojoj vrsti teškoće u razvoju se radi, tj. zbog čega učenik ne može završiti pisanje pisane provjere za vrijeme sata. Jedne od osnovnih smjernica su: </a:t>
            </a:r>
            <a:endParaRPr b="0" lang="hr-HR" sz="4800" spc="-1" strike="noStrike">
              <a:latin typeface="Arial"/>
            </a:endParaRPr>
          </a:p>
          <a:p>
            <a:pPr>
              <a:lnSpc>
                <a:spcPct val="115000"/>
              </a:lnSpc>
              <a:spcBef>
                <a:spcPts val="1199"/>
              </a:spcBef>
            </a:pPr>
            <a:r>
              <a:rPr b="1" lang="hr-HR" sz="4800" spc="-1" strike="noStrike">
                <a:solidFill>
                  <a:srgbClr val="666666"/>
                </a:solidFill>
                <a:latin typeface="Source Code Pro"/>
                <a:ea typeface="Source Code Pro"/>
              </a:rPr>
              <a:t>        ◦ </a:t>
            </a:r>
            <a:r>
              <a:rPr b="1" lang="hr-HR" sz="4800" spc="-1" strike="noStrike">
                <a:solidFill>
                  <a:srgbClr val="666666"/>
                </a:solidFill>
                <a:latin typeface="Source Code Pro"/>
                <a:ea typeface="Source Code Pro"/>
              </a:rPr>
              <a:t>ako je kratka pažnja možete smanjiti količinu zadataka tako da ih učenik riješi u zadanom vremenu ( ne smanjivati vrstu gradiva samo količinu zadataka npr. ako obrađujete imenice – nek ih traži u jednoj rečenici a ne u više i sl.), </a:t>
            </a:r>
            <a:endParaRPr b="0" lang="hr-HR" sz="4800" spc="-1" strike="noStrike">
              <a:latin typeface="Arial"/>
            </a:endParaRPr>
          </a:p>
          <a:p>
            <a:pPr>
              <a:lnSpc>
                <a:spcPct val="115000"/>
              </a:lnSpc>
              <a:spcBef>
                <a:spcPts val="1199"/>
              </a:spcBef>
            </a:pPr>
            <a:r>
              <a:rPr b="1" lang="hr-HR" sz="4800" spc="-1" strike="noStrike">
                <a:solidFill>
                  <a:srgbClr val="666666"/>
                </a:solidFill>
                <a:latin typeface="Source Code Pro"/>
                <a:ea typeface="Source Code Pro"/>
              </a:rPr>
              <a:t>        ◦ </a:t>
            </a:r>
            <a:r>
              <a:rPr b="1" lang="hr-HR" sz="4800" spc="-1" strike="noStrike">
                <a:solidFill>
                  <a:srgbClr val="666666"/>
                </a:solidFill>
                <a:latin typeface="Source Code Pro"/>
                <a:ea typeface="Source Code Pro"/>
              </a:rPr>
              <a:t>ako su teškoće pisanja / čitanja pa je zbog toga sporo - možete pisanu provjeru prepoloviti u dva dijela pa da piše u dva školska sata kad je sljedeći put na rasporedu ili jedan dio odraditi pismeno, a drugi usmeno, možete povećati prored da se olakša čitanje, izbjegavati pisanje dugih odgovora ako to nije značajno za provjeru znanja i slično. </a:t>
            </a:r>
            <a:endParaRPr b="0" lang="hr-HR" sz="4800" spc="-1" strike="noStrike">
              <a:latin typeface="Arial"/>
            </a:endParaRPr>
          </a:p>
          <a:p>
            <a:pPr>
              <a:lnSpc>
                <a:spcPct val="115000"/>
              </a:lnSpc>
              <a:spcBef>
                <a:spcPts val="1199"/>
              </a:spcBef>
            </a:pPr>
            <a:r>
              <a:rPr b="1" lang="hr-HR" sz="4800" spc="-1" strike="noStrike">
                <a:solidFill>
                  <a:srgbClr val="666666"/>
                </a:solidFill>
                <a:latin typeface="Source Code Pro"/>
                <a:ea typeface="Source Code Pro"/>
              </a:rPr>
              <a:t>Ukoliko niste sigurni koji od ovih prijedloga može pomoći učeniku, iskušajte ih na satima vježbanja. Za još prijedloga pogledajte u Smjernice i tamo možete vidjeti prema teškoći koju Vaš učenik ima.</a:t>
            </a:r>
            <a:endParaRPr b="0" lang="hr-HR" sz="4800" spc="-1" strike="noStrike">
              <a:latin typeface="Arial"/>
            </a:endParaRPr>
          </a:p>
          <a:p>
            <a:pPr>
              <a:lnSpc>
                <a:spcPct val="115000"/>
              </a:lnSpc>
              <a:spcBef>
                <a:spcPts val="1199"/>
              </a:spcBef>
            </a:pPr>
            <a:endParaRPr b="0" lang="hr-HR" sz="4800" spc="-1" strike="noStrike">
              <a:latin typeface="Arial"/>
            </a:endParaRPr>
          </a:p>
          <a:p>
            <a:pPr>
              <a:lnSpc>
                <a:spcPct val="115000"/>
              </a:lnSpc>
              <a:spcBef>
                <a:spcPts val="1199"/>
              </a:spcBef>
            </a:pPr>
            <a:r>
              <a:rPr b="1" lang="hr-HR" sz="4800" spc="-1" strike="noStrike">
                <a:solidFill>
                  <a:srgbClr val="666666"/>
                </a:solidFill>
                <a:latin typeface="Source Code Pro"/>
                <a:ea typeface="Source Code Pro"/>
              </a:rPr>
              <a:t>    • </a:t>
            </a:r>
            <a:r>
              <a:rPr b="1" lang="hr-HR" sz="4800" spc="-1" strike="noStrike">
                <a:solidFill>
                  <a:srgbClr val="666666"/>
                </a:solidFill>
                <a:latin typeface="Source Code Pro"/>
                <a:ea typeface="Source Code Pro"/>
              </a:rPr>
              <a:t>Kriterij ocjenjivanja je isti kao kod drugih učenika – npr. ako je kriterij 50% uspješnosti za pozitivnu ocjenu onda to vrijedi i za učenika s teškoćama, samo se odnosi na 50% pisane provjere koju ste individualizirali / prilagodili tom učeniku.</a:t>
            </a:r>
            <a:endParaRPr b="0" lang="hr-HR" sz="4800" spc="-1" strike="noStrike">
              <a:latin typeface="Arial"/>
            </a:endParaRPr>
          </a:p>
          <a:p>
            <a:pPr>
              <a:lnSpc>
                <a:spcPct val="115000"/>
              </a:lnSpc>
              <a:spcBef>
                <a:spcPts val="1199"/>
              </a:spcBef>
            </a:pPr>
            <a:endParaRPr b="0" lang="hr-HR" sz="4800" spc="-1" strike="noStrike">
              <a:latin typeface="Arial"/>
            </a:endParaRPr>
          </a:p>
          <a:p>
            <a:pPr>
              <a:lnSpc>
                <a:spcPct val="115000"/>
              </a:lnSpc>
              <a:spcBef>
                <a:spcPts val="1199"/>
              </a:spcBef>
            </a:pPr>
            <a:endParaRPr b="0" lang="hr-HR" sz="4800" spc="-1" strike="noStrike">
              <a:latin typeface="Arial"/>
            </a:endParaRPr>
          </a:p>
          <a:p>
            <a:pPr>
              <a:lnSpc>
                <a:spcPct val="115000"/>
              </a:lnSpc>
              <a:spcBef>
                <a:spcPts val="1199"/>
              </a:spcBef>
              <a:spcAft>
                <a:spcPts val="1199"/>
              </a:spcAft>
            </a:pPr>
            <a:r>
              <a:rPr b="1" lang="hr-HR" sz="4800" spc="-1" strike="noStrike">
                <a:solidFill>
                  <a:srgbClr val="666666"/>
                </a:solidFill>
                <a:latin typeface="Source Code Pro"/>
                <a:ea typeface="Source Code Pro"/>
              </a:rPr>
              <a:t>    • </a:t>
            </a:r>
            <a:r>
              <a:rPr b="1" lang="hr-HR" sz="4800" spc="-1" strike="noStrike">
                <a:solidFill>
                  <a:srgbClr val="666666"/>
                </a:solidFill>
                <a:latin typeface="Source Code Pro"/>
                <a:ea typeface="Source Code Pro"/>
              </a:rPr>
              <a:t>U grupi njegovati različitost kao osnovnu osobinu svakog čovjeka bez dodatnih emocionalnih karakteristika. Ne znam koja je dob učenika ali u skladu s tom dobi im objasniti da taj učenik tako uči i tako piše ispit a oni nešto drugo rade na svoj način.</a:t>
            </a:r>
            <a:endParaRPr b="0" lang="hr-HR" sz="48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0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2:</a:t>
            </a:r>
            <a:endParaRPr b="0" lang="hr-HR" sz="4200" spc="-1" strike="noStrike">
              <a:latin typeface="Arial"/>
            </a:endParaRPr>
          </a:p>
        </p:txBody>
      </p:sp>
      <p:sp>
        <p:nvSpPr>
          <p:cNvPr id="10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marL="457200" indent="-342000">
              <a:lnSpc>
                <a:spcPct val="115000"/>
              </a:lnSpc>
              <a:buClr>
                <a:srgbClr val="666666"/>
              </a:buClr>
              <a:buFont typeface="Source Code Pro"/>
              <a:buChar char="●"/>
            </a:pPr>
            <a:r>
              <a:rPr b="0" lang="hr-HR" sz="1800" spc="-1" strike="noStrike">
                <a:solidFill>
                  <a:srgbClr val="666666"/>
                </a:solidFill>
                <a:latin typeface="Source Code Pro"/>
                <a:ea typeface="Source Code Pro"/>
              </a:rPr>
              <a:t>Kako na najbolji način ocijeniti element 'govor' (ako je uopće moguće!?), ako učenik/ca ima (od roditelja potpisan) utvrdjen visok stupanj anksioznosti i ne govori (ili tek poneku riječ/rečenicu izjavi) na satu, iako je takodjer riječ o indiv.postupku? </a:t>
            </a:r>
            <a:endParaRPr b="0" lang="hr-HR" sz="1800" spc="-1" strike="noStrike">
              <a:latin typeface="Arial"/>
            </a:endParaRPr>
          </a:p>
          <a:p>
            <a:pPr marL="457200" indent="-342000">
              <a:lnSpc>
                <a:spcPct val="115000"/>
              </a:lnSpc>
              <a:buClr>
                <a:srgbClr val="666666"/>
              </a:buClr>
              <a:buFont typeface="Source Code Pro"/>
              <a:buChar char="●"/>
            </a:pPr>
            <a:r>
              <a:rPr b="0" lang="hr-HR" sz="1800" spc="-1" strike="noStrike">
                <a:solidFill>
                  <a:srgbClr val="666666"/>
                </a:solidFill>
                <a:latin typeface="Source Code Pro"/>
                <a:ea typeface="Source Code Pro"/>
              </a:rPr>
              <a:t>Znači li to ocjenjivanje isključivo kroz pismene provjere?</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0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04" name="CustomShape 2"/>
          <p:cNvSpPr/>
          <p:nvPr/>
        </p:nvSpPr>
        <p:spPr>
          <a:xfrm>
            <a:off x="311760" y="115020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Pokušati organizirati individulne susrete ako je moguće i ako učenica tu uspije ( dopunska, predsat, zadnji sat...). Ako to ne uspije, onda je ocjenivati kroz pismene provjere.</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0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2:</a:t>
            </a:r>
            <a:endParaRPr b="0" lang="hr-HR" sz="4200" spc="-1" strike="noStrike">
              <a:latin typeface="Arial"/>
            </a:endParaRPr>
          </a:p>
        </p:txBody>
      </p:sp>
      <p:sp>
        <p:nvSpPr>
          <p:cNvPr id="10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marL="457200" indent="-342000">
              <a:lnSpc>
                <a:spcPct val="115000"/>
              </a:lnSpc>
              <a:buClr>
                <a:srgbClr val="666666"/>
              </a:buClr>
              <a:buFont typeface="Source Code Pro"/>
              <a:buChar char="●"/>
            </a:pPr>
            <a:r>
              <a:rPr b="0" lang="hr-HR" sz="1800" spc="-1" strike="noStrike">
                <a:solidFill>
                  <a:srgbClr val="666666"/>
                </a:solidFill>
                <a:latin typeface="Source Code Pro"/>
                <a:ea typeface="Source Code Pro"/>
              </a:rPr>
              <a:t>Postoje li naznake za takvim smjernicama ili pomoći u vidu sastavljanja testova za učenike s teskoćama (za predmet njemački jezik - izborni predmet), koje će biti objavljene na platformama poput e-sfere ili izzi-ja uskoro?</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0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odgovori:</a:t>
            </a:r>
            <a:endParaRPr b="0" lang="hr-HR" sz="4200" spc="-1" strike="noStrike">
              <a:latin typeface="Arial"/>
            </a:endParaRPr>
          </a:p>
        </p:txBody>
      </p:sp>
      <p:sp>
        <p:nvSpPr>
          <p:cNvPr id="10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Nisam upoznata s tim.</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0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3:</a:t>
            </a:r>
            <a:endParaRPr b="0" lang="hr-HR" sz="4200" spc="-1" strike="noStrike">
              <a:latin typeface="Arial"/>
            </a:endParaRPr>
          </a:p>
        </p:txBody>
      </p:sp>
      <p:sp>
        <p:nvSpPr>
          <p:cNvPr id="11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1. Kako prilagoditi nastavu učeniku s razvojnim teškoćama učenja a da se učenik ne osjeća izdvojeno i izolirano od ostatka razreda?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7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a:bodyPr>
          <a:p>
            <a:pPr>
              <a:lnSpc>
                <a:spcPct val="100000"/>
              </a:lnSpc>
            </a:pPr>
            <a:r>
              <a:rPr b="1" lang="hr-HR" sz="2000" spc="-1" strike="noStrike">
                <a:solidFill>
                  <a:srgbClr val="212121"/>
                </a:solidFill>
                <a:latin typeface="Amatic SC"/>
                <a:ea typeface="Amatic SC"/>
              </a:rPr>
              <a:t>Rechtliche Grundlagen inklusiver Bildung</a:t>
            </a:r>
            <a:endParaRPr b="0" lang="hr-HR" sz="2000" spc="-1" strike="noStrike">
              <a:latin typeface="Arial"/>
            </a:endParaRPr>
          </a:p>
        </p:txBody>
      </p:sp>
      <p:sp>
        <p:nvSpPr>
          <p:cNvPr id="80" name="CustomShape 2"/>
          <p:cNvSpPr/>
          <p:nvPr/>
        </p:nvSpPr>
        <p:spPr>
          <a:xfrm>
            <a:off x="362520" y="1482120"/>
            <a:ext cx="8417880" cy="1035000"/>
          </a:xfrm>
          <a:prstGeom prst="rect">
            <a:avLst/>
          </a:prstGeom>
          <a:noFill/>
          <a:ln>
            <a:noFill/>
          </a:ln>
        </p:spPr>
        <p:style>
          <a:lnRef idx="0"/>
          <a:fillRef idx="0"/>
          <a:effectRef idx="0"/>
          <a:fontRef idx="minor"/>
        </p:style>
        <p:txBody>
          <a:bodyPr lIns="90000" rIns="90000" tIns="91440" bIns="91440">
            <a:spAutoFit/>
          </a:bodyPr>
          <a:p>
            <a:pPr>
              <a:lnSpc>
                <a:spcPct val="100000"/>
              </a:lnSpc>
            </a:pPr>
            <a:r>
              <a:rPr b="0" lang="hr-HR" sz="1400" spc="-1" strike="noStrike">
                <a:solidFill>
                  <a:srgbClr val="000000"/>
                </a:solidFill>
                <a:latin typeface="Arial"/>
                <a:ea typeface="Arial"/>
              </a:rPr>
              <a:t> </a:t>
            </a:r>
            <a:r>
              <a:rPr b="0" lang="hr-HR" sz="1400" spc="-1" strike="noStrike">
                <a:solidFill>
                  <a:srgbClr val="000000"/>
                </a:solidFill>
                <a:latin typeface="Arial"/>
                <a:ea typeface="Arial"/>
              </a:rPr>
              <a:t>Inklusive Bildung basiert auf dem Recht aller Schülerinnen und Schüler gleichermaßen auf qualitativ hochwertige Bildung, was bedeutet, dass sie Kindern/Schülern mit Behinderungen die Teilhabe und Zusammenarbeit mit anderen Kindern/Schülern entsprechend ihren Fähigkeiten, Möglichkeiten und Interessen ermöglicht.</a:t>
            </a:r>
            <a:endParaRPr b="0" lang="hr-HR" sz="1400" spc="-1" strike="noStrike">
              <a:latin typeface="Arial"/>
            </a:endParaRPr>
          </a:p>
        </p:txBody>
      </p:sp>
      <p:sp>
        <p:nvSpPr>
          <p:cNvPr id="81" name="CustomShape 3"/>
          <p:cNvSpPr/>
          <p:nvPr/>
        </p:nvSpPr>
        <p:spPr>
          <a:xfrm>
            <a:off x="362520" y="3182400"/>
            <a:ext cx="8326440" cy="1035000"/>
          </a:xfrm>
          <a:prstGeom prst="rect">
            <a:avLst/>
          </a:prstGeom>
          <a:noFill/>
          <a:ln>
            <a:noFill/>
          </a:ln>
        </p:spPr>
        <p:style>
          <a:lnRef idx="0"/>
          <a:fillRef idx="0"/>
          <a:effectRef idx="0"/>
          <a:fontRef idx="minor"/>
        </p:style>
        <p:txBody>
          <a:bodyPr lIns="90000" rIns="90000" tIns="91440" bIns="91440">
            <a:spAutoFit/>
          </a:bodyPr>
          <a:p>
            <a:pPr>
              <a:lnSpc>
                <a:spcPct val="100000"/>
              </a:lnSpc>
            </a:pPr>
            <a:r>
              <a:rPr b="0" lang="hr-HR" sz="1400" spc="-1" strike="noStrike">
                <a:solidFill>
                  <a:srgbClr val="000000"/>
                </a:solidFill>
                <a:latin typeface="Arial"/>
                <a:ea typeface="Arial"/>
              </a:rPr>
              <a:t>Der grundlegende Ausgangspunkt inklusiver Bildung besteht darin, dass die Bedingungen in der Umgebung jedes Schülers mit seinen eigenen übereinstimmen müssen individuelle Stärken, Interessen und Bedürfnisse beim Lernen berücksichtigen und nicht nach der Beeinträchtigungskategorie, usw.</a:t>
            </a:r>
            <a:endParaRPr b="0" lang="hr-HR" sz="1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1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1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56000"/>
          </a:bodyPr>
          <a:p>
            <a:pPr>
              <a:lnSpc>
                <a:spcPct val="115000"/>
              </a:lnSpc>
            </a:pPr>
            <a:r>
              <a:rPr b="0"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Trebala bih znati koje teškoće ima učenik da bih Vam konkretno odgovorila i u kojem stupnju su zastupljene jer o tome ovisi koliko i kako učenik može sudjelovati u razrednim aktivnostima. Pogledjte Smjernice koje sam spomenula u prvom pitanju pa možda tamo možete naći konretne upute za teškoću koju učenik ima. </a:t>
            </a:r>
            <a:endParaRPr b="0" lang="hr-HR" sz="1800" spc="-1" strike="noStrike">
              <a:latin typeface="Arial"/>
            </a:endParaRPr>
          </a:p>
          <a:p>
            <a:pPr>
              <a:lnSpc>
                <a:spcPct val="115000"/>
              </a:lnSpc>
              <a:spcBef>
                <a:spcPts val="1199"/>
              </a:spcBef>
            </a:pPr>
            <a:endParaRPr b="0" lang="hr-HR" sz="1800" spc="-1" strike="noStrike">
              <a:latin typeface="Arial"/>
            </a:endParaRPr>
          </a:p>
          <a:p>
            <a:pPr>
              <a:lnSpc>
                <a:spcPct val="115000"/>
              </a:lnSpc>
              <a:spcBef>
                <a:spcPts val="1199"/>
              </a:spcBef>
              <a:spcAft>
                <a:spcPts val="1199"/>
              </a:spcAft>
            </a:pPr>
            <a:r>
              <a:rPr b="1"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Uključiti učenika u što više razrednih aktivnosti da se ne osjeća izolirano, govoriti o njegovoj teškoći kao različitosti a ne kao nedostatku i kao takvoj se ponašati. Svi smo različiti ali svi imamo ista pravila, istu odgovornost. Od svih u razredu tražiti toleranciju na različitost pa i od učenika s teškoćama.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1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3:</a:t>
            </a:r>
            <a:endParaRPr b="0" lang="hr-HR" sz="4200" spc="-1" strike="noStrike">
              <a:latin typeface="Arial"/>
            </a:endParaRPr>
          </a:p>
        </p:txBody>
      </p:sp>
      <p:sp>
        <p:nvSpPr>
          <p:cNvPr id="11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2.</a:t>
            </a:r>
            <a:r>
              <a:rPr b="1" lang="hr-HR" sz="1800" spc="-1" strike="noStrike">
                <a:solidFill>
                  <a:srgbClr val="666666"/>
                </a:solidFill>
                <a:latin typeface="Source Code Pro"/>
                <a:ea typeface="Source Code Pro"/>
              </a:rPr>
              <a:t> Kako pristupiti učeniku s intelektualnim teškoćama a da pritom ne zapostavim ostatak razreda?</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1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1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80000"/>
          </a:bodyPr>
          <a:p>
            <a:pPr>
              <a:lnSpc>
                <a:spcPct val="115000"/>
              </a:lnSpc>
              <a:spcAft>
                <a:spcPts val="1199"/>
              </a:spcAft>
            </a:pPr>
            <a:r>
              <a:rPr b="1" lang="hr-HR" sz="1800" spc="-1" strike="noStrike">
                <a:solidFill>
                  <a:srgbClr val="666666"/>
                </a:solidFill>
                <a:latin typeface="Source Code Pro"/>
                <a:ea typeface="Source Code Pro"/>
              </a:rPr>
              <a:t>Prihvatiti da ne možete u isto vrijeme biti jednako na raspolaganju svima. Izabrati koje sate (ili dijelove sata) ćete biti kome više posvećeni i prema tome planirati rad. Ako učenik ima pomoćnika u nastavi, iskoristiti njegovu pomoć za uvježbavanje zadataka dok ste Vi posvećeni drugom dijelu razreda. Pripremiti što više aktivnosti koje učenik može sam obaviti dok Vi radite s drugim učenicima i koje aktivnosti će raditi razred dok ste Vi s učenikom s teškoćama ako ne rade isto gradivo ili je njemu potrebno dodatno objašnjenje. Uključivati ih u zajedničke aktivnosti kad god je to moguće.</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1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3:</a:t>
            </a:r>
            <a:endParaRPr b="0" lang="hr-HR" sz="4200" spc="-1" strike="noStrike">
              <a:latin typeface="Arial"/>
            </a:endParaRPr>
          </a:p>
        </p:txBody>
      </p:sp>
      <p:sp>
        <p:nvSpPr>
          <p:cNvPr id="11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2. Možete li dati nekoliko primjera za rad u razredu koji ima jednog ili više učenika s teškoćama, koji uključuje cijeli razred?</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1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2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Zaista ovisi o teškoći koji učenik ima, njegovoj dobi, grupi i cilju rada tako da, nažalost, ne mogu ništa konkretno predložiti. Možda neke društvene igre, igre uloga, kreativne radionice i slično.</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2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3:</a:t>
            </a:r>
            <a:endParaRPr b="0" lang="hr-HR" sz="4200" spc="-1" strike="noStrike">
              <a:latin typeface="Arial"/>
            </a:endParaRPr>
          </a:p>
        </p:txBody>
      </p:sp>
      <p:sp>
        <p:nvSpPr>
          <p:cNvPr id="12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4. Kako motivirati učenika s poteškoćama, koji je ujedno povučen, za sudjelovanje na nastavi?</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2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2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51000"/>
          </a:bodyPr>
          <a:p>
            <a:pPr>
              <a:lnSpc>
                <a:spcPct val="115000"/>
              </a:lnSpc>
            </a:pPr>
            <a:r>
              <a:rPr b="1" lang="hr-HR" sz="1800" spc="-1" strike="noStrike">
                <a:solidFill>
                  <a:srgbClr val="666666"/>
                </a:solidFill>
                <a:latin typeface="Source Code Pro"/>
                <a:ea typeface="Source Code Pro"/>
              </a:rPr>
              <a:t>Ako mislite na sudjelovanje ispred cijelog razreda, pravila su kod bilo kojeg povučenog djeteta. Validirati mu emociju, dati zadatke za koje znate da će biti uspješan i koji će trajati kraće da se smanji izloženost. Najaviti kad je njegov red i pružiti mu podršku – „ Znam da ti je teško čitati ispred svih ali ja ću biti kraj tebe i pomoći ću ti.“ Raditi to u opuštenim aktivnostima, izbjeći prozivanje na „prepad“. Validirati mu svaki pokušaj i tako ga ohrabrivati.</a:t>
            </a:r>
            <a:endParaRPr b="0" lang="hr-HR" sz="1800" spc="-1" strike="noStrike">
              <a:latin typeface="Arial"/>
            </a:endParaRPr>
          </a:p>
          <a:p>
            <a:pPr>
              <a:lnSpc>
                <a:spcPct val="115000"/>
              </a:lnSpc>
              <a:spcBef>
                <a:spcPts val="1199"/>
              </a:spcBef>
            </a:pPr>
            <a:endParaRPr b="0" lang="hr-HR" sz="1800" spc="-1" strike="noStrike">
              <a:latin typeface="Arial"/>
            </a:endParaRPr>
          </a:p>
          <a:p>
            <a:pPr>
              <a:lnSpc>
                <a:spcPct val="115000"/>
              </a:lnSpc>
              <a:spcBef>
                <a:spcPts val="1199"/>
              </a:spcBef>
              <a:spcAft>
                <a:spcPts val="1199"/>
              </a:spcAft>
            </a:pPr>
            <a:r>
              <a:rPr b="1" lang="hr-HR" sz="1800" spc="-1" strike="noStrike">
                <a:solidFill>
                  <a:srgbClr val="666666"/>
                </a:solidFill>
                <a:latin typeface="Source Code Pro"/>
                <a:ea typeface="Source Code Pro"/>
              </a:rPr>
              <a:t>Ako ne želi sudjelovati u nikakvim zadatcima, provjeriti jesu li mu ti zadatci preteški, zašto ih odbija? Krenuti s lakšim zadatcima pa mu dati jedan teški pa onda lakši za kraj. Postavljati mu male izazove za koje znate da će ih riješiti.</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2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3:</a:t>
            </a:r>
            <a:endParaRPr b="0" lang="hr-HR" sz="4200" spc="-1" strike="noStrike">
              <a:latin typeface="Arial"/>
            </a:endParaRPr>
          </a:p>
        </p:txBody>
      </p:sp>
      <p:sp>
        <p:nvSpPr>
          <p:cNvPr id="12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5. Koje metode vrednovanja koristiti pri ocjenjivanju učenika s poteškoćama, odnosno u kojoj mjeri uvažiti zalaganje naspram usvojenog znanja?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2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2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Kriteriji vrednovanja su za sve učenike isti jer se polazi sa stajališta da se prilagođava program a ne vrednovanje, tako da nema posebnog vrednovanja za učenike s teškoćama. Osobno bih vrednovala trud dodatnom ocjenom iz zalaganja.  I ukoliko je potrebno jako puno zalaganja da postigne uspjeh provjerila bih treba li redefinirati ishode / ciljeve. </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2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sš 4:</a:t>
            </a:r>
            <a:endParaRPr b="0" lang="hr-HR" sz="4200" spc="-1" strike="noStrike">
              <a:latin typeface="Arial"/>
            </a:endParaRPr>
          </a:p>
        </p:txBody>
      </p:sp>
      <p:sp>
        <p:nvSpPr>
          <p:cNvPr id="13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Kod učenika sa govornim poteškoćama (mucanje) kako najbolje oblikovati usmeno ispitivanje, tj. olakšati učeniku?</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de8cb"/>
        </a:solidFill>
      </p:bgPr>
    </p:bg>
    <p:spTree>
      <p:nvGrpSpPr>
        <p:cNvPr id="1" name=""/>
        <p:cNvGrpSpPr/>
        <p:nvPr/>
      </p:nvGrpSpPr>
      <p:grpSpPr>
        <a:xfrm>
          <a:off x="0" y="0"/>
          <a:ext cx="0" cy="0"/>
          <a:chOff x="0" y="0"/>
          <a:chExt cx="0" cy="0"/>
        </a:xfrm>
      </p:grpSpPr>
      <p:sp>
        <p:nvSpPr>
          <p:cNvPr id="82" name="CustomShape 1"/>
          <p:cNvSpPr/>
          <p:nvPr/>
        </p:nvSpPr>
        <p:spPr>
          <a:xfrm>
            <a:off x="856080" y="865080"/>
            <a:ext cx="7428240" cy="3056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1" lang="hr-HR" sz="2000" spc="-1" strike="noStrike">
                <a:solidFill>
                  <a:srgbClr val="212121"/>
                </a:solidFill>
                <a:latin typeface="Amatic SC"/>
                <a:ea typeface="Amatic SC"/>
              </a:rPr>
              <a:t>Die SuS mit Schwierigkeiten</a:t>
            </a:r>
            <a:endParaRPr b="0" lang="hr-HR" sz="2000" spc="-1" strike="noStrike">
              <a:latin typeface="Arial"/>
            </a:endParaRPr>
          </a:p>
        </p:txBody>
      </p:sp>
      <p:sp>
        <p:nvSpPr>
          <p:cNvPr id="83" name="CustomShape 2"/>
          <p:cNvSpPr/>
          <p:nvPr/>
        </p:nvSpPr>
        <p:spPr>
          <a:xfrm>
            <a:off x="792000" y="1728000"/>
            <a:ext cx="7492320" cy="17362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hr-HR" sz="1800" spc="-1" strike="noStrike">
                <a:latin typeface="Arial"/>
              </a:rPr>
              <a:t>Gemäß dem Gesetz über die Bildung in Grund- und weiterführenden Schulen sind Schüler mit Schwierigkeiten: Schüler mit Entwicklungsschwierigkeiten, Lernschwierigkeiten, Verhaltensproblemen und emotionalen Problemen, Schüler mit Schwierigkeiten aufgrund pädagogischer, sozialer, wirtschaftlicher, kultureller und sprachlicher Faktoren.</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3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3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70000"/>
          </a:bodyPr>
          <a:p>
            <a:pPr>
              <a:lnSpc>
                <a:spcPct val="115000"/>
              </a:lnSpc>
              <a:spcAft>
                <a:spcPts val="1199"/>
              </a:spcAft>
            </a:pPr>
            <a:r>
              <a:rPr b="1" lang="hr-HR" sz="1800" spc="-1" strike="noStrike">
                <a:solidFill>
                  <a:srgbClr val="666666"/>
                </a:solidFill>
                <a:latin typeface="Source Code Pro"/>
                <a:ea typeface="Source Code Pro"/>
              </a:rPr>
              <a:t>Osjećaj anksioznosti, stresa obično povećava vjerojatnost mucanja i pogoršava tečnost govora. Olakšati se može tako da se smanji anksioznost davanjem uvježbanog gradiva, smanji izloženost, da dovoljno vremena da se izgovori ( da učenik i na vašem tijelu i govoru osjeti da imate vremena ga čekati), najaviti da ćete ga ispitivati da ima vremena se umiriti ( možete mu reći da je sljedeći u redu...)i sl. Dosta je individualno jer različite situacije mogu biti okidači pojedinom učeniku pa je uputno pitati učenika koji način mu odgovara, posebno jer radite s učenikom koji vjerojatno zna izverbalizirati svoje potrebe. Ako ne, probajte metode dok vježbate pa vidite na što najbolje reagira.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3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sš 4:</a:t>
            </a:r>
            <a:endParaRPr b="0" lang="hr-HR" sz="4200" spc="-1" strike="noStrike">
              <a:latin typeface="Arial"/>
            </a:endParaRPr>
          </a:p>
        </p:txBody>
      </p:sp>
      <p:sp>
        <p:nvSpPr>
          <p:cNvPr id="13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Kod izrazitog mucanja izbjegavati učenika dovoditi u situacije da čita neki tekst tijekom sata ili ne?</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3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3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Bolje izbjegavati!</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3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sš 5:</a:t>
            </a:r>
            <a:endParaRPr b="0" lang="hr-HR" sz="4200" spc="-1" strike="noStrike">
              <a:latin typeface="Arial"/>
            </a:endParaRPr>
          </a:p>
        </p:txBody>
      </p:sp>
      <p:sp>
        <p:nvSpPr>
          <p:cNvPr id="13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Kako i na koji način organizirati nastavu koja će dati pozitivne rezultate kod učenika s teškoćama, a da se s ostalim učenicima (uključujući i one koji su iznad prosjeka) kvalitetno odradi nastavni sat?</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3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4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Smatram da je nemoguće očekivati da ćete svaki sat biti jednako posvećeni svakom učeniku u razredu. Osobno sam u grupnom radu birala da se jedan sat posvetim jednom, eventualno dvoje učenika ukoliko su sličnih potreba a drugi sat učeniku s drugim potrebama. To daje vrijeme za integraciju učenicima a vama smanjuje stres i očekivanja.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4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6:</a:t>
            </a:r>
            <a:endParaRPr b="0" lang="hr-HR" sz="4200" spc="-1" strike="noStrike">
              <a:latin typeface="Arial"/>
            </a:endParaRPr>
          </a:p>
        </p:txBody>
      </p:sp>
      <p:sp>
        <p:nvSpPr>
          <p:cNvPr id="14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1. Kako prepoznati simptome djeteta s poteškoćama?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4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4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Puno je faktora ali neka općenita uputa za koju smatram da u razredu možete primjetiti je da učenik ne usvaja gradivo predviđenim tempom u određenom vremenu. Pri tom isključite okolinske faktore ( odsustvo s nastave, rad na satu, rad kod kuće). </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4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6:</a:t>
            </a:r>
            <a:endParaRPr b="0" lang="hr-HR" sz="4200" spc="-1" strike="noStrike">
              <a:latin typeface="Arial"/>
            </a:endParaRPr>
          </a:p>
        </p:txBody>
      </p:sp>
      <p:sp>
        <p:nvSpPr>
          <p:cNvPr id="14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2. Kako motivirati takvo dijete za rad i zadržati njegovu pažnju?</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4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4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66000"/>
          </a:bodyPr>
          <a:p>
            <a:pPr>
              <a:lnSpc>
                <a:spcPct val="115000"/>
              </a:lnSpc>
            </a:pPr>
            <a:r>
              <a:rPr b="0"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Motivacija je povezna s interesima. Možete birati tekstove koji govore o njegovom interesu (ako za to imate mogućnosti), možete mijenjati dinamiku sata, uključiti dijete u aktivnosti davajući mu neku razrednu ulogu / zadatak, naglasiti mu da iza aktivnosti za koju nije motiviran može raditi nešto za što je motiviran. </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Važno mi je napomenuti da treba smanjiti očekivanja da učenik treba biti stalno motiviran jer to nitko nije, a posebno ne učenik s bilo kakvim teškoćama. Takva očekivanja stvaraju veliki teret na Vas kao učitelja a i na učenika. Tamo gdje motivacija zakaže postoje granice, pravila i odgovornost koju dijete isto može i treba usvojiti.</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4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6:</a:t>
            </a:r>
            <a:endParaRPr b="0" lang="hr-HR" sz="4200" spc="-1" strike="noStrike">
              <a:latin typeface="Arial"/>
            </a:endParaRPr>
          </a:p>
        </p:txBody>
      </p:sp>
      <p:sp>
        <p:nvSpPr>
          <p:cNvPr id="15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Koje motivacijske igre u pokretu koristiti za učenje? </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84" name="CustomShape 1"/>
          <p:cNvSpPr/>
          <p:nvPr/>
        </p:nvSpPr>
        <p:spPr>
          <a:xfrm>
            <a:off x="311760" y="345600"/>
            <a:ext cx="8519400" cy="4651560"/>
          </a:xfrm>
          <a:prstGeom prst="rect">
            <a:avLst/>
          </a:prstGeom>
          <a:noFill/>
          <a:ln>
            <a:noFill/>
          </a:ln>
        </p:spPr>
        <p:style>
          <a:lnRef idx="0"/>
          <a:fillRef idx="0"/>
          <a:effectRef idx="0"/>
          <a:fontRef idx="minor"/>
        </p:style>
        <p:txBody>
          <a:bodyPr lIns="90000" rIns="90000" tIns="91440" bIns="91440">
            <a:noAutofit/>
          </a:bodyPr>
          <a:p>
            <a:pPr>
              <a:lnSpc>
                <a:spcPct val="115000"/>
              </a:lnSpc>
            </a:pPr>
            <a:r>
              <a:rPr b="0" lang="hr-HR" sz="1290" spc="-1" strike="noStrike">
                <a:solidFill>
                  <a:srgbClr val="666666"/>
                </a:solidFill>
                <a:latin typeface="Source Code Pro"/>
                <a:ea typeface="Source Code Pro"/>
              </a:rPr>
              <a:t>Gemäß dem Gesetz über die Bildung in Grund- und weiterführenden Schulen gilt:</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Schüler mit sonderpädagogischem Förderbedarf sind begabte Schüler und Schüler mit Schwierigkeiten.</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Studierende mit Behinderungen haben vielfältige, unterschiedliche und sich ändernde Bedürfnisse und bilden eine große und heterogene Gruppe.</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Ihre Bedürfnisse werden durch ihre Fähigkeiten und Eigenschaften, persönliche Erfahrungen, zuvor erworbene Kompetenzen, Gewohnheiten, Interessen, Ziele sowie das breitere soziale und kulturelle Umfeld geprägt.</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Um den Studierenden angemessene Formen der Unterstützung bieten zu können, ist dies notwendig</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überwachen kontinuierlich und systematisch ihre Gesamtentwicklung</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(körperlich, kognitiv, sprachlich, sprachlich, kommunikativ, sozioemotional) und frühzeitige und rechtzeitige Bestimmung von Entwicklungs- und Umweltrisiken.</a:t>
            </a:r>
            <a:endParaRPr b="0" lang="hr-HR" sz="1290" spc="-1" strike="noStrike">
              <a:latin typeface="Arial"/>
            </a:endParaRPr>
          </a:p>
          <a:p>
            <a:pPr>
              <a:lnSpc>
                <a:spcPct val="115000"/>
              </a:lnSpc>
            </a:pPr>
            <a:r>
              <a:rPr b="0" lang="hr-HR" sz="1290" spc="-1" strike="noStrike">
                <a:solidFill>
                  <a:srgbClr val="666666"/>
                </a:solidFill>
                <a:latin typeface="Source Code Pro"/>
                <a:ea typeface="Source Code Pro"/>
              </a:rPr>
              <a:t>Das Ziel besteht darin, ein einzigartiges Unterstützungssystem für alle Schüler bereitzustellen. Die für eine inklusive Schule erforderlichen Veränderungen sind sehr komplex und wirken sich auf alle Ebenen des Schulbetriebs aus.</a:t>
            </a:r>
            <a:endParaRPr b="0" lang="hr-HR" sz="129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51"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52"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Teško mi je na ovo odgovoriti bez poznavanja dobi učenika, veličine grupe, svrhe igre, interesa učenika....</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53"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6:</a:t>
            </a:r>
            <a:endParaRPr b="0" lang="hr-HR" sz="4200" spc="-1" strike="noStrike">
              <a:latin typeface="Arial"/>
            </a:endParaRPr>
          </a:p>
        </p:txBody>
      </p:sp>
      <p:sp>
        <p:nvSpPr>
          <p:cNvPr id="154"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4. Na što posebno treba obratiti pažnju i kako pomoći u emotivnom osnaživanju djeteta?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55"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56"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56000"/>
          </a:bodyPr>
          <a:p>
            <a:pPr>
              <a:lnSpc>
                <a:spcPct val="115000"/>
              </a:lnSpc>
            </a:pPr>
            <a:r>
              <a:rPr b="0"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 </a:t>
            </a:r>
            <a:r>
              <a:rPr b="1" lang="hr-HR" sz="1800" spc="-1" strike="noStrike">
                <a:solidFill>
                  <a:srgbClr val="666666"/>
                </a:solidFill>
                <a:latin typeface="Source Code Pro"/>
                <a:ea typeface="Source Code Pro"/>
              </a:rPr>
              <a:t>Ovo je vrlo široka tema i zaista je teško obuhvatiti sve jednim odgovorom.</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Kao najznačnije bih istaknula:</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emocionalno reflektiranje – imenovanje i uvažavanje emocija,</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odvajanje emocija i ponašanja koje proizlaze iz emocija od djeteta kao osobe</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    • </a:t>
            </a:r>
            <a:r>
              <a:rPr b="1" lang="hr-HR" sz="1800" spc="-1" strike="noStrike">
                <a:solidFill>
                  <a:srgbClr val="666666"/>
                </a:solidFill>
                <a:latin typeface="Source Code Pro"/>
                <a:ea typeface="Source Code Pro"/>
              </a:rPr>
              <a:t>davanjem svojim primjerom kako se nositi s emocijama – ne skrivati ih, imenovati, pokazati kako se reguliramo, ispričati se za svoja ponašanja koja su nepoželjna a proizašla su iz emocija jer djeca osim što nas slušaju, ona nas i gledaju.</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2cc"/>
        </a:solidFill>
      </p:bgPr>
    </p:bg>
    <p:spTree>
      <p:nvGrpSpPr>
        <p:cNvPr id="1" name=""/>
        <p:cNvGrpSpPr/>
        <p:nvPr/>
      </p:nvGrpSpPr>
      <p:grpSpPr>
        <a:xfrm>
          <a:off x="0" y="0"/>
          <a:ext cx="0" cy="0"/>
          <a:chOff x="0" y="0"/>
          <a:chExt cx="0" cy="0"/>
        </a:xfrm>
      </p:grpSpPr>
      <p:sp>
        <p:nvSpPr>
          <p:cNvPr id="157"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profesor oš 6:</a:t>
            </a:r>
            <a:endParaRPr b="0" lang="hr-HR" sz="4200" spc="-1" strike="noStrike">
              <a:latin typeface="Arial"/>
            </a:endParaRPr>
          </a:p>
        </p:txBody>
      </p:sp>
      <p:sp>
        <p:nvSpPr>
          <p:cNvPr id="158"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0" lang="hr-HR" sz="1800" spc="-1" strike="noStrike">
                <a:solidFill>
                  <a:srgbClr val="666666"/>
                </a:solidFill>
                <a:latin typeface="Source Code Pro"/>
                <a:ea typeface="Source Code Pro"/>
              </a:rPr>
              <a:t>5. Kako stvoriti kod djeteta osjećaj pripadnosti i zajedništva u razrednom timu?</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c9daf8"/>
        </a:solidFill>
      </p:bgPr>
    </p:bg>
    <p:spTree>
      <p:nvGrpSpPr>
        <p:cNvPr id="1" name=""/>
        <p:cNvGrpSpPr/>
        <p:nvPr/>
      </p:nvGrpSpPr>
      <p:grpSpPr>
        <a:xfrm>
          <a:off x="0" y="0"/>
          <a:ext cx="0" cy="0"/>
          <a:chOff x="0" y="0"/>
          <a:chExt cx="0" cy="0"/>
        </a:xfrm>
      </p:grpSpPr>
      <p:sp>
        <p:nvSpPr>
          <p:cNvPr id="159"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odgovor:</a:t>
            </a:r>
            <a:endParaRPr b="0" lang="hr-HR" sz="4200" spc="-1" strike="noStrike">
              <a:latin typeface="Arial"/>
            </a:endParaRPr>
          </a:p>
        </p:txBody>
      </p:sp>
      <p:sp>
        <p:nvSpPr>
          <p:cNvPr id="160"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spcAft>
                <a:spcPts val="1199"/>
              </a:spcAft>
            </a:pPr>
            <a:r>
              <a:rPr b="1" lang="hr-HR" sz="1800" spc="-1" strike="noStrike">
                <a:solidFill>
                  <a:srgbClr val="666666"/>
                </a:solidFill>
                <a:latin typeface="Source Code Pro"/>
                <a:ea typeface="Source Code Pro"/>
              </a:rPr>
              <a:t>Njegovati različitost kao osnovnu osobinu svakog čovjeka. Davati mu uloge i zadatke koje može izvršiti a s kojima sudjeluje u razredu. Dati mu priliku da i on bude potreban drugome.</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de8cb"/>
        </a:solidFill>
      </p:bgPr>
    </p:bg>
    <p:spTree>
      <p:nvGrpSpPr>
        <p:cNvPr id="1" name=""/>
        <p:cNvGrpSpPr/>
        <p:nvPr/>
      </p:nvGrpSpPr>
      <p:grpSpPr>
        <a:xfrm>
          <a:off x="0" y="0"/>
          <a:ext cx="0" cy="0"/>
          <a:chOff x="0" y="0"/>
          <a:chExt cx="0" cy="0"/>
        </a:xfrm>
      </p:grpSpPr>
      <p:sp>
        <p:nvSpPr>
          <p:cNvPr id="85" name="CustomShape 1"/>
          <p:cNvSpPr/>
          <p:nvPr/>
        </p:nvSpPr>
        <p:spPr>
          <a:xfrm>
            <a:off x="216720" y="792000"/>
            <a:ext cx="7918920" cy="365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hr-HR" sz="1800" spc="-1" strike="noStrike">
                <a:latin typeface="Arial"/>
              </a:rPr>
              <a:t>Im Erziehungs- und Bildungssystem von Kindern/Schülern mit Entwicklungsstörungen bedeutet eine angemessene Anpassung:</a:t>
            </a:r>
            <a:endParaRPr b="0" lang="hr-HR" sz="1800" spc="-1" strike="noStrike">
              <a:latin typeface="Arial"/>
            </a:endParaRPr>
          </a:p>
          <a:p>
            <a:pPr>
              <a:lnSpc>
                <a:spcPct val="100000"/>
              </a:lnSpc>
            </a:pPr>
            <a:r>
              <a:rPr b="0" lang="hr-HR" sz="1800" spc="-1" strike="noStrike">
                <a:latin typeface="Arial"/>
              </a:rPr>
              <a:t>Sicherstellung des Zugangs zum schulischen Umfeld,</a:t>
            </a:r>
            <a:endParaRPr b="0" lang="hr-HR" sz="1800" spc="-1" strike="noStrike">
              <a:latin typeface="Arial"/>
            </a:endParaRPr>
          </a:p>
          <a:p>
            <a:pPr>
              <a:lnSpc>
                <a:spcPct val="100000"/>
              </a:lnSpc>
            </a:pPr>
            <a:r>
              <a:rPr b="0" lang="hr-HR" sz="1800" spc="-1" strike="noStrike">
                <a:latin typeface="Arial"/>
              </a:rPr>
              <a:t> </a:t>
            </a:r>
            <a:r>
              <a:rPr b="0" lang="hr-HR" sz="1800" spc="-1" strike="noStrike">
                <a:latin typeface="Arial"/>
              </a:rPr>
              <a:t>geeignete Bildungsprogramme/Lehrpläne und Schulformen, professionelle Unterstützung und pädagogisch-didaktische Anpassungen entsprechend den Entwicklungsmerkmalen und individuellen Bedürfnissen des Schülers, um ihm eine gleichberechtigte Teilnahme am Bildungsprozess mit anderen Schülern zu ermöglichen und dadurch seine Diskriminierung verhindern.</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latin typeface="Arial"/>
              </a:rPr>
              <a:t>Dies entbindet den Schüler nicht von der Verpflichtung, Aufgaben zu erfüllen und Kompetenzen gemäß dem für ihn bestimmten Schulprogramm/Lehrplan zu erwerben, sondern nur von der Anpassung der Art und Weise ihrer Verwirklichung.</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86"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Zusammenfassung</a:t>
            </a:r>
            <a:endParaRPr b="0" lang="hr-HR" sz="4200" spc="-1" strike="noStrike">
              <a:latin typeface="Arial"/>
            </a:endParaRPr>
          </a:p>
        </p:txBody>
      </p:sp>
      <p:sp>
        <p:nvSpPr>
          <p:cNvPr id="87" name="CustomShape 2"/>
          <p:cNvSpPr/>
          <p:nvPr/>
        </p:nvSpPr>
        <p:spPr>
          <a:xfrm>
            <a:off x="311760" y="944640"/>
            <a:ext cx="8519400" cy="3623400"/>
          </a:xfrm>
          <a:prstGeom prst="rect">
            <a:avLst/>
          </a:prstGeom>
          <a:noFill/>
          <a:ln>
            <a:noFill/>
          </a:ln>
        </p:spPr>
        <p:style>
          <a:lnRef idx="0"/>
          <a:fillRef idx="0"/>
          <a:effectRef idx="0"/>
          <a:fontRef idx="minor"/>
        </p:style>
        <p:txBody>
          <a:bodyPr lIns="90000" rIns="90000" tIns="91440" bIns="91440">
            <a:normAutofit fontScale="18000"/>
          </a:bodyPr>
          <a:p>
            <a:pPr>
              <a:lnSpc>
                <a:spcPct val="115000"/>
              </a:lnSpc>
            </a:pPr>
            <a:r>
              <a:rPr b="1" lang="hr-HR" sz="1800" spc="-1" strike="noStrike">
                <a:solidFill>
                  <a:srgbClr val="666666"/>
                </a:solidFill>
                <a:latin typeface="Source Code Pro"/>
                <a:ea typeface="Source Code Pro"/>
              </a:rPr>
              <a:t>Individualisierung: </a:t>
            </a:r>
            <a:r>
              <a:rPr b="0" lang="hr-HR" sz="1800" spc="-1" strike="noStrike">
                <a:solidFill>
                  <a:srgbClr val="666666"/>
                </a:solidFill>
                <a:latin typeface="Source Code Pro"/>
                <a:ea typeface="Source Code Pro"/>
              </a:rPr>
              <a:t>Jedes Kind ist einzigartig. Passen Sie den Lehrplan und die Materialien an die individuellen Bedürfnisse und Fähigkeiten jedes Kindes an. Halten Sie kleine Kurse oder Einzelsitzungen ab, um den Fortschritt besser zu überwachen und die Lerngeschwindigkeit anzupassen.</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Visuelle Unterstützung:</a:t>
            </a:r>
            <a:r>
              <a:rPr b="0" lang="hr-HR" sz="1800" spc="-1" strike="noStrike">
                <a:solidFill>
                  <a:srgbClr val="666666"/>
                </a:solidFill>
                <a:latin typeface="Source Code Pro"/>
                <a:ea typeface="Source Code Pro"/>
              </a:rPr>
              <a:t> Verwenden Sie visuelle Hilfsmittel wie Bilder, Grafiken, Wortkarten und Illustrationen, um Ihnen das Verständnis neuer Konzepte zu erleichtern. Visuelle Darstellungen helfen Kindern, Wörter mit einer konkreten Bedeutung zu verbinden.</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Eine Vielzahl von Materialien: </a:t>
            </a:r>
            <a:r>
              <a:rPr b="0" lang="hr-HR" sz="1800" spc="-1" strike="noStrike">
                <a:solidFill>
                  <a:srgbClr val="666666"/>
                </a:solidFill>
                <a:latin typeface="Source Code Pro"/>
                <a:ea typeface="Source Code Pro"/>
              </a:rPr>
              <a:t>Nutzen Sie eine Vielzahl von Lernmaterialien und Ressourcen, darunter Audio, Video, Spiele, interaktive Anwendungen und reale Situationen, um das Verständnis und die Anwendung der Sprache auf vielfältige Weise zu fördern.</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Konkrete Beispiele:</a:t>
            </a:r>
            <a:r>
              <a:rPr b="0" lang="hr-HR" sz="1800" spc="-1" strike="noStrike">
                <a:solidFill>
                  <a:srgbClr val="666666"/>
                </a:solidFill>
                <a:latin typeface="Source Code Pro"/>
                <a:ea typeface="Source Code Pro"/>
              </a:rPr>
              <a:t> Durch die Verbindung von Sprachkonzepten mit konkreten Situationen und Objekten können Kinder abstrakte Konzepte besser verstehen. Verwenden Sie beispielsweise Alltagsgegenstände und Aktivitäten, um grammatikalische Strukturen zu veranschaulic</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Wiederholung und Wiederholung: </a:t>
            </a:r>
            <a:r>
              <a:rPr b="0" lang="hr-HR" sz="1800" spc="-1" strike="noStrike">
                <a:solidFill>
                  <a:srgbClr val="666666"/>
                </a:solidFill>
                <a:latin typeface="Source Code Pro"/>
                <a:ea typeface="Source Code Pro"/>
              </a:rPr>
              <a:t>Wiederholung ist der Schlüssel zum Lernen. Überprüfen Sie das Material regelmäßig und nutzen Sie verschiedene Methoden der Überprüfung, z. B. Lieder, Rollenspiele, Quiz und verschiedene Sprachaktivitäten.</a:t>
            </a:r>
            <a:endParaRPr b="0" lang="hr-HR" sz="1800" spc="-1" strike="noStrike">
              <a:latin typeface="Arial"/>
            </a:endParaRPr>
          </a:p>
          <a:p>
            <a:pPr>
              <a:lnSpc>
                <a:spcPct val="115000"/>
              </a:lnSpc>
              <a:spcBef>
                <a:spcPts val="1199"/>
              </a:spcBef>
            </a:pPr>
            <a:r>
              <a:rPr b="1" lang="hr-HR" sz="1800" spc="-1" strike="noStrike">
                <a:solidFill>
                  <a:srgbClr val="666666"/>
                </a:solidFill>
                <a:latin typeface="Source Code Pro"/>
                <a:ea typeface="Source Code Pro"/>
              </a:rPr>
              <a:t>Einfache Sprache:</a:t>
            </a:r>
            <a:r>
              <a:rPr b="0" lang="hr-HR" sz="1800" spc="-1" strike="noStrike">
                <a:solidFill>
                  <a:srgbClr val="666666"/>
                </a:solidFill>
                <a:latin typeface="Source Code Pro"/>
                <a:ea typeface="Source Code Pro"/>
              </a:rPr>
              <a:t> Verwenden Sie eine einfache Sprache und kommunizieren Sie klar. Teilen Sie komplexe Konzepte in kleinere Teile auf und verwenden Sie kurze Sätze, um das Verständnis zu erleichtern.</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88" name="CustomShape 1"/>
          <p:cNvSpPr/>
          <p:nvPr/>
        </p:nvSpPr>
        <p:spPr>
          <a:xfrm>
            <a:off x="311760" y="345600"/>
            <a:ext cx="8519400" cy="4222080"/>
          </a:xfrm>
          <a:prstGeom prst="rect">
            <a:avLst/>
          </a:prstGeom>
          <a:noFill/>
          <a:ln>
            <a:noFill/>
          </a:ln>
        </p:spPr>
        <p:style>
          <a:lnRef idx="0"/>
          <a:fillRef idx="0"/>
          <a:effectRef idx="0"/>
          <a:fontRef idx="minor"/>
        </p:style>
        <p:txBody>
          <a:bodyPr lIns="90000" rIns="90000" tIns="91440" bIns="91440">
            <a:normAutofit fontScale="33000"/>
          </a:bodyPr>
          <a:p>
            <a:pPr>
              <a:lnSpc>
                <a:spcPct val="115000"/>
              </a:lnSpc>
            </a:pPr>
            <a:r>
              <a:rPr b="1" lang="hr-HR" sz="1800" spc="-1" strike="noStrike">
                <a:solidFill>
                  <a:srgbClr val="666666"/>
                </a:solidFill>
                <a:latin typeface="Source Code Pro"/>
                <a:ea typeface="Source Code Pro"/>
              </a:rPr>
              <a:t>Positives Umfeld:</a:t>
            </a:r>
            <a:r>
              <a:rPr b="0" lang="hr-HR" sz="1800" spc="-1" strike="noStrike">
                <a:solidFill>
                  <a:srgbClr val="666666"/>
                </a:solidFill>
                <a:latin typeface="Source Code Pro"/>
                <a:ea typeface="Source Code Pro"/>
              </a:rPr>
              <a:t> Schaffen Sie ein unterstützendes und ermutigendes Umfeld im Klassenzimmer. Loben Sie die Bemühungen und Leistungen der Kinder und ermutigen Sie sie, sich ohne Angst vor Fehlern in der Fremdsprache auszudrücken.</a:t>
            </a:r>
            <a:endParaRPr b="0" lang="hr-HR" sz="1800" spc="-1" strike="noStrike">
              <a:latin typeface="Arial"/>
            </a:endParaRPr>
          </a:p>
          <a:p>
            <a:pPr>
              <a:lnSpc>
                <a:spcPct val="115000"/>
              </a:lnSpc>
            </a:pPr>
            <a:r>
              <a:rPr b="1" lang="hr-HR" sz="1800" spc="-1" strike="noStrike">
                <a:solidFill>
                  <a:srgbClr val="666666"/>
                </a:solidFill>
                <a:latin typeface="Source Code Pro"/>
                <a:ea typeface="Source Code Pro"/>
              </a:rPr>
              <a:t>Multisensorischer Ansatz:</a:t>
            </a:r>
            <a:r>
              <a:rPr b="0" lang="hr-HR" sz="1800" spc="-1" strike="noStrike">
                <a:solidFill>
                  <a:srgbClr val="666666"/>
                </a:solidFill>
                <a:latin typeface="Source Code Pro"/>
                <a:ea typeface="Source Code Pro"/>
              </a:rPr>
              <a:t> Beziehen Sie möglichst viele Sinne in das Lernen ein. Kombinieren Sie Zuhören, Sehen, Berühren und Bewegen, um mehr Sinne anzuregen und eine bessere Verbindung zu Sprachinhalten herzustellen.</a:t>
            </a:r>
            <a:endParaRPr b="0" lang="hr-HR" sz="1800" spc="-1" strike="noStrike">
              <a:latin typeface="Arial"/>
            </a:endParaRPr>
          </a:p>
          <a:p>
            <a:pPr>
              <a:lnSpc>
                <a:spcPct val="115000"/>
              </a:lnSpc>
            </a:pPr>
            <a:r>
              <a:rPr b="1" lang="hr-HR" sz="1800" spc="-1" strike="noStrike">
                <a:solidFill>
                  <a:srgbClr val="666666"/>
                </a:solidFill>
                <a:latin typeface="Source Code Pro"/>
                <a:ea typeface="Source Code Pro"/>
              </a:rPr>
              <a:t>Kreative Aktivitäten:</a:t>
            </a:r>
            <a:r>
              <a:rPr b="0" lang="hr-HR" sz="1800" spc="-1" strike="noStrike">
                <a:solidFill>
                  <a:srgbClr val="666666"/>
                </a:solidFill>
                <a:latin typeface="Source Code Pro"/>
                <a:ea typeface="Source Code Pro"/>
              </a:rPr>
              <a:t> Schließen Sie kreative Aktivitäten wie Zeichnen, Geschichtenschreiben, Schauspiel und Tanzen ein, um den Ausdruck in der Fremdsprache auf unterhaltsame und ansprechende Weise zu fördern.</a:t>
            </a:r>
            <a:endParaRPr b="0" lang="hr-HR" sz="1800" spc="-1" strike="noStrike">
              <a:latin typeface="Arial"/>
            </a:endParaRPr>
          </a:p>
          <a:p>
            <a:pPr>
              <a:lnSpc>
                <a:spcPct val="115000"/>
              </a:lnSpc>
            </a:pPr>
            <a:r>
              <a:rPr b="1" lang="hr-HR" sz="1800" spc="-1" strike="noStrike">
                <a:solidFill>
                  <a:srgbClr val="666666"/>
                </a:solidFill>
                <a:latin typeface="Source Code Pro"/>
                <a:ea typeface="Source Code Pro"/>
              </a:rPr>
              <a:t>Kommunikation mit den Eltern:</a:t>
            </a:r>
            <a:r>
              <a:rPr b="0" lang="hr-HR" sz="1800" spc="-1" strike="noStrike">
                <a:solidFill>
                  <a:srgbClr val="666666"/>
                </a:solidFill>
                <a:latin typeface="Source Code Pro"/>
                <a:ea typeface="Source Code Pro"/>
              </a:rPr>
              <a:t> Kommunizieren Sie regelmäßig mit den Eltern oder Erziehungsberechtigten, um Informationen über Fortschritte und Möglichkeiten der Unterstützung zu Hause auszutauschen.</a:t>
            </a:r>
            <a:endParaRPr b="0" lang="hr-HR" sz="1800" spc="-1" strike="noStrike">
              <a:latin typeface="Arial"/>
            </a:endParaRPr>
          </a:p>
          <a:p>
            <a:pPr>
              <a:lnSpc>
                <a:spcPct val="115000"/>
              </a:lnSpc>
            </a:pPr>
            <a:r>
              <a:rPr b="1" lang="hr-HR" sz="1800" spc="-1" strike="noStrike">
                <a:solidFill>
                  <a:srgbClr val="666666"/>
                </a:solidFill>
                <a:latin typeface="Source Code Pro"/>
                <a:ea typeface="Source Code Pro"/>
              </a:rPr>
              <a:t>Geduld und Einfühlungsvermögen:</a:t>
            </a:r>
            <a:r>
              <a:rPr b="0" lang="hr-HR" sz="1800" spc="-1" strike="noStrike">
                <a:solidFill>
                  <a:srgbClr val="666666"/>
                </a:solidFill>
                <a:latin typeface="Source Code Pro"/>
                <a:ea typeface="Source Code Pro"/>
              </a:rPr>
              <a:t> Die Arbeit mit Kindern mit Schwierigkeiten erfordert Geduld und Einfühlungsvermögen. Es ist wichtig, ihre Herausforderungen zu verstehen und ohne Druck oder Stress Unterstützung zu leisten.</a:t>
            </a:r>
            <a:endParaRPr b="0" lang="hr-HR" sz="1800" spc="-1" strike="noStrike">
              <a:latin typeface="Arial"/>
            </a:endParaRPr>
          </a:p>
          <a:p>
            <a:pPr>
              <a:lnSpc>
                <a:spcPct val="115000"/>
              </a:lnSpc>
            </a:pPr>
            <a:r>
              <a:rPr b="1" lang="hr-HR" sz="1800" spc="-1" strike="noStrike">
                <a:solidFill>
                  <a:srgbClr val="666666"/>
                </a:solidFill>
                <a:latin typeface="Source Code Pro"/>
                <a:ea typeface="Source Code Pro"/>
              </a:rPr>
              <a:t>Zusammenarbeit mit Fachleuten:</a:t>
            </a:r>
            <a:r>
              <a:rPr b="0" lang="hr-HR" sz="1800" spc="-1" strike="noStrike">
                <a:solidFill>
                  <a:srgbClr val="666666"/>
                </a:solidFill>
                <a:latin typeface="Source Code Pro"/>
                <a:ea typeface="Source Code Pro"/>
              </a:rPr>
              <a:t> Arbeiten Sie bei Bedarf mit Logopäden, Sonderpädagogen oder anderen Experten zusammen, um einen umfassenden Ansatz zum Sprachenlernen sicherzustellen.</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89" name="CustomShape 1"/>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a:bodyPr>
          <a:p>
            <a:pPr>
              <a:lnSpc>
                <a:spcPct val="115000"/>
              </a:lnSpc>
            </a:pPr>
            <a:r>
              <a:rPr b="0" lang="hr-HR" sz="1800" spc="-1" strike="noStrike">
                <a:solidFill>
                  <a:srgbClr val="666666"/>
                </a:solidFill>
                <a:latin typeface="Source Code Pro"/>
                <a:ea typeface="Source Code Pro"/>
              </a:rPr>
              <a:t>Emotionale Unterstützung spielt eine Schlüsselrolle beim Lernen von Kindern mit Entwicklungsstörungen.</a:t>
            </a:r>
            <a:endParaRPr b="0" lang="hr-HR" sz="1800" spc="-1" strike="noStrike">
              <a:latin typeface="Arial"/>
            </a:endParaRPr>
          </a:p>
          <a:p>
            <a:pPr>
              <a:lnSpc>
                <a:spcPct val="115000"/>
              </a:lnSpc>
            </a:pPr>
            <a:r>
              <a:rPr b="0" lang="hr-HR" sz="1800" spc="-1" strike="noStrike">
                <a:solidFill>
                  <a:srgbClr val="666666"/>
                </a:solidFill>
                <a:latin typeface="Source Code Pro"/>
                <a:ea typeface="Source Code Pro"/>
              </a:rPr>
              <a:t>Durch die Bereitstellung einer sicheren, anregenden und unterstützenden Umgebung können Sie Kindern helfen, sich selbstbewusst, motiviert und bereit zu fühlen, sich Herausforderungen zu stellen.</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9ead3"/>
        </a:solidFill>
      </p:bgPr>
    </p:bg>
    <p:spTree>
      <p:nvGrpSpPr>
        <p:cNvPr id="1" name=""/>
        <p:cNvGrpSpPr/>
        <p:nvPr/>
      </p:nvGrpSpPr>
      <p:grpSpPr>
        <a:xfrm>
          <a:off x="0" y="0"/>
          <a:ext cx="0" cy="0"/>
          <a:chOff x="0" y="0"/>
          <a:chExt cx="0" cy="0"/>
        </a:xfrm>
      </p:grpSpPr>
      <p:sp>
        <p:nvSpPr>
          <p:cNvPr id="90" name="CustomShape 1"/>
          <p:cNvSpPr/>
          <p:nvPr/>
        </p:nvSpPr>
        <p:spPr>
          <a:xfrm>
            <a:off x="311760" y="292680"/>
            <a:ext cx="8519400" cy="799920"/>
          </a:xfrm>
          <a:prstGeom prst="rect">
            <a:avLst/>
          </a:prstGeom>
          <a:noFill/>
          <a:ln>
            <a:noFill/>
          </a:ln>
        </p:spPr>
        <p:style>
          <a:lnRef idx="0"/>
          <a:fillRef idx="0"/>
          <a:effectRef idx="0"/>
          <a:fontRef idx="minor"/>
        </p:style>
        <p:txBody>
          <a:bodyPr lIns="90000" rIns="90000" tIns="91440" bIns="91440">
            <a:normAutofit fontScale="73000"/>
          </a:bodyPr>
          <a:p>
            <a:pPr>
              <a:lnSpc>
                <a:spcPct val="100000"/>
              </a:lnSpc>
            </a:pPr>
            <a:r>
              <a:rPr b="1" lang="hr-HR" sz="4200" spc="-1" strike="noStrike">
                <a:solidFill>
                  <a:srgbClr val="212121"/>
                </a:solidFill>
                <a:latin typeface="Amatic SC"/>
                <a:ea typeface="Amatic SC"/>
              </a:rPr>
              <a:t>Zusätzliche Materialien</a:t>
            </a:r>
            <a:endParaRPr b="0" lang="hr-HR" sz="4200" spc="-1" strike="noStrike">
              <a:latin typeface="Arial"/>
            </a:endParaRPr>
          </a:p>
        </p:txBody>
      </p:sp>
      <p:sp>
        <p:nvSpPr>
          <p:cNvPr id="91" name="CustomShape 2"/>
          <p:cNvSpPr/>
          <p:nvPr/>
        </p:nvSpPr>
        <p:spPr>
          <a:xfrm>
            <a:off x="311760" y="1228680"/>
            <a:ext cx="8519400" cy="3339000"/>
          </a:xfrm>
          <a:prstGeom prst="rect">
            <a:avLst/>
          </a:prstGeom>
          <a:noFill/>
          <a:ln>
            <a:noFill/>
          </a:ln>
        </p:spPr>
        <p:style>
          <a:lnRef idx="0"/>
          <a:fillRef idx="0"/>
          <a:effectRef idx="0"/>
          <a:fontRef idx="minor"/>
        </p:style>
        <p:txBody>
          <a:bodyPr lIns="90000" rIns="90000" tIns="91440" bIns="91440">
            <a:normAutofit fontScale="64000"/>
          </a:bodyPr>
          <a:p>
            <a:pPr>
              <a:lnSpc>
                <a:spcPct val="115000"/>
              </a:lnSpc>
            </a:pPr>
            <a:r>
              <a:rPr b="0" lang="hr-HR" sz="1800" spc="-1" strike="noStrike" u="sng">
                <a:solidFill>
                  <a:srgbClr val="db4437"/>
                </a:solidFill>
                <a:uFillTx/>
                <a:latin typeface="Source Code Pro"/>
                <a:ea typeface="Source Code Pro"/>
                <a:hlinkClick r:id="rId1"/>
              </a:rPr>
              <a:t>vrednovanje i učenici s oštećenjem sluha</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2"/>
              </a:rPr>
              <a:t>samovrednovanje i učenici s teškoćama</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3"/>
              </a:rPr>
              <a:t>učenici s PSA u redovnoj školi</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4"/>
              </a:rPr>
              <a:t>vizualni-raspored</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5"/>
              </a:rPr>
              <a:t>aplikacije za disleksičare</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6"/>
              </a:rPr>
              <a:t>savjeti-uciteljima</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7"/>
              </a:rPr>
              <a:t>savjeti-uciteljima-radu-s-djecom-s-disleksijom-disgrafijom/</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8"/>
              </a:rPr>
              <a:t>brošura digitalna pomoć u nastavi</a:t>
            </a:r>
            <a:endParaRPr b="0" lang="hr-HR" sz="1800" spc="-1" strike="noStrike">
              <a:latin typeface="Arial"/>
            </a:endParaRPr>
          </a:p>
          <a:p>
            <a:pPr>
              <a:lnSpc>
                <a:spcPct val="115000"/>
              </a:lnSpc>
              <a:spcBef>
                <a:spcPts val="1199"/>
              </a:spcBef>
            </a:pPr>
            <a:r>
              <a:rPr b="0" lang="hr-HR" sz="1800" spc="-1" strike="noStrike" u="sng">
                <a:solidFill>
                  <a:srgbClr val="db4437"/>
                </a:solidFill>
                <a:uFillTx/>
                <a:latin typeface="Source Code Pro"/>
                <a:ea typeface="Source Code Pro"/>
                <a:hlinkClick r:id="rId9"/>
              </a:rPr>
              <a:t>učenici s teškoćama prezentacija više savjetnice</a:t>
            </a:r>
            <a:endParaRPr b="0" lang="hr-HR" sz="1800" spc="-1" strike="noStrike">
              <a:latin typeface="Arial"/>
            </a:endParaRPr>
          </a:p>
          <a:p>
            <a:pPr>
              <a:lnSpc>
                <a:spcPct val="115000"/>
              </a:lnSpc>
              <a:spcBef>
                <a:spcPts val="1199"/>
              </a:spcBef>
              <a:spcAft>
                <a:spcPts val="1199"/>
              </a:spcAft>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TotalTime>
  <Application>LibreOffice/6.2.8.2$Windows_X86_64 LibreOffice_project/f82ddfca21ebc1e222a662a32b25c0c9d20169ee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hr-HR</dc:language>
  <cp:lastModifiedBy/>
  <dcterms:modified xsi:type="dcterms:W3CDTF">2024-06-10T10:27:19Z</dcterms:modified>
  <cp:revision>3</cp:revision>
  <dc:subject/>
  <dc:title/>
</cp:coreProperties>
</file>