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3.png" ContentType="image/png"/>
  <Override PartName="/ppt/media/image1.jpeg" ContentType="image/jpeg"/>
  <Override PartName="/ppt/media/image8.png" ContentType="image/png"/>
  <Override PartName="/ppt/media/image2.jpeg" ContentType="image/jpeg"/>
  <Override PartName="/ppt/media/image4.jpeg" ContentType="image/jpe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media/image22.png" ContentType="image/png"/>
  <Override PartName="/ppt/media/image2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61"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62"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66"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67"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69"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70"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71"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72"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73"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74"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8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86"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87"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1303920" y="598680"/>
            <a:ext cx="7030080" cy="4632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91"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92"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93"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4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95"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96"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97"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99"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1"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03"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4"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8"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09"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11"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12"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13"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14"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15"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16"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2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26"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28"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129"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42" name="PlaceHolder 2"/>
          <p:cNvSpPr>
            <a:spLocks noGrp="1"/>
          </p:cNvSpPr>
          <p:nvPr>
            <p:ph type="body"/>
          </p:nvPr>
        </p:nvSpPr>
        <p:spPr>
          <a:xfrm>
            <a:off x="457200" y="1203480"/>
            <a:ext cx="822924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1303920" y="598680"/>
            <a:ext cx="7030080" cy="4632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33"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34"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135"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37"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138"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39"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41"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43"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45" name="PlaceHolder 2"/>
          <p:cNvSpPr>
            <a:spLocks noGrp="1"/>
          </p:cNvSpPr>
          <p:nvPr>
            <p:ph type="body"/>
          </p:nvPr>
        </p:nvSpPr>
        <p:spPr>
          <a:xfrm>
            <a:off x="457200" y="120348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46" name="PlaceHolder 3"/>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48"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49"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0"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1" name="PlaceHolder 5"/>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153" name="PlaceHolder 2"/>
          <p:cNvSpPr>
            <a:spLocks noGrp="1"/>
          </p:cNvSpPr>
          <p:nvPr>
            <p:ph type="body"/>
          </p:nvPr>
        </p:nvSpPr>
        <p:spPr>
          <a:xfrm>
            <a:off x="45720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4" name="PlaceHolder 3"/>
          <p:cNvSpPr>
            <a:spLocks noGrp="1"/>
          </p:cNvSpPr>
          <p:nvPr>
            <p:ph type="body"/>
          </p:nvPr>
        </p:nvSpPr>
        <p:spPr>
          <a:xfrm>
            <a:off x="323964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5" name="PlaceHolder 4"/>
          <p:cNvSpPr>
            <a:spLocks noGrp="1"/>
          </p:cNvSpPr>
          <p:nvPr>
            <p:ph type="body"/>
          </p:nvPr>
        </p:nvSpPr>
        <p:spPr>
          <a:xfrm>
            <a:off x="6022080" y="120348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6" name="PlaceHolder 5"/>
          <p:cNvSpPr>
            <a:spLocks noGrp="1"/>
          </p:cNvSpPr>
          <p:nvPr>
            <p:ph type="body"/>
          </p:nvPr>
        </p:nvSpPr>
        <p:spPr>
          <a:xfrm>
            <a:off x="45720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7" name="PlaceHolder 6"/>
          <p:cNvSpPr>
            <a:spLocks noGrp="1"/>
          </p:cNvSpPr>
          <p:nvPr>
            <p:ph type="body"/>
          </p:nvPr>
        </p:nvSpPr>
        <p:spPr>
          <a:xfrm>
            <a:off x="323964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158" name="PlaceHolder 7"/>
          <p:cNvSpPr>
            <a:spLocks noGrp="1"/>
          </p:cNvSpPr>
          <p:nvPr>
            <p:ph type="body"/>
          </p:nvPr>
        </p:nvSpPr>
        <p:spPr>
          <a:xfrm>
            <a:off x="6022080" y="2761920"/>
            <a:ext cx="26496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44"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45"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1303920" y="598680"/>
            <a:ext cx="7030080" cy="4632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49"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50" name="PlaceHolder 3"/>
          <p:cNvSpPr>
            <a:spLocks noGrp="1"/>
          </p:cNvSpPr>
          <p:nvPr>
            <p:ph type="body"/>
          </p:nvPr>
        </p:nvSpPr>
        <p:spPr>
          <a:xfrm>
            <a:off x="467424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51" name="PlaceHolder 4"/>
          <p:cNvSpPr>
            <a:spLocks noGrp="1"/>
          </p:cNvSpPr>
          <p:nvPr>
            <p:ph type="body"/>
          </p:nvPr>
        </p:nvSpPr>
        <p:spPr>
          <a:xfrm>
            <a:off x="45720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53" name="PlaceHolder 2"/>
          <p:cNvSpPr>
            <a:spLocks noGrp="1"/>
          </p:cNvSpPr>
          <p:nvPr>
            <p:ph type="body"/>
          </p:nvPr>
        </p:nvSpPr>
        <p:spPr>
          <a:xfrm>
            <a:off x="457200" y="1203480"/>
            <a:ext cx="4015800" cy="2982960"/>
          </a:xfrm>
          <a:prstGeom prst="rect">
            <a:avLst/>
          </a:prstGeom>
        </p:spPr>
        <p:txBody>
          <a:bodyPr lIns="0" rIns="0" tIns="0" bIns="0">
            <a:normAutofit/>
          </a:bodyPr>
          <a:p>
            <a:endParaRPr b="0" lang="hr-HR" sz="1400" spc="-1" strike="noStrike">
              <a:solidFill>
                <a:srgbClr val="000000"/>
              </a:solidFill>
              <a:latin typeface="Arial"/>
            </a:endParaRPr>
          </a:p>
        </p:txBody>
      </p:sp>
      <p:sp>
        <p:nvSpPr>
          <p:cNvPr id="54"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55" name="PlaceHolder 4"/>
          <p:cNvSpPr>
            <a:spLocks noGrp="1"/>
          </p:cNvSpPr>
          <p:nvPr>
            <p:ph type="body"/>
          </p:nvPr>
        </p:nvSpPr>
        <p:spPr>
          <a:xfrm>
            <a:off x="4674240" y="276192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303920" y="598680"/>
            <a:ext cx="7030080" cy="999000"/>
          </a:xfrm>
          <a:prstGeom prst="rect">
            <a:avLst/>
          </a:prstGeom>
        </p:spPr>
        <p:txBody>
          <a:bodyPr lIns="0" rIns="0" tIns="0" bIns="0" anchor="ctr">
            <a:spAutoFit/>
          </a:bodyPr>
          <a:p>
            <a:endParaRPr b="0" lang="hr-HR" sz="1400" spc="-1" strike="noStrike">
              <a:solidFill>
                <a:srgbClr val="000000"/>
              </a:solidFill>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58" name="PlaceHolder 3"/>
          <p:cNvSpPr>
            <a:spLocks noGrp="1"/>
          </p:cNvSpPr>
          <p:nvPr>
            <p:ph type="body"/>
          </p:nvPr>
        </p:nvSpPr>
        <p:spPr>
          <a:xfrm>
            <a:off x="4674240" y="1203480"/>
            <a:ext cx="4015800" cy="1422720"/>
          </a:xfrm>
          <a:prstGeom prst="rect">
            <a:avLst/>
          </a:prstGeom>
        </p:spPr>
        <p:txBody>
          <a:bodyPr lIns="0" rIns="0" tIns="0" bIns="0">
            <a:normAutofit/>
          </a:bodyPr>
          <a:p>
            <a:endParaRPr b="0" lang="hr-HR" sz="1400" spc="-1" strike="noStrike">
              <a:solidFill>
                <a:srgbClr val="000000"/>
              </a:solidFill>
              <a:latin typeface="Arial"/>
            </a:endParaRPr>
          </a:p>
        </p:txBody>
      </p:sp>
      <p:sp>
        <p:nvSpPr>
          <p:cNvPr id="59" name="PlaceHolder 4"/>
          <p:cNvSpPr>
            <a:spLocks noGrp="1"/>
          </p:cNvSpPr>
          <p:nvPr>
            <p:ph type="body"/>
          </p:nvPr>
        </p:nvSpPr>
        <p:spPr>
          <a:xfrm>
            <a:off x="457200" y="2761920"/>
            <a:ext cx="8229240" cy="1422720"/>
          </a:xfrm>
          <a:prstGeom prst="rect">
            <a:avLst/>
          </a:prstGeom>
        </p:spPr>
        <p:txBody>
          <a:bodyPr lIns="0" rIns="0" tIns="0" bIns="0">
            <a:normAutofit/>
          </a:bodyPr>
          <a:p>
            <a:endParaRPr b="0" lang="hr-H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ad1dc"/>
        </a:solidFill>
      </p:bgPr>
    </p:bg>
    <p:spTree>
      <p:nvGrpSpPr>
        <p:cNvPr id="1" name=""/>
        <p:cNvGrpSpPr/>
        <p:nvPr/>
      </p:nvGrpSpPr>
      <p:grpSpPr>
        <a:xfrm>
          <a:off x="0" y="0"/>
          <a:ext cx="0" cy="0"/>
          <a:chOff x="0" y="0"/>
          <a:chExt cx="0" cy="0"/>
        </a:xfrm>
      </p:grpSpPr>
      <p:grpSp>
        <p:nvGrpSpPr>
          <p:cNvPr id="0" name="Group 1"/>
          <p:cNvGrpSpPr/>
          <p:nvPr/>
        </p:nvGrpSpPr>
        <p:grpSpPr>
          <a:xfrm>
            <a:off x="7342920" y="3409560"/>
            <a:ext cx="1691280" cy="1732320"/>
            <a:chOff x="7342920" y="3409560"/>
            <a:chExt cx="1691280" cy="1732320"/>
          </a:xfrm>
        </p:grpSpPr>
        <p:grpSp>
          <p:nvGrpSpPr>
            <p:cNvPr id="1" name="Group 2"/>
            <p:cNvGrpSpPr/>
            <p:nvPr/>
          </p:nvGrpSpPr>
          <p:grpSpPr>
            <a:xfrm>
              <a:off x="7342920" y="4453560"/>
              <a:ext cx="316440" cy="688320"/>
              <a:chOff x="7342920" y="4453560"/>
              <a:chExt cx="316440" cy="688320"/>
            </a:xfrm>
          </p:grpSpPr>
          <p:sp>
            <p:nvSpPr>
              <p:cNvPr id="2" name="CustomShape 3"/>
              <p:cNvSpPr/>
              <p:nvPr/>
            </p:nvSpPr>
            <p:spPr>
              <a:xfrm>
                <a:off x="7342920" y="4453560"/>
                <a:ext cx="316440" cy="68832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3" name="CustomShape 4"/>
              <p:cNvSpPr/>
              <p:nvPr/>
            </p:nvSpPr>
            <p:spPr>
              <a:xfrm>
                <a:off x="7342920" y="4801680"/>
                <a:ext cx="316440" cy="340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grpSp>
        <p:grpSp>
          <p:nvGrpSpPr>
            <p:cNvPr id="4" name="Group 5"/>
            <p:cNvGrpSpPr/>
            <p:nvPr/>
          </p:nvGrpSpPr>
          <p:grpSpPr>
            <a:xfrm>
              <a:off x="7801200" y="4105800"/>
              <a:ext cx="316440" cy="1036080"/>
              <a:chOff x="7801200" y="4105800"/>
              <a:chExt cx="316440" cy="1036080"/>
            </a:xfrm>
          </p:grpSpPr>
          <p:sp>
            <p:nvSpPr>
              <p:cNvPr id="5" name="CustomShape 6"/>
              <p:cNvSpPr/>
              <p:nvPr/>
            </p:nvSpPr>
            <p:spPr>
              <a:xfrm>
                <a:off x="7801200" y="4453560"/>
                <a:ext cx="316440" cy="68832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6" name="CustomShape 7"/>
              <p:cNvSpPr/>
              <p:nvPr/>
            </p:nvSpPr>
            <p:spPr>
              <a:xfrm>
                <a:off x="7801200" y="4105800"/>
                <a:ext cx="316440" cy="103608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7" name="CustomShape 8"/>
              <p:cNvSpPr/>
              <p:nvPr/>
            </p:nvSpPr>
            <p:spPr>
              <a:xfrm>
                <a:off x="7801200" y="4801680"/>
                <a:ext cx="316440" cy="340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grpSp>
        <p:grpSp>
          <p:nvGrpSpPr>
            <p:cNvPr id="8" name="Group 9"/>
            <p:cNvGrpSpPr/>
            <p:nvPr/>
          </p:nvGrpSpPr>
          <p:grpSpPr>
            <a:xfrm>
              <a:off x="8259480" y="3757680"/>
              <a:ext cx="316440" cy="1384200"/>
              <a:chOff x="8259480" y="3757680"/>
              <a:chExt cx="316440" cy="1384200"/>
            </a:xfrm>
          </p:grpSpPr>
          <p:sp>
            <p:nvSpPr>
              <p:cNvPr id="9" name="CustomShape 10"/>
              <p:cNvSpPr/>
              <p:nvPr/>
            </p:nvSpPr>
            <p:spPr>
              <a:xfrm>
                <a:off x="8259480" y="4453560"/>
                <a:ext cx="316440" cy="68832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0" name="CustomShape 11"/>
              <p:cNvSpPr/>
              <p:nvPr/>
            </p:nvSpPr>
            <p:spPr>
              <a:xfrm>
                <a:off x="8259480" y="3757680"/>
                <a:ext cx="316440" cy="1384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1" name="CustomShape 12"/>
              <p:cNvSpPr/>
              <p:nvPr/>
            </p:nvSpPr>
            <p:spPr>
              <a:xfrm>
                <a:off x="8259480" y="4105800"/>
                <a:ext cx="316440" cy="103608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2" name="CustomShape 13"/>
              <p:cNvSpPr/>
              <p:nvPr/>
            </p:nvSpPr>
            <p:spPr>
              <a:xfrm>
                <a:off x="8259480" y="4801680"/>
                <a:ext cx="316440" cy="340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grpSp>
        <p:grpSp>
          <p:nvGrpSpPr>
            <p:cNvPr id="13" name="Group 14"/>
            <p:cNvGrpSpPr/>
            <p:nvPr/>
          </p:nvGrpSpPr>
          <p:grpSpPr>
            <a:xfrm>
              <a:off x="8717760" y="3409560"/>
              <a:ext cx="316440" cy="1732320"/>
              <a:chOff x="8717760" y="3409560"/>
              <a:chExt cx="316440" cy="1732320"/>
            </a:xfrm>
          </p:grpSpPr>
          <p:sp>
            <p:nvSpPr>
              <p:cNvPr id="14" name="CustomShape 15"/>
              <p:cNvSpPr/>
              <p:nvPr/>
            </p:nvSpPr>
            <p:spPr>
              <a:xfrm>
                <a:off x="8717760" y="4453560"/>
                <a:ext cx="316440" cy="68832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5" name="CustomShape 16"/>
              <p:cNvSpPr/>
              <p:nvPr/>
            </p:nvSpPr>
            <p:spPr>
              <a:xfrm>
                <a:off x="8717760" y="3757680"/>
                <a:ext cx="316440" cy="1384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6" name="CustomShape 17"/>
              <p:cNvSpPr/>
              <p:nvPr/>
            </p:nvSpPr>
            <p:spPr>
              <a:xfrm>
                <a:off x="8717760" y="4105800"/>
                <a:ext cx="316440" cy="103608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7" name="CustomShape 18"/>
              <p:cNvSpPr/>
              <p:nvPr/>
            </p:nvSpPr>
            <p:spPr>
              <a:xfrm>
                <a:off x="8717760" y="3409560"/>
                <a:ext cx="316440" cy="1732320"/>
              </a:xfrm>
              <a:prstGeom prst="round2SameRect">
                <a:avLst>
                  <a:gd name="adj1" fmla="val 50000"/>
                  <a:gd name="adj2" fmla="val 0"/>
                </a:avLst>
              </a:prstGeom>
              <a:solidFill>
                <a:schemeClr val="lt1">
                  <a:alpha val="10000"/>
                </a:schemeClr>
              </a:solidFill>
              <a:ln>
                <a:noFill/>
              </a:ln>
            </p:spPr>
            <p:style>
              <a:lnRef idx="0"/>
              <a:fillRef idx="0"/>
              <a:effectRef idx="0"/>
              <a:fontRef idx="minor"/>
            </p:style>
          </p:sp>
          <p:sp>
            <p:nvSpPr>
              <p:cNvPr id="18" name="CustomShape 19"/>
              <p:cNvSpPr/>
              <p:nvPr/>
            </p:nvSpPr>
            <p:spPr>
              <a:xfrm>
                <a:off x="8717760" y="4801680"/>
                <a:ext cx="316440" cy="340200"/>
              </a:xfrm>
              <a:prstGeom prst="round2SameRect">
                <a:avLst>
                  <a:gd name="adj1" fmla="val 50000"/>
                  <a:gd name="adj2" fmla="val 0"/>
                </a:avLst>
              </a:prstGeom>
              <a:solidFill>
                <a:schemeClr val="lt1">
                  <a:alpha val="10000"/>
                </a:schemeClr>
              </a:solidFill>
              <a:ln>
                <a:noFill/>
              </a:ln>
            </p:spPr>
            <p:style>
              <a:lnRef idx="0"/>
              <a:fillRef idx="0"/>
              <a:effectRef idx="0"/>
              <a:fontRef idx="minor"/>
            </p:style>
          </p:sp>
        </p:grpSp>
      </p:grpSp>
      <p:grpSp>
        <p:nvGrpSpPr>
          <p:cNvPr id="19" name="Group 20"/>
          <p:cNvGrpSpPr/>
          <p:nvPr/>
        </p:nvGrpSpPr>
        <p:grpSpPr>
          <a:xfrm>
            <a:off x="5043600" y="0"/>
            <a:ext cx="3813840" cy="3839040"/>
            <a:chOff x="5043600" y="0"/>
            <a:chExt cx="3813840" cy="3839040"/>
          </a:xfrm>
        </p:grpSpPr>
        <p:sp>
          <p:nvSpPr>
            <p:cNvPr id="20" name="CustomShape 21"/>
            <p:cNvSpPr/>
            <p:nvPr/>
          </p:nvSpPr>
          <p:spPr>
            <a:xfrm>
              <a:off x="8461080" y="1817640"/>
              <a:ext cx="396360" cy="396360"/>
            </a:xfrm>
            <a:prstGeom prst="ellipse">
              <a:avLst/>
            </a:prstGeom>
            <a:solidFill>
              <a:schemeClr val="lt1">
                <a:alpha val="10000"/>
              </a:schemeClr>
            </a:solidFill>
            <a:ln>
              <a:noFill/>
            </a:ln>
          </p:spPr>
          <p:style>
            <a:lnRef idx="0"/>
            <a:fillRef idx="0"/>
            <a:effectRef idx="0"/>
            <a:fontRef idx="minor"/>
          </p:style>
        </p:sp>
        <p:sp>
          <p:nvSpPr>
            <p:cNvPr id="21" name="CustomShape 22"/>
            <p:cNvSpPr/>
            <p:nvPr/>
          </p:nvSpPr>
          <p:spPr>
            <a:xfrm rot="11769600">
              <a:off x="6470280" y="3480840"/>
              <a:ext cx="319680" cy="319680"/>
            </a:xfrm>
            <a:prstGeom prst="ellipse">
              <a:avLst/>
            </a:prstGeom>
            <a:solidFill>
              <a:schemeClr val="lt1">
                <a:alpha val="10000"/>
              </a:schemeClr>
            </a:solidFill>
            <a:ln>
              <a:noFill/>
            </a:ln>
          </p:spPr>
          <p:style>
            <a:lnRef idx="0"/>
            <a:fillRef idx="0"/>
            <a:effectRef idx="0"/>
            <a:fontRef idx="minor"/>
          </p:style>
        </p:sp>
        <p:grpSp>
          <p:nvGrpSpPr>
            <p:cNvPr id="22" name="Group 23"/>
            <p:cNvGrpSpPr/>
            <p:nvPr/>
          </p:nvGrpSpPr>
          <p:grpSpPr>
            <a:xfrm>
              <a:off x="7648200" y="2704320"/>
              <a:ext cx="634680" cy="634680"/>
              <a:chOff x="7648200" y="2704320"/>
              <a:chExt cx="634680" cy="634680"/>
            </a:xfrm>
          </p:grpSpPr>
          <p:sp>
            <p:nvSpPr>
              <p:cNvPr id="23" name="CustomShape 24"/>
              <p:cNvSpPr/>
              <p:nvPr/>
            </p:nvSpPr>
            <p:spPr>
              <a:xfrm rot="5400000">
                <a:off x="7648200" y="2704320"/>
                <a:ext cx="634680" cy="634680"/>
              </a:xfrm>
              <a:prstGeom prst="ellipse">
                <a:avLst/>
              </a:prstGeom>
              <a:solidFill>
                <a:schemeClr val="lt1">
                  <a:alpha val="10000"/>
                </a:schemeClr>
              </a:solidFill>
              <a:ln>
                <a:noFill/>
              </a:ln>
            </p:spPr>
            <p:style>
              <a:lnRef idx="0"/>
              <a:fillRef idx="0"/>
              <a:effectRef idx="0"/>
              <a:fontRef idx="minor"/>
            </p:style>
          </p:sp>
          <p:sp>
            <p:nvSpPr>
              <p:cNvPr id="24" name="CustomShape 25"/>
              <p:cNvSpPr/>
              <p:nvPr/>
            </p:nvSpPr>
            <p:spPr>
              <a:xfrm rot="5400000">
                <a:off x="7648200" y="2704320"/>
                <a:ext cx="634680" cy="634680"/>
              </a:xfrm>
              <a:prstGeom prst="pie">
                <a:avLst>
                  <a:gd name="adj1" fmla="val 8244818"/>
                  <a:gd name="adj2" fmla="val 16246175"/>
                </a:avLst>
              </a:prstGeom>
              <a:solidFill>
                <a:schemeClr val="lt1">
                  <a:alpha val="10000"/>
                </a:schemeClr>
              </a:solidFill>
              <a:ln>
                <a:noFill/>
              </a:ln>
            </p:spPr>
            <p:style>
              <a:lnRef idx="0"/>
              <a:fillRef idx="0"/>
              <a:effectRef idx="0"/>
              <a:fontRef idx="minor"/>
            </p:style>
          </p:sp>
          <p:sp>
            <p:nvSpPr>
              <p:cNvPr id="25" name="CustomShape 26"/>
              <p:cNvSpPr/>
              <p:nvPr/>
            </p:nvSpPr>
            <p:spPr>
              <a:xfrm rot="5400000">
                <a:off x="7768800" y="2824920"/>
                <a:ext cx="393840" cy="393840"/>
              </a:xfrm>
              <a:prstGeom prst="ellipse">
                <a:avLst/>
              </a:prstGeom>
              <a:solidFill>
                <a:schemeClr val="lt1">
                  <a:alpha val="10000"/>
                </a:schemeClr>
              </a:solidFill>
              <a:ln>
                <a:noFill/>
              </a:ln>
            </p:spPr>
            <p:style>
              <a:lnRef idx="0"/>
              <a:fillRef idx="0"/>
              <a:effectRef idx="0"/>
              <a:fontRef idx="minor"/>
            </p:style>
          </p:sp>
        </p:grpSp>
        <p:sp>
          <p:nvSpPr>
            <p:cNvPr id="26" name="CustomShape 27"/>
            <p:cNvSpPr/>
            <p:nvPr/>
          </p:nvSpPr>
          <p:spPr>
            <a:xfrm>
              <a:off x="8461080" y="1817640"/>
              <a:ext cx="396360" cy="396360"/>
            </a:xfrm>
            <a:prstGeom prst="pie">
              <a:avLst>
                <a:gd name="adj1" fmla="val 19376841"/>
                <a:gd name="adj2" fmla="val 16200000"/>
              </a:avLst>
            </a:prstGeom>
            <a:solidFill>
              <a:schemeClr val="lt1">
                <a:alpha val="10000"/>
              </a:schemeClr>
            </a:solidFill>
            <a:ln>
              <a:noFill/>
            </a:ln>
          </p:spPr>
          <p:style>
            <a:lnRef idx="0"/>
            <a:fillRef idx="0"/>
            <a:effectRef idx="0"/>
            <a:fontRef idx="minor"/>
          </p:style>
        </p:sp>
        <p:grpSp>
          <p:nvGrpSpPr>
            <p:cNvPr id="27" name="Group 28"/>
            <p:cNvGrpSpPr/>
            <p:nvPr/>
          </p:nvGrpSpPr>
          <p:grpSpPr>
            <a:xfrm>
              <a:off x="7952760" y="179640"/>
              <a:ext cx="872640" cy="872640"/>
              <a:chOff x="7952760" y="179640"/>
              <a:chExt cx="872640" cy="872640"/>
            </a:xfrm>
          </p:grpSpPr>
          <p:sp>
            <p:nvSpPr>
              <p:cNvPr id="28" name="CustomShape 29"/>
              <p:cNvSpPr/>
              <p:nvPr/>
            </p:nvSpPr>
            <p:spPr>
              <a:xfrm rot="12952200">
                <a:off x="8076600" y="303480"/>
                <a:ext cx="624960" cy="624960"/>
              </a:xfrm>
              <a:prstGeom prst="ellipse">
                <a:avLst/>
              </a:prstGeom>
              <a:solidFill>
                <a:schemeClr val="lt1">
                  <a:alpha val="10000"/>
                </a:schemeClr>
              </a:solidFill>
              <a:ln>
                <a:noFill/>
              </a:ln>
            </p:spPr>
            <p:style>
              <a:lnRef idx="0"/>
              <a:fillRef idx="0"/>
              <a:effectRef idx="0"/>
              <a:fontRef idx="minor"/>
            </p:style>
          </p:sp>
          <p:sp>
            <p:nvSpPr>
              <p:cNvPr id="29" name="CustomShape 30"/>
              <p:cNvSpPr/>
              <p:nvPr/>
            </p:nvSpPr>
            <p:spPr>
              <a:xfrm rot="12952200">
                <a:off x="8076600" y="303480"/>
                <a:ext cx="624960" cy="624960"/>
              </a:xfrm>
              <a:prstGeom prst="pie">
                <a:avLst>
                  <a:gd name="adj1" fmla="val 19376841"/>
                  <a:gd name="adj2" fmla="val 12313574"/>
                </a:avLst>
              </a:prstGeom>
              <a:solidFill>
                <a:schemeClr val="lt1">
                  <a:alpha val="10000"/>
                </a:schemeClr>
              </a:solidFill>
              <a:ln>
                <a:noFill/>
              </a:ln>
            </p:spPr>
            <p:style>
              <a:lnRef idx="0"/>
              <a:fillRef idx="0"/>
              <a:effectRef idx="0"/>
              <a:fontRef idx="minor"/>
            </p:style>
          </p:sp>
        </p:grpSp>
        <p:sp>
          <p:nvSpPr>
            <p:cNvPr id="30" name="CustomShape 31"/>
            <p:cNvSpPr/>
            <p:nvPr/>
          </p:nvSpPr>
          <p:spPr>
            <a:xfrm>
              <a:off x="5400000" y="356400"/>
              <a:ext cx="2576520" cy="2576520"/>
            </a:xfrm>
            <a:prstGeom prst="ellipse">
              <a:avLst/>
            </a:prstGeom>
            <a:solidFill>
              <a:schemeClr val="lt1">
                <a:alpha val="10000"/>
              </a:schemeClr>
            </a:solidFill>
            <a:ln>
              <a:noFill/>
            </a:ln>
          </p:spPr>
          <p:style>
            <a:lnRef idx="0"/>
            <a:fillRef idx="0"/>
            <a:effectRef idx="0"/>
            <a:fontRef idx="minor"/>
          </p:style>
        </p:sp>
        <p:sp>
          <p:nvSpPr>
            <p:cNvPr id="31" name="CustomShape 32"/>
            <p:cNvSpPr/>
            <p:nvPr/>
          </p:nvSpPr>
          <p:spPr>
            <a:xfrm rot="2043600">
              <a:off x="5503680" y="460080"/>
              <a:ext cx="2369160" cy="2369160"/>
            </a:xfrm>
            <a:prstGeom prst="ellipse">
              <a:avLst/>
            </a:prstGeom>
            <a:solidFill>
              <a:schemeClr val="lt1">
                <a:alpha val="10000"/>
              </a:schemeClr>
            </a:solidFill>
            <a:ln>
              <a:noFill/>
            </a:ln>
          </p:spPr>
          <p:style>
            <a:lnRef idx="0"/>
            <a:fillRef idx="0"/>
            <a:effectRef idx="0"/>
            <a:fontRef idx="minor"/>
          </p:style>
        </p:sp>
        <p:sp>
          <p:nvSpPr>
            <p:cNvPr id="32" name="CustomShape 33"/>
            <p:cNvSpPr/>
            <p:nvPr/>
          </p:nvSpPr>
          <p:spPr>
            <a:xfrm>
              <a:off x="5399640" y="360360"/>
              <a:ext cx="2576520" cy="2576520"/>
            </a:xfrm>
            <a:prstGeom prst="pie">
              <a:avLst>
                <a:gd name="adj1" fmla="val 8801158"/>
                <a:gd name="adj2" fmla="val 16200000"/>
              </a:avLst>
            </a:prstGeom>
            <a:solidFill>
              <a:schemeClr val="lt1">
                <a:alpha val="10000"/>
              </a:schemeClr>
            </a:solidFill>
            <a:ln>
              <a:noFill/>
            </a:ln>
          </p:spPr>
          <p:style>
            <a:lnRef idx="0"/>
            <a:fillRef idx="0"/>
            <a:effectRef idx="0"/>
            <a:fontRef idx="minor"/>
          </p:style>
        </p:sp>
        <p:sp>
          <p:nvSpPr>
            <p:cNvPr id="33" name="CustomShape 34"/>
            <p:cNvSpPr/>
            <p:nvPr/>
          </p:nvSpPr>
          <p:spPr>
            <a:xfrm rot="2044800">
              <a:off x="5911560" y="867600"/>
              <a:ext cx="1553760" cy="1553760"/>
            </a:xfrm>
            <a:prstGeom prst="ellipse">
              <a:avLst/>
            </a:prstGeom>
            <a:solidFill>
              <a:schemeClr val="accent3"/>
            </a:solidFill>
            <a:ln>
              <a:noFill/>
            </a:ln>
          </p:spPr>
          <p:style>
            <a:lnRef idx="0"/>
            <a:fillRef idx="0"/>
            <a:effectRef idx="0"/>
            <a:fontRef idx="minor"/>
          </p:style>
        </p:sp>
        <p:sp>
          <p:nvSpPr>
            <p:cNvPr id="34" name="CustomShape 35"/>
            <p:cNvSpPr/>
            <p:nvPr/>
          </p:nvSpPr>
          <p:spPr>
            <a:xfrm>
              <a:off x="5399640" y="356400"/>
              <a:ext cx="2576520" cy="2576520"/>
            </a:xfrm>
            <a:prstGeom prst="pie">
              <a:avLst>
                <a:gd name="adj1" fmla="val 12554101"/>
                <a:gd name="adj2" fmla="val 16200000"/>
              </a:avLst>
            </a:prstGeom>
            <a:solidFill>
              <a:schemeClr val="lt1">
                <a:alpha val="10000"/>
              </a:schemeClr>
            </a:solidFill>
            <a:ln>
              <a:noFill/>
            </a:ln>
          </p:spPr>
          <p:style>
            <a:lnRef idx="0"/>
            <a:fillRef idx="0"/>
            <a:effectRef idx="0"/>
            <a:fontRef idx="minor"/>
          </p:style>
        </p:sp>
        <p:sp>
          <p:nvSpPr>
            <p:cNvPr id="35" name="CustomShape 36"/>
            <p:cNvSpPr/>
            <p:nvPr/>
          </p:nvSpPr>
          <p:spPr>
            <a:xfrm rot="11769600">
              <a:off x="6470280" y="3480840"/>
              <a:ext cx="319680" cy="319680"/>
            </a:xfrm>
            <a:prstGeom prst="pie">
              <a:avLst>
                <a:gd name="adj1" fmla="val 19376841"/>
                <a:gd name="adj2" fmla="val 16200000"/>
              </a:avLst>
            </a:prstGeom>
            <a:solidFill>
              <a:schemeClr val="lt1">
                <a:alpha val="10000"/>
              </a:schemeClr>
            </a:solidFill>
            <a:ln>
              <a:noFill/>
            </a:ln>
          </p:spPr>
          <p:style>
            <a:lnRef idx="0"/>
            <a:fillRef idx="0"/>
            <a:effectRef idx="0"/>
            <a:fontRef idx="minor"/>
          </p:style>
        </p:sp>
      </p:grpSp>
      <p:sp>
        <p:nvSpPr>
          <p:cNvPr id="36" name="PlaceHolder 37"/>
          <p:cNvSpPr>
            <a:spLocks noGrp="1"/>
          </p:cNvSpPr>
          <p:nvPr>
            <p:ph type="title"/>
          </p:nvPr>
        </p:nvSpPr>
        <p:spPr>
          <a:xfrm>
            <a:off x="824040" y="1613880"/>
            <a:ext cx="4255200" cy="1872720"/>
          </a:xfrm>
          <a:prstGeom prst="rect">
            <a:avLst/>
          </a:prstGeom>
        </p:spPr>
        <p:txBody>
          <a:bodyPr tIns="91440" bIns="91440" anchor="ctr">
            <a:normAutofit/>
          </a:bodyPr>
          <a:p>
            <a:r>
              <a:rPr b="0" lang="hr-HR" sz="3600" spc="-1" strike="noStrike">
                <a:solidFill>
                  <a:srgbClr val="000000"/>
                </a:solidFill>
                <a:latin typeface="Arial"/>
              </a:rPr>
              <a:t>Kliknite za uređivanje oblika naslova teksta</a:t>
            </a:r>
            <a:endParaRPr b="0" lang="hr-HR" sz="3600" spc="-1" strike="noStrike">
              <a:solidFill>
                <a:srgbClr val="000000"/>
              </a:solidFill>
              <a:latin typeface="Arial"/>
            </a:endParaRPr>
          </a:p>
        </p:txBody>
      </p:sp>
      <p:sp>
        <p:nvSpPr>
          <p:cNvPr id="37" name="PlaceHolder 38"/>
          <p:cNvSpPr>
            <a:spLocks noGrp="1"/>
          </p:cNvSpPr>
          <p:nvPr>
            <p:ph type="sldNum"/>
          </p:nvPr>
        </p:nvSpPr>
        <p:spPr>
          <a:xfrm>
            <a:off x="8451000" y="4736880"/>
            <a:ext cx="548280" cy="393120"/>
          </a:xfrm>
          <a:prstGeom prst="rect">
            <a:avLst/>
          </a:prstGeom>
        </p:spPr>
        <p:txBody>
          <a:bodyPr tIns="91440" bIns="91440" anchor="ctr">
            <a:normAutofit/>
          </a:bodyPr>
          <a:p>
            <a:pPr algn="r">
              <a:lnSpc>
                <a:spcPct val="100000"/>
              </a:lnSpc>
            </a:pPr>
            <a:fld id="{A0EFEF8D-29BE-44F4-B934-6F172FE0D8FF}" type="slidenum">
              <a:rPr b="0" lang="hr-HR" sz="900" spc="-1" strike="noStrike">
                <a:solidFill>
                  <a:srgbClr val="ffffff"/>
                </a:solidFill>
                <a:latin typeface="Nunito"/>
                <a:ea typeface="Nunito"/>
              </a:rPr>
              <a:t>&lt;number&gt;</a:t>
            </a:fld>
            <a:endParaRPr b="0" lang="hr-HR" sz="900" spc="-1" strike="noStrike">
              <a:latin typeface="Times New Roman"/>
            </a:endParaRPr>
          </a:p>
        </p:txBody>
      </p:sp>
      <p:sp>
        <p:nvSpPr>
          <p:cNvPr id="38" name="PlaceHolder 39"/>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1400" spc="-1" strike="noStrike">
                <a:solidFill>
                  <a:srgbClr val="000000"/>
                </a:solidFill>
                <a:latin typeface="Arial"/>
              </a:rPr>
              <a:t>Kliknite za uređivanje oblika teksta</a:t>
            </a:r>
            <a:endParaRPr b="0" lang="hr-H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1400" spc="-1" strike="noStrike">
                <a:solidFill>
                  <a:srgbClr val="000000"/>
                </a:solidFill>
                <a:latin typeface="Arial"/>
              </a:rPr>
              <a:t>Druga razina konture</a:t>
            </a:r>
            <a:endParaRPr b="0" lang="hr-H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1400" spc="-1" strike="noStrike">
                <a:solidFill>
                  <a:srgbClr val="000000"/>
                </a:solidFill>
                <a:latin typeface="Arial"/>
              </a:rPr>
              <a:t>Treća razina konture</a:t>
            </a:r>
            <a:endParaRPr b="0" lang="hr-H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1400" spc="-1" strike="noStrike">
                <a:solidFill>
                  <a:srgbClr val="000000"/>
                </a:solidFill>
                <a:latin typeface="Arial"/>
              </a:rPr>
              <a:t>Četvrta razina kontura</a:t>
            </a:r>
            <a:endParaRPr b="0" lang="hr-H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2000" spc="-1" strike="noStrike">
                <a:solidFill>
                  <a:srgbClr val="000000"/>
                </a:solidFill>
                <a:latin typeface="Arial"/>
              </a:rPr>
              <a:t>Peta razina kontura</a:t>
            </a:r>
            <a:endParaRPr b="0" lang="hr-H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2000" spc="-1" strike="noStrike">
                <a:solidFill>
                  <a:srgbClr val="000000"/>
                </a:solidFill>
                <a:latin typeface="Arial"/>
              </a:rPr>
              <a:t>Šesta razina kontura</a:t>
            </a:r>
            <a:endParaRPr b="0" lang="hr-H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2000" spc="-1" strike="noStrike">
                <a:solidFill>
                  <a:srgbClr val="000000"/>
                </a:solidFill>
                <a:latin typeface="Arial"/>
              </a:rPr>
              <a:t>Sedma razina konture</a:t>
            </a:r>
            <a:endParaRPr b="0" lang="hr-H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ad1dc"/>
        </a:solidFill>
      </p:bgPr>
    </p:bg>
    <p:spTree>
      <p:nvGrpSpPr>
        <p:cNvPr id="1" name=""/>
        <p:cNvGrpSpPr/>
        <p:nvPr/>
      </p:nvGrpSpPr>
      <p:grpSpPr>
        <a:xfrm>
          <a:off x="0" y="0"/>
          <a:ext cx="0" cy="0"/>
          <a:chOff x="0" y="0"/>
          <a:chExt cx="0" cy="0"/>
        </a:xfrm>
      </p:grpSpPr>
      <p:grpSp>
        <p:nvGrpSpPr>
          <p:cNvPr id="75" name="Group 1"/>
          <p:cNvGrpSpPr/>
          <p:nvPr/>
        </p:nvGrpSpPr>
        <p:grpSpPr>
          <a:xfrm>
            <a:off x="626040" y="299520"/>
            <a:ext cx="999000" cy="999000"/>
            <a:chOff x="626040" y="299520"/>
            <a:chExt cx="999000" cy="999000"/>
          </a:xfrm>
        </p:grpSpPr>
        <p:sp>
          <p:nvSpPr>
            <p:cNvPr id="76" name="CustomShape 2"/>
            <p:cNvSpPr/>
            <p:nvPr/>
          </p:nvSpPr>
          <p:spPr>
            <a:xfrm rot="16200000">
              <a:off x="828720" y="502560"/>
              <a:ext cx="593640" cy="593640"/>
            </a:xfrm>
            <a:prstGeom prst="pie">
              <a:avLst>
                <a:gd name="adj1" fmla="val 10792838"/>
                <a:gd name="adj2" fmla="val 16200000"/>
              </a:avLst>
            </a:prstGeom>
            <a:solidFill>
              <a:schemeClr val="dk2">
                <a:alpha val="13000"/>
              </a:schemeClr>
            </a:solidFill>
            <a:ln>
              <a:noFill/>
            </a:ln>
          </p:spPr>
          <p:style>
            <a:lnRef idx="0"/>
            <a:fillRef idx="0"/>
            <a:effectRef idx="0"/>
            <a:fontRef idx="minor"/>
          </p:style>
        </p:sp>
        <p:sp>
          <p:nvSpPr>
            <p:cNvPr id="77" name="CustomShape 3"/>
            <p:cNvSpPr/>
            <p:nvPr/>
          </p:nvSpPr>
          <p:spPr>
            <a:xfrm rot="16200000">
              <a:off x="626040" y="299520"/>
              <a:ext cx="999000" cy="999000"/>
            </a:xfrm>
            <a:prstGeom prst="pie">
              <a:avLst>
                <a:gd name="adj1" fmla="val 10792838"/>
                <a:gd name="adj2" fmla="val 16200000"/>
              </a:avLst>
            </a:prstGeom>
            <a:solidFill>
              <a:schemeClr val="dk2">
                <a:alpha val="13000"/>
              </a:schemeClr>
            </a:solidFill>
            <a:ln>
              <a:noFill/>
            </a:ln>
          </p:spPr>
          <p:style>
            <a:lnRef idx="0"/>
            <a:fillRef idx="0"/>
            <a:effectRef idx="0"/>
            <a:fontRef idx="minor"/>
          </p:style>
        </p:sp>
      </p:grpSp>
      <p:sp>
        <p:nvSpPr>
          <p:cNvPr id="78" name="PlaceHolder 4"/>
          <p:cNvSpPr>
            <a:spLocks noGrp="1"/>
          </p:cNvSpPr>
          <p:nvPr>
            <p:ph type="title"/>
          </p:nvPr>
        </p:nvSpPr>
        <p:spPr>
          <a:xfrm>
            <a:off x="1303920" y="598680"/>
            <a:ext cx="7030080" cy="999000"/>
          </a:xfrm>
          <a:prstGeom prst="rect">
            <a:avLst/>
          </a:prstGeom>
        </p:spPr>
        <p:txBody>
          <a:bodyPr tIns="91440" bIns="91440">
            <a:normAutofit/>
          </a:bodyPr>
          <a:p>
            <a:r>
              <a:rPr b="0" lang="hr-HR" sz="2800" spc="-1" strike="noStrike">
                <a:solidFill>
                  <a:srgbClr val="000000"/>
                </a:solidFill>
                <a:latin typeface="Arial"/>
              </a:rPr>
              <a:t>Kliknite za uređivanje oblika naslova teksta</a:t>
            </a:r>
            <a:endParaRPr b="0" lang="hr-HR" sz="2800" spc="-1" strike="noStrike">
              <a:solidFill>
                <a:srgbClr val="000000"/>
              </a:solidFill>
              <a:latin typeface="Arial"/>
            </a:endParaRPr>
          </a:p>
        </p:txBody>
      </p:sp>
      <p:sp>
        <p:nvSpPr>
          <p:cNvPr id="79" name="PlaceHolder 5"/>
          <p:cNvSpPr>
            <a:spLocks noGrp="1"/>
          </p:cNvSpPr>
          <p:nvPr>
            <p:ph type="body"/>
          </p:nvPr>
        </p:nvSpPr>
        <p:spPr>
          <a:xfrm>
            <a:off x="1303920" y="1990080"/>
            <a:ext cx="7030080" cy="2541240"/>
          </a:xfrm>
          <a:prstGeom prst="rect">
            <a:avLst/>
          </a:prstGeom>
        </p:spPr>
        <p:txBody>
          <a:bodyPr tIns="91440" bIns="91440">
            <a:normAutofit/>
          </a:bodyPr>
          <a:p>
            <a:pPr marL="432000" indent="-324000">
              <a:spcBef>
                <a:spcPts val="1417"/>
              </a:spcBef>
              <a:buClr>
                <a:srgbClr val="000000"/>
              </a:buClr>
              <a:buSzPct val="45000"/>
              <a:buFont typeface="Wingdings" charset="2"/>
              <a:buChar char=""/>
            </a:pPr>
            <a:r>
              <a:rPr b="0" lang="hr-HR" sz="1300" spc="-1" strike="noStrike">
                <a:solidFill>
                  <a:srgbClr val="000000"/>
                </a:solidFill>
                <a:latin typeface="Arial"/>
              </a:rPr>
              <a:t>Kliknite za uređivanje oblika teksta</a:t>
            </a:r>
            <a:endParaRPr b="0" lang="hr-HR" sz="13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1300" spc="-1" strike="noStrike">
                <a:solidFill>
                  <a:srgbClr val="000000"/>
                </a:solidFill>
                <a:latin typeface="Arial"/>
              </a:rPr>
              <a:t>Druga razina konture</a:t>
            </a:r>
            <a:endParaRPr b="0" lang="hr-HR" sz="13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1300" spc="-1" strike="noStrike">
                <a:solidFill>
                  <a:srgbClr val="000000"/>
                </a:solidFill>
                <a:latin typeface="Arial"/>
              </a:rPr>
              <a:t>Treća razina konture</a:t>
            </a:r>
            <a:endParaRPr b="0" lang="hr-HR" sz="13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1300" spc="-1" strike="noStrike">
                <a:solidFill>
                  <a:srgbClr val="000000"/>
                </a:solidFill>
                <a:latin typeface="Arial"/>
              </a:rPr>
              <a:t>Četvrta razina kontura</a:t>
            </a:r>
            <a:endParaRPr b="0" lang="hr-HR" sz="13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1300" spc="-1" strike="noStrike">
                <a:solidFill>
                  <a:srgbClr val="000000"/>
                </a:solidFill>
                <a:latin typeface="Arial"/>
              </a:rPr>
              <a:t>Peta razina kontura</a:t>
            </a:r>
            <a:endParaRPr b="0" lang="hr-HR" sz="13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1300" spc="-1" strike="noStrike">
                <a:solidFill>
                  <a:srgbClr val="000000"/>
                </a:solidFill>
                <a:latin typeface="Arial"/>
              </a:rPr>
              <a:t>Šesta razina kontura</a:t>
            </a:r>
            <a:endParaRPr b="0" lang="hr-HR" sz="13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1300" spc="-1" strike="noStrike">
                <a:solidFill>
                  <a:srgbClr val="000000"/>
                </a:solidFill>
                <a:latin typeface="Arial"/>
              </a:rPr>
              <a:t>Sedma razina konture</a:t>
            </a:r>
            <a:endParaRPr b="0" lang="hr-HR" sz="1300" spc="-1" strike="noStrike">
              <a:solidFill>
                <a:srgbClr val="000000"/>
              </a:solidFill>
              <a:latin typeface="Arial"/>
            </a:endParaRPr>
          </a:p>
        </p:txBody>
      </p:sp>
      <p:sp>
        <p:nvSpPr>
          <p:cNvPr id="80" name="PlaceHolder 6"/>
          <p:cNvSpPr>
            <a:spLocks noGrp="1"/>
          </p:cNvSpPr>
          <p:nvPr>
            <p:ph type="sldNum"/>
          </p:nvPr>
        </p:nvSpPr>
        <p:spPr>
          <a:xfrm>
            <a:off x="8451000" y="4736880"/>
            <a:ext cx="548280" cy="393120"/>
          </a:xfrm>
          <a:prstGeom prst="rect">
            <a:avLst/>
          </a:prstGeom>
        </p:spPr>
        <p:txBody>
          <a:bodyPr tIns="91440" bIns="91440" anchor="ctr">
            <a:normAutofit/>
          </a:bodyPr>
          <a:p>
            <a:pPr algn="r">
              <a:lnSpc>
                <a:spcPct val="100000"/>
              </a:lnSpc>
            </a:pPr>
            <a:fld id="{5BD2238A-ACF9-4002-8ED4-0A9E75462FC9}" type="slidenum">
              <a:rPr b="0" lang="hr-HR" sz="900" spc="-1" strike="noStrike">
                <a:solidFill>
                  <a:srgbClr val="424242"/>
                </a:solidFill>
                <a:latin typeface="Nunito"/>
                <a:ea typeface="Nunito"/>
              </a:rPr>
              <a:t>&lt;number&gt;</a:t>
            </a:fld>
            <a:endParaRPr b="0" lang="hr-H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ad1dc"/>
        </a:solidFill>
      </p:bgPr>
    </p:bg>
    <p:spTree>
      <p:nvGrpSpPr>
        <p:cNvPr id="1" name=""/>
        <p:cNvGrpSpPr/>
        <p:nvPr/>
      </p:nvGrpSpPr>
      <p:grpSpPr>
        <a:xfrm>
          <a:off x="0" y="0"/>
          <a:ext cx="0" cy="0"/>
          <a:chOff x="0" y="0"/>
          <a:chExt cx="0" cy="0"/>
        </a:xfrm>
      </p:grpSpPr>
      <p:grpSp>
        <p:nvGrpSpPr>
          <p:cNvPr id="117" name="Group 1"/>
          <p:cNvGrpSpPr/>
          <p:nvPr/>
        </p:nvGrpSpPr>
        <p:grpSpPr>
          <a:xfrm>
            <a:off x="626040" y="299520"/>
            <a:ext cx="999000" cy="999000"/>
            <a:chOff x="626040" y="299520"/>
            <a:chExt cx="999000" cy="999000"/>
          </a:xfrm>
        </p:grpSpPr>
        <p:sp>
          <p:nvSpPr>
            <p:cNvPr id="118" name="CustomShape 2"/>
            <p:cNvSpPr/>
            <p:nvPr/>
          </p:nvSpPr>
          <p:spPr>
            <a:xfrm rot="16200000">
              <a:off x="828720" y="502560"/>
              <a:ext cx="593640" cy="593640"/>
            </a:xfrm>
            <a:prstGeom prst="pie">
              <a:avLst>
                <a:gd name="adj1" fmla="val 10792838"/>
                <a:gd name="adj2" fmla="val 16200000"/>
              </a:avLst>
            </a:prstGeom>
            <a:solidFill>
              <a:schemeClr val="dk2">
                <a:alpha val="13000"/>
              </a:schemeClr>
            </a:solidFill>
            <a:ln>
              <a:noFill/>
            </a:ln>
          </p:spPr>
          <p:style>
            <a:lnRef idx="0"/>
            <a:fillRef idx="0"/>
            <a:effectRef idx="0"/>
            <a:fontRef idx="minor"/>
          </p:style>
        </p:sp>
        <p:sp>
          <p:nvSpPr>
            <p:cNvPr id="119" name="CustomShape 3"/>
            <p:cNvSpPr/>
            <p:nvPr/>
          </p:nvSpPr>
          <p:spPr>
            <a:xfrm rot="16200000">
              <a:off x="626040" y="299520"/>
              <a:ext cx="999000" cy="999000"/>
            </a:xfrm>
            <a:prstGeom prst="pie">
              <a:avLst>
                <a:gd name="adj1" fmla="val 10792838"/>
                <a:gd name="adj2" fmla="val 16200000"/>
              </a:avLst>
            </a:prstGeom>
            <a:solidFill>
              <a:schemeClr val="dk2">
                <a:alpha val="13000"/>
              </a:schemeClr>
            </a:solidFill>
            <a:ln>
              <a:noFill/>
            </a:ln>
          </p:spPr>
          <p:style>
            <a:lnRef idx="0"/>
            <a:fillRef idx="0"/>
            <a:effectRef idx="0"/>
            <a:fontRef idx="minor"/>
          </p:style>
        </p:sp>
      </p:grpSp>
      <p:sp>
        <p:nvSpPr>
          <p:cNvPr id="120" name="PlaceHolder 4"/>
          <p:cNvSpPr>
            <a:spLocks noGrp="1"/>
          </p:cNvSpPr>
          <p:nvPr>
            <p:ph type="title"/>
          </p:nvPr>
        </p:nvSpPr>
        <p:spPr>
          <a:xfrm>
            <a:off x="1303920" y="598680"/>
            <a:ext cx="7030080" cy="999000"/>
          </a:xfrm>
          <a:prstGeom prst="rect">
            <a:avLst/>
          </a:prstGeom>
        </p:spPr>
        <p:txBody>
          <a:bodyPr tIns="91440" bIns="91440">
            <a:normAutofit/>
          </a:bodyPr>
          <a:p>
            <a:r>
              <a:rPr b="0" lang="hr-HR" sz="2800" spc="-1" strike="noStrike">
                <a:solidFill>
                  <a:srgbClr val="000000"/>
                </a:solidFill>
                <a:latin typeface="Arial"/>
              </a:rPr>
              <a:t>Kliknite za uređivanje oblika naslova teksta</a:t>
            </a:r>
            <a:endParaRPr b="0" lang="hr-HR" sz="2800" spc="-1" strike="noStrike">
              <a:solidFill>
                <a:srgbClr val="000000"/>
              </a:solidFill>
              <a:latin typeface="Arial"/>
            </a:endParaRPr>
          </a:p>
        </p:txBody>
      </p:sp>
      <p:sp>
        <p:nvSpPr>
          <p:cNvPr id="121" name="PlaceHolder 5"/>
          <p:cNvSpPr>
            <a:spLocks noGrp="1"/>
          </p:cNvSpPr>
          <p:nvPr>
            <p:ph type="sldNum"/>
          </p:nvPr>
        </p:nvSpPr>
        <p:spPr>
          <a:xfrm>
            <a:off x="8451000" y="4736880"/>
            <a:ext cx="548280" cy="393120"/>
          </a:xfrm>
          <a:prstGeom prst="rect">
            <a:avLst/>
          </a:prstGeom>
        </p:spPr>
        <p:txBody>
          <a:bodyPr tIns="91440" bIns="91440" anchor="ctr">
            <a:normAutofit/>
          </a:bodyPr>
          <a:p>
            <a:pPr algn="r">
              <a:lnSpc>
                <a:spcPct val="100000"/>
              </a:lnSpc>
            </a:pPr>
            <a:fld id="{4149D4FE-310E-4310-8F24-B24018102EE7}" type="slidenum">
              <a:rPr b="0" lang="hr-HR" sz="900" spc="-1" strike="noStrike">
                <a:solidFill>
                  <a:srgbClr val="424242"/>
                </a:solidFill>
                <a:latin typeface="Nunito"/>
                <a:ea typeface="Nunito"/>
              </a:rPr>
              <a:t>&lt;number&gt;</a:t>
            </a:fld>
            <a:endParaRPr b="0" lang="hr-HR" sz="900" spc="-1" strike="noStrike">
              <a:latin typeface="Times New Roman"/>
            </a:endParaRPr>
          </a:p>
        </p:txBody>
      </p:sp>
      <p:sp>
        <p:nvSpPr>
          <p:cNvPr id="122"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1400" spc="-1" strike="noStrike">
                <a:solidFill>
                  <a:srgbClr val="000000"/>
                </a:solidFill>
                <a:latin typeface="Arial"/>
              </a:rPr>
              <a:t>Kliknite za uređivanje oblika teksta</a:t>
            </a:r>
            <a:endParaRPr b="0" lang="hr-H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r-HR" sz="1400" spc="-1" strike="noStrike">
                <a:solidFill>
                  <a:srgbClr val="000000"/>
                </a:solidFill>
                <a:latin typeface="Arial"/>
              </a:rPr>
              <a:t>Druga razina konture</a:t>
            </a:r>
            <a:endParaRPr b="0" lang="hr-H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r-HR" sz="1400" spc="-1" strike="noStrike">
                <a:solidFill>
                  <a:srgbClr val="000000"/>
                </a:solidFill>
                <a:latin typeface="Arial"/>
              </a:rPr>
              <a:t>Treća razina konture</a:t>
            </a:r>
            <a:endParaRPr b="0" lang="hr-H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r-HR" sz="1400" spc="-1" strike="noStrike">
                <a:solidFill>
                  <a:srgbClr val="000000"/>
                </a:solidFill>
                <a:latin typeface="Arial"/>
              </a:rPr>
              <a:t>Četvrta razina kontura</a:t>
            </a:r>
            <a:endParaRPr b="0" lang="hr-H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r-HR" sz="2000" spc="-1" strike="noStrike">
                <a:solidFill>
                  <a:srgbClr val="000000"/>
                </a:solidFill>
                <a:latin typeface="Arial"/>
              </a:rPr>
              <a:t>Peta razina kontura</a:t>
            </a:r>
            <a:endParaRPr b="0" lang="hr-H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r-HR" sz="2000" spc="-1" strike="noStrike">
                <a:solidFill>
                  <a:srgbClr val="000000"/>
                </a:solidFill>
                <a:latin typeface="Arial"/>
              </a:rPr>
              <a:t>Šesta razina kontura</a:t>
            </a:r>
            <a:endParaRPr b="0" lang="hr-H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r-HR" sz="2000" spc="-1" strike="noStrike">
                <a:solidFill>
                  <a:srgbClr val="000000"/>
                </a:solidFill>
                <a:latin typeface="Arial"/>
              </a:rPr>
              <a:t>Sedma razina konture</a:t>
            </a:r>
            <a:endParaRPr b="0" lang="hr-H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9.xml"/>
</Relationships>
</file>

<file path=ppt/slides/_rels/slide17.xml.rels><?xml version="1.0" encoding="UTF-8"?>
<Relationships xmlns="http://schemas.openxmlformats.org/package/2006/relationships"><Relationship Id="rId1" Type="http://schemas.openxmlformats.org/officeDocument/2006/relationships/hyperlink" Target="https://learningapps.org/view2533444" TargetMode="External"/><Relationship Id="rId2" Type="http://schemas.openxmlformats.org/officeDocument/2006/relationships/hyperlink" Target="https://learningapps.org/view2533444" TargetMode="External"/><Relationship Id="rId3" Type="http://schemas.openxmlformats.org/officeDocument/2006/relationships/image" Target="../media/image17.png"/><Relationship Id="rId4" Type="http://schemas.openxmlformats.org/officeDocument/2006/relationships/slideLayout" Target="../slideLayouts/slideLayout29.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9.xml"/>
</Relationships>
</file>

<file path=ppt/slides/_rels/slide2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9.xml"/>
</Relationships>
</file>

<file path=ppt/slides/_rels/slide2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2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9.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5.xml.rels><?xml version="1.0" encoding="UTF-8"?>
<Relationships xmlns="http://schemas.openxmlformats.org/package/2006/relationships"><Relationship Id="rId1" Type="http://schemas.openxmlformats.org/officeDocument/2006/relationships/hyperlink" Target="https://lingua.com/de/deutsch/lesen/" TargetMode="External"/><Relationship Id="rId2" Type="http://schemas.openxmlformats.org/officeDocument/2006/relationships/hyperlink" Target="https://www.deutschalsfremdsprache.ch/index.php?actualid=5057&amp;which_set=101" TargetMode="External"/><Relationship Id="rId3" Type="http://schemas.openxmlformats.org/officeDocument/2006/relationships/hyperlink" Target="https://www.deutsch-perfekt.com/deutsch-ueben/hoerverstehen" TargetMode="External"/><Relationship Id="rId4"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824040" y="1613880"/>
            <a:ext cx="4255200" cy="1872720"/>
          </a:xfrm>
          <a:prstGeom prst="rect">
            <a:avLst/>
          </a:prstGeom>
          <a:noFill/>
          <a:ln>
            <a:noFill/>
          </a:ln>
        </p:spPr>
        <p:txBody>
          <a:bodyPr tIns="91440" bIns="91440" anchor="ctr">
            <a:normAutofit fontScale="80000"/>
          </a:bodyPr>
          <a:p>
            <a:pPr>
              <a:lnSpc>
                <a:spcPct val="100000"/>
              </a:lnSpc>
            </a:pPr>
            <a:r>
              <a:rPr b="1" lang="hr-HR" sz="3600" spc="-1" strike="noStrike">
                <a:solidFill>
                  <a:srgbClr val="0000ff"/>
                </a:solidFill>
                <a:latin typeface="Maven Pro"/>
                <a:ea typeface="Maven Pro"/>
              </a:rPr>
              <a:t>Lese- und Hörverstehen</a:t>
            </a:r>
            <a:br/>
            <a:endParaRPr b="0" lang="hr-HR" sz="3600" spc="-1" strike="noStrike">
              <a:solidFill>
                <a:srgbClr val="000000"/>
              </a:solidFill>
              <a:latin typeface="Arial"/>
            </a:endParaRPr>
          </a:p>
        </p:txBody>
      </p:sp>
      <p:sp>
        <p:nvSpPr>
          <p:cNvPr id="160" name="TextShape 2"/>
          <p:cNvSpPr txBox="1"/>
          <p:nvPr/>
        </p:nvSpPr>
        <p:spPr>
          <a:xfrm>
            <a:off x="824040" y="3596400"/>
            <a:ext cx="4255200" cy="695160"/>
          </a:xfrm>
          <a:prstGeom prst="rect">
            <a:avLst/>
          </a:prstGeom>
          <a:noFill/>
          <a:ln>
            <a:noFill/>
          </a:ln>
        </p:spPr>
        <p:txBody>
          <a:bodyPr tIns="91440" bIns="91440">
            <a:normAutofit fontScale="15000"/>
          </a:bodyPr>
          <a:p>
            <a:pPr>
              <a:lnSpc>
                <a:spcPct val="100000"/>
              </a:lnSpc>
            </a:pPr>
            <a:r>
              <a:rPr b="0" lang="hr-HR" sz="3190" spc="-1" strike="noStrike">
                <a:solidFill>
                  <a:srgbClr val="0000ff"/>
                </a:solidFill>
                <a:latin typeface="Nunito"/>
                <a:ea typeface="Nunito"/>
              </a:rPr>
              <a:t>A</a:t>
            </a:r>
            <a:r>
              <a:rPr b="0" lang="hr-HR" sz="4009" spc="-1" strike="noStrike">
                <a:solidFill>
                  <a:srgbClr val="0000ff"/>
                </a:solidFill>
                <a:latin typeface="Nunito"/>
                <a:ea typeface="Nunito"/>
              </a:rPr>
              <a:t>ufgaben als Beispiele</a:t>
            </a:r>
            <a:endParaRPr b="0" lang="hr-HR" sz="4009" spc="-1" strike="noStrike">
              <a:latin typeface="Arial"/>
            </a:endParaRPr>
          </a:p>
          <a:p>
            <a:pPr>
              <a:lnSpc>
                <a:spcPct val="100000"/>
              </a:lnSpc>
            </a:pPr>
            <a:r>
              <a:rPr b="0" lang="hr-HR" sz="4009" spc="-1" strike="noStrike">
                <a:solidFill>
                  <a:srgbClr val="0000ff"/>
                </a:solidFill>
                <a:latin typeface="Nunito"/>
                <a:ea typeface="Nunito"/>
              </a:rPr>
              <a:t>BEWERTUNG</a:t>
            </a:r>
            <a:endParaRPr b="0" lang="hr-HR" sz="4009" spc="-1" strike="noStrike">
              <a:latin typeface="Arial"/>
            </a:endParaRPr>
          </a:p>
          <a:p>
            <a:pPr>
              <a:lnSpc>
                <a:spcPct val="100000"/>
              </a:lnSpc>
            </a:pPr>
            <a:endParaRPr b="0" lang="hr-HR" sz="4009"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Lesestrategien</a:t>
            </a:r>
            <a:endParaRPr b="0" lang="hr-HR" sz="2800" spc="-1" strike="noStrike">
              <a:solidFill>
                <a:srgbClr val="000000"/>
              </a:solidFill>
              <a:latin typeface="Arial"/>
            </a:endParaRPr>
          </a:p>
        </p:txBody>
      </p:sp>
      <p:sp>
        <p:nvSpPr>
          <p:cNvPr id="212" name="CustomShape 2"/>
          <p:cNvSpPr/>
          <p:nvPr/>
        </p:nvSpPr>
        <p:spPr>
          <a:xfrm>
            <a:off x="428760" y="1328760"/>
            <a:ext cx="7905240" cy="3593160"/>
          </a:xfrm>
          <a:prstGeom prst="rect">
            <a:avLst/>
          </a:prstGeom>
          <a:noFill/>
          <a:ln>
            <a:noFill/>
          </a:ln>
        </p:spPr>
        <p:style>
          <a:lnRef idx="0"/>
          <a:fillRef idx="0"/>
          <a:effectRef idx="0"/>
          <a:fontRef idx="minor"/>
        </p:style>
        <p:txBody>
          <a:bodyPr tIns="91440" bIns="91440">
            <a:spAutoFit/>
          </a:bodyPr>
          <a:p>
            <a:pPr marL="457200" indent="-317160">
              <a:lnSpc>
                <a:spcPct val="100000"/>
              </a:lnSpc>
              <a:buClr>
                <a:srgbClr val="000000"/>
              </a:buClr>
              <a:buFont typeface="Arial"/>
              <a:buChar char="●"/>
            </a:pPr>
            <a:r>
              <a:rPr b="0" lang="hr-HR" sz="1400" spc="-1" strike="noStrike">
                <a:solidFill>
                  <a:srgbClr val="000000"/>
                </a:solidFill>
                <a:latin typeface="Arial"/>
                <a:ea typeface="Arial"/>
              </a:rPr>
              <a:t>man muss nicht jedes Wort im Text verstehen, sondern muss sich den ganzen Satz, also den Text anschauen und versuchen, ihn aus dem Zusammenhang zu verstehen,</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die Kenntnisse einer anderen  lernenden Fremdsprache (hauptsächlich Englisch) nutzen, um die Bedeutung des Satzes / Textes zu verstehen,</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betonen Sie, dass die Fragen, also die Sätze in der Aufgabe, der Reihenfolge des Textes folgen (Lösungen für die erste und zweite Frage/Satz stehen am Anfang des Textes usw.),</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Lies die Aufgabe und suche die Antwort im Text,</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Lies den Text, dann die Aufgabe und suche dann die Antworten im Text,</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Lies den ganzen Satz in der Aufgabe,</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die Antwort findet sich meist in einem Satz,...</a:t>
            </a:r>
            <a:endParaRPr b="0" lang="hr-HR" sz="1400" spc="-1" strike="noStrike">
              <a:latin typeface="Arial"/>
            </a:endParaRPr>
          </a:p>
        </p:txBody>
      </p:sp>
      <p:pic>
        <p:nvPicPr>
          <p:cNvPr id="213" name="Google Shape;368;p22" descr=""/>
          <p:cNvPicPr/>
          <p:nvPr/>
        </p:nvPicPr>
        <p:blipFill>
          <a:blip r:embed="rId1"/>
          <a:stretch/>
        </p:blipFill>
        <p:spPr>
          <a:xfrm>
            <a:off x="6774120" y="3047040"/>
            <a:ext cx="2424960" cy="19141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1080720" y="764640"/>
            <a:ext cx="7511400" cy="4363200"/>
          </a:xfrm>
          <a:prstGeom prst="rect">
            <a:avLst/>
          </a:prstGeom>
          <a:noFill/>
          <a:ln>
            <a:noFill/>
          </a:ln>
        </p:spPr>
        <p:style>
          <a:lnRef idx="0"/>
          <a:fillRef idx="0"/>
          <a:effectRef idx="0"/>
          <a:fontRef idx="minor"/>
        </p:style>
        <p:txBody>
          <a:bodyPr tIns="91440" bIns="91440">
            <a:spAutoFit/>
          </a:bodyPr>
          <a:p>
            <a:pPr>
              <a:lnSpc>
                <a:spcPct val="115000"/>
              </a:lnSpc>
            </a:pPr>
            <a:r>
              <a:rPr b="1" lang="hr-HR" sz="1200" spc="-1" strike="noStrike">
                <a:solidFill>
                  <a:srgbClr val="000000"/>
                </a:solidFill>
                <a:latin typeface="Arial"/>
                <a:ea typeface="Arial"/>
              </a:rPr>
              <a:t>Eine Aufgabe, um das Verständnis des gelesenen oder gehörten Textes zu überprüfen.</a:t>
            </a:r>
            <a:endParaRPr b="0" lang="hr-HR" sz="1200" spc="-1" strike="noStrike">
              <a:latin typeface="Arial"/>
            </a:endParaRPr>
          </a:p>
          <a:p>
            <a:pPr>
              <a:lnSpc>
                <a:spcPct val="115000"/>
              </a:lnSpc>
            </a:pPr>
            <a:r>
              <a:rPr b="1" lang="hr-HR" sz="1200" spc="-1" strike="noStrike">
                <a:solidFill>
                  <a:srgbClr val="000000"/>
                </a:solidFill>
                <a:latin typeface="Arial"/>
                <a:ea typeface="Arial"/>
              </a:rPr>
              <a:t>Beantworten Sie die Frage mit einem Wort.</a:t>
            </a:r>
            <a:endParaRPr b="0" lang="hr-HR" sz="1200" spc="-1" strike="noStrike">
              <a:latin typeface="Arial"/>
            </a:endParaRPr>
          </a:p>
          <a:p>
            <a:pPr>
              <a:lnSpc>
                <a:spcPct val="115000"/>
              </a:lnSpc>
            </a:pPr>
            <a:endParaRPr b="0" lang="hr-HR" sz="1200" spc="-1" strike="noStrike">
              <a:latin typeface="Arial"/>
            </a:endParaRPr>
          </a:p>
          <a:p>
            <a:pPr>
              <a:lnSpc>
                <a:spcPct val="115000"/>
              </a:lnSpc>
            </a:pPr>
            <a:r>
              <a:rPr b="0" lang="hr-HR" sz="1200" spc="-1" strike="noStrike">
                <a:solidFill>
                  <a:srgbClr val="000000"/>
                </a:solidFill>
                <a:latin typeface="Arial"/>
                <a:ea typeface="Arial"/>
              </a:rPr>
              <a:t>👂</a:t>
            </a:r>
            <a:r>
              <a:rPr b="0" lang="hr-HR" sz="1200" spc="-1" strike="noStrike">
                <a:solidFill>
                  <a:srgbClr val="000000"/>
                </a:solidFill>
                <a:latin typeface="Arial"/>
                <a:ea typeface="Arial"/>
              </a:rPr>
              <a:t>/📖  </a:t>
            </a:r>
            <a:r>
              <a:rPr b="0" i="1" lang="hr-HR" sz="1200" spc="-1" strike="noStrike">
                <a:solidFill>
                  <a:srgbClr val="000000"/>
                </a:solidFill>
                <a:latin typeface="Arial"/>
                <a:ea typeface="Arial"/>
              </a:rPr>
              <a:t>Michael Frohner ist Informatiker. Er hat einen Sohn Daniel. Daniel hat keine Geschwister. Er ist ein Einzelkind.</a:t>
            </a:r>
            <a:r>
              <a:rPr b="0" lang="hr-HR" sz="1200" spc="-1" strike="noStrike">
                <a:solidFill>
                  <a:srgbClr val="000000"/>
                </a:solidFill>
                <a:latin typeface="Arial"/>
                <a:ea typeface="Arial"/>
              </a:rPr>
              <a:t>      </a:t>
            </a:r>
            <a:endParaRPr b="0" lang="hr-HR" sz="1200" spc="-1" strike="noStrike">
              <a:latin typeface="Arial"/>
            </a:endParaRPr>
          </a:p>
          <a:p>
            <a:pPr>
              <a:lnSpc>
                <a:spcPct val="115000"/>
              </a:lnSpc>
            </a:pPr>
            <a:r>
              <a:rPr b="0" lang="hr-HR" sz="1200" spc="-1" strike="noStrike">
                <a:solidFill>
                  <a:srgbClr val="000000"/>
                </a:solidFill>
                <a:latin typeface="Arial"/>
                <a:ea typeface="Arial"/>
              </a:rPr>
              <a:t> 🤳 </a:t>
            </a:r>
            <a:r>
              <a:rPr b="1" lang="hr-HR" sz="1200" spc="-1" strike="noStrike">
                <a:solidFill>
                  <a:srgbClr val="000000"/>
                </a:solidFill>
                <a:latin typeface="Arial"/>
                <a:ea typeface="Arial"/>
              </a:rPr>
              <a:t>   </a:t>
            </a:r>
            <a:r>
              <a:rPr b="1" lang="hr-HR" sz="1200" spc="-1" strike="noStrike">
                <a:solidFill>
                  <a:srgbClr val="000000"/>
                </a:solidFill>
                <a:latin typeface="Arial"/>
                <a:ea typeface="Arial"/>
              </a:rPr>
              <a:t>Hat Michael Frohner nur ein Kind?</a:t>
            </a:r>
            <a:r>
              <a:rPr b="0" lang="hr-HR" sz="1200" spc="-1" strike="noStrike">
                <a:solidFill>
                  <a:srgbClr val="000000"/>
                </a:solidFill>
                <a:latin typeface="Arial"/>
                <a:ea typeface="Arial"/>
              </a:rPr>
              <a:t>__</a:t>
            </a:r>
            <a:r>
              <a:rPr b="1" lang="hr-HR" sz="1200" spc="-1" strike="noStrike">
                <a:solidFill>
                  <a:srgbClr val="000000"/>
                </a:solidFill>
                <a:latin typeface="Arial"/>
                <a:ea typeface="Arial"/>
              </a:rPr>
              <a:t>Ja.</a:t>
            </a:r>
            <a:r>
              <a:rPr b="0" lang="hr-HR" sz="1200" spc="-1" strike="noStrike">
                <a:solidFill>
                  <a:srgbClr val="000000"/>
                </a:solidFill>
                <a:latin typeface="Arial"/>
                <a:ea typeface="Arial"/>
              </a:rPr>
              <a:t>____</a:t>
            </a:r>
            <a:endParaRPr b="0" lang="hr-HR" sz="1200" spc="-1" strike="noStrike">
              <a:latin typeface="Arial"/>
            </a:endParaRPr>
          </a:p>
          <a:p>
            <a:pPr>
              <a:lnSpc>
                <a:spcPct val="115000"/>
              </a:lnSpc>
            </a:pPr>
            <a:r>
              <a:rPr b="0" lang="hr-HR" sz="1200" spc="-1" strike="noStrike">
                <a:solidFill>
                  <a:srgbClr val="000000"/>
                </a:solidFill>
                <a:latin typeface="Arial"/>
                <a:ea typeface="Arial"/>
              </a:rPr>
              <a:t>          </a:t>
            </a:r>
            <a:r>
              <a:rPr b="0" lang="hr-HR" sz="1200" spc="-1" strike="noStrike">
                <a:solidFill>
                  <a:srgbClr val="000000"/>
                </a:solidFill>
                <a:latin typeface="Arial"/>
                <a:ea typeface="Arial"/>
              </a:rPr>
              <a:t>Was ist Michael Frohner von Beruf? __________  </a:t>
            </a:r>
            <a:endParaRPr b="0" lang="hr-HR" sz="1200" spc="-1" strike="noStrike">
              <a:latin typeface="Arial"/>
            </a:endParaRPr>
          </a:p>
          <a:p>
            <a:pPr>
              <a:lnSpc>
                <a:spcPct val="115000"/>
              </a:lnSpc>
            </a:pPr>
            <a:r>
              <a:rPr b="0" lang="hr-HR" sz="1200" spc="-1" strike="noStrike">
                <a:solidFill>
                  <a:srgbClr val="000000"/>
                </a:solidFill>
                <a:latin typeface="Arial"/>
                <a:ea typeface="Arial"/>
              </a:rPr>
              <a:t>     </a:t>
            </a:r>
            <a:r>
              <a:rPr b="0" lang="hr-HR" sz="1200" spc="-1" strike="noStrike">
                <a:solidFill>
                  <a:srgbClr val="000000"/>
                </a:solidFill>
                <a:latin typeface="Arial"/>
                <a:ea typeface="Arial"/>
              </a:rPr>
              <a:t>	</a:t>
            </a:r>
            <a:r>
              <a:rPr b="0" lang="hr-HR" sz="1200" spc="-1" strike="noStrike">
                <a:solidFill>
                  <a:srgbClr val="000000"/>
                </a:solidFill>
                <a:latin typeface="Arial"/>
                <a:ea typeface="Arial"/>
              </a:rPr>
              <a:t>Hat Daniel eine Schwester? __________ </a:t>
            </a:r>
            <a:endParaRPr b="0" lang="hr-HR" sz="1200" spc="-1" strike="noStrike">
              <a:latin typeface="Arial"/>
            </a:endParaRPr>
          </a:p>
          <a:p>
            <a:pPr>
              <a:lnSpc>
                <a:spcPct val="115000"/>
              </a:lnSpc>
            </a:pPr>
            <a:r>
              <a:rPr b="1" lang="hr-HR" sz="1200" spc="-1" strike="noStrike">
                <a:solidFill>
                  <a:srgbClr val="000000"/>
                </a:solidFill>
                <a:latin typeface="Arial"/>
                <a:ea typeface="Arial"/>
              </a:rPr>
              <a:t>Man bewertet Beherrschung des Wortschatzes, Verneinung…</a:t>
            </a:r>
            <a:endParaRPr b="0" lang="hr-HR" sz="1200" spc="-1" strike="noStrike">
              <a:latin typeface="Arial"/>
            </a:endParaRPr>
          </a:p>
          <a:p>
            <a:pPr>
              <a:lnSpc>
                <a:spcPct val="115000"/>
              </a:lnSpc>
            </a:pPr>
            <a:endParaRPr b="0" lang="hr-HR" sz="1200" spc="-1" strike="noStrike">
              <a:latin typeface="Arial"/>
            </a:endParaRPr>
          </a:p>
          <a:p>
            <a:pPr>
              <a:lnSpc>
                <a:spcPct val="115000"/>
              </a:lnSpc>
            </a:pPr>
            <a:r>
              <a:rPr b="1" lang="hr-HR" sz="1200" spc="-1" strike="noStrike">
                <a:solidFill>
                  <a:srgbClr val="000000"/>
                </a:solidFill>
                <a:latin typeface="Arial"/>
                <a:ea typeface="Arial"/>
              </a:rPr>
              <a:t>Eine Aufgabe, um das Verständnis des gelesenen oder gehörten Textes zu überprüfen.</a:t>
            </a:r>
            <a:endParaRPr b="0" lang="hr-HR" sz="1200" spc="-1" strike="noStrike">
              <a:latin typeface="Arial"/>
            </a:endParaRPr>
          </a:p>
          <a:p>
            <a:pPr marL="457200">
              <a:lnSpc>
                <a:spcPct val="115000"/>
              </a:lnSpc>
            </a:pPr>
            <a:r>
              <a:rPr b="0" lang="hr-HR" sz="1200" spc="-1" strike="noStrike">
                <a:solidFill>
                  <a:srgbClr val="000000"/>
                </a:solidFill>
                <a:latin typeface="Arial"/>
                <a:ea typeface="Arial"/>
              </a:rPr>
              <a:t> </a:t>
            </a:r>
            <a:r>
              <a:rPr b="1" lang="hr-HR" sz="1200" spc="-1" strike="noStrike">
                <a:solidFill>
                  <a:srgbClr val="000000"/>
                </a:solidFill>
                <a:latin typeface="Arial"/>
                <a:ea typeface="Arial"/>
              </a:rPr>
              <a:t>Kreuze R (richtig) ein, wenn die Aussagen richtig sind, oder F (falsch), wenn sie falsch sind.</a:t>
            </a:r>
            <a:endParaRPr b="0" lang="hr-HR" sz="1200" spc="-1" strike="noStrike">
              <a:latin typeface="Arial"/>
            </a:endParaRPr>
          </a:p>
          <a:p>
            <a:pPr>
              <a:lnSpc>
                <a:spcPct val="115000"/>
              </a:lnSpc>
            </a:pPr>
            <a:r>
              <a:rPr b="0" lang="hr-HR" sz="1200" spc="-1" strike="noStrike">
                <a:solidFill>
                  <a:srgbClr val="000000"/>
                </a:solidFill>
                <a:latin typeface="Arial"/>
                <a:ea typeface="Arial"/>
              </a:rPr>
              <a:t>👂</a:t>
            </a:r>
            <a:r>
              <a:rPr b="0" lang="hr-HR" sz="1200" spc="-1" strike="noStrike">
                <a:solidFill>
                  <a:srgbClr val="000000"/>
                </a:solidFill>
                <a:latin typeface="Arial"/>
                <a:ea typeface="Arial"/>
              </a:rPr>
              <a:t>/📖  </a:t>
            </a:r>
            <a:r>
              <a:rPr b="0" i="1" lang="hr-HR" sz="1200" spc="-1" strike="noStrike">
                <a:solidFill>
                  <a:srgbClr val="000000"/>
                </a:solidFill>
                <a:latin typeface="Arial"/>
                <a:ea typeface="Arial"/>
              </a:rPr>
              <a:t>Michael Frohner ist Informatiker. Er hat einen Sohn Daniel. Daniel hat keine Geschwister. Er ist ein Einzelkind.</a:t>
            </a:r>
            <a:r>
              <a:rPr b="0" lang="hr-HR" sz="1200" spc="-1" strike="noStrike">
                <a:solidFill>
                  <a:srgbClr val="000000"/>
                </a:solidFill>
                <a:latin typeface="Arial"/>
                <a:ea typeface="Arial"/>
              </a:rPr>
              <a:t> </a:t>
            </a:r>
            <a:endParaRPr b="0" lang="hr-HR" sz="1200" spc="-1" strike="noStrike">
              <a:latin typeface="Arial"/>
            </a:endParaRPr>
          </a:p>
          <a:p>
            <a:pPr>
              <a:lnSpc>
                <a:spcPct val="115000"/>
              </a:lnSpc>
            </a:pPr>
            <a:r>
              <a:rPr b="0" i="1" lang="hr-HR" sz="1200" spc="-1" strike="noStrike">
                <a:solidFill>
                  <a:srgbClr val="000000"/>
                </a:solidFill>
                <a:latin typeface="Arial"/>
                <a:ea typeface="Arial"/>
              </a:rPr>
              <a:t> </a:t>
            </a:r>
            <a:r>
              <a:rPr b="0" lang="hr-HR" sz="1200" spc="-1" strike="noStrike">
                <a:solidFill>
                  <a:srgbClr val="000000"/>
                </a:solidFill>
                <a:latin typeface="Arial"/>
                <a:ea typeface="Arial"/>
              </a:rPr>
              <a:t>🤳   </a:t>
            </a:r>
            <a:endParaRPr b="0" lang="hr-HR" sz="1200" spc="-1" strike="noStrike">
              <a:latin typeface="Arial"/>
            </a:endParaRPr>
          </a:p>
          <a:p>
            <a:pPr>
              <a:lnSpc>
                <a:spcPct val="115000"/>
              </a:lnSpc>
            </a:pPr>
            <a:r>
              <a:rPr b="0" i="1" lang="hr-HR" sz="1200" spc="-1" strike="noStrike">
                <a:solidFill>
                  <a:srgbClr val="000000"/>
                </a:solidFill>
                <a:latin typeface="Arial"/>
                <a:ea typeface="Arial"/>
              </a:rPr>
              <a:t>  </a:t>
            </a:r>
            <a:r>
              <a:rPr b="1" i="1" lang="hr-HR" sz="1200" spc="-1" strike="noStrike">
                <a:solidFill>
                  <a:srgbClr val="000000"/>
                </a:solidFill>
                <a:latin typeface="Arial"/>
                <a:ea typeface="Arial"/>
              </a:rPr>
              <a:t>Michael Frohner ist der Koch</a:t>
            </a:r>
            <a:r>
              <a:rPr b="0" i="1" lang="hr-HR" sz="1200" spc="-1" strike="noStrike">
                <a:solidFill>
                  <a:srgbClr val="000000"/>
                </a:solidFill>
                <a:latin typeface="Arial"/>
                <a:ea typeface="Arial"/>
              </a:rPr>
              <a:t>.         </a:t>
            </a:r>
            <a:r>
              <a:rPr b="0" lang="hr-HR" sz="1200" spc="-1" strike="noStrike">
                <a:solidFill>
                  <a:srgbClr val="000000"/>
                </a:solidFill>
                <a:latin typeface="Arial"/>
                <a:ea typeface="Arial"/>
              </a:rPr>
              <a:t>R   </a:t>
            </a:r>
            <a:r>
              <a:rPr b="1" lang="hr-HR" sz="1200" spc="-1" strike="noStrike">
                <a:solidFill>
                  <a:srgbClr val="000000"/>
                </a:solidFill>
                <a:latin typeface="Arial"/>
                <a:ea typeface="Arial"/>
              </a:rPr>
              <a:t>F</a:t>
            </a:r>
            <a:r>
              <a:rPr b="0" lang="hr-HR" sz="1200" spc="-1" strike="noStrike">
                <a:solidFill>
                  <a:srgbClr val="000000"/>
                </a:solidFill>
                <a:latin typeface="Arial"/>
                <a:ea typeface="Arial"/>
              </a:rPr>
              <a:t> </a:t>
            </a:r>
            <a:endParaRPr b="0" lang="hr-HR" sz="1200" spc="-1" strike="noStrike">
              <a:latin typeface="Arial"/>
            </a:endParaRPr>
          </a:p>
          <a:p>
            <a:pPr>
              <a:lnSpc>
                <a:spcPct val="115000"/>
              </a:lnSpc>
            </a:pPr>
            <a:r>
              <a:rPr b="0" i="1" lang="hr-HR" sz="1200" spc="-1" strike="noStrike">
                <a:solidFill>
                  <a:srgbClr val="000000"/>
                </a:solidFill>
                <a:latin typeface="Arial"/>
                <a:ea typeface="Arial"/>
              </a:rPr>
              <a:t>  </a:t>
            </a:r>
            <a:r>
              <a:rPr b="0" i="1" lang="hr-HR" sz="1200" spc="-1" strike="noStrike">
                <a:solidFill>
                  <a:srgbClr val="000000"/>
                </a:solidFill>
                <a:latin typeface="Arial"/>
                <a:ea typeface="Arial"/>
              </a:rPr>
              <a:t>Daniel hat eine Schwester.                 </a:t>
            </a:r>
            <a:r>
              <a:rPr b="0" lang="hr-HR" sz="1200" spc="-1" strike="noStrike">
                <a:solidFill>
                  <a:srgbClr val="000000"/>
                </a:solidFill>
                <a:latin typeface="Arial"/>
                <a:ea typeface="Arial"/>
              </a:rPr>
              <a:t>R   F </a:t>
            </a:r>
            <a:endParaRPr b="0" lang="hr-HR" sz="1200" spc="-1" strike="noStrike">
              <a:latin typeface="Arial"/>
            </a:endParaRPr>
          </a:p>
          <a:p>
            <a:pPr>
              <a:lnSpc>
                <a:spcPct val="115000"/>
              </a:lnSpc>
            </a:pPr>
            <a:r>
              <a:rPr b="0" i="1" lang="hr-HR" sz="1200" spc="-1" strike="noStrike">
                <a:solidFill>
                  <a:srgbClr val="000000"/>
                </a:solidFill>
                <a:latin typeface="Arial"/>
                <a:ea typeface="Arial"/>
              </a:rPr>
              <a:t>  </a:t>
            </a:r>
            <a:r>
              <a:rPr b="0" i="1" lang="hr-HR" sz="1200" spc="-1" strike="noStrike">
                <a:solidFill>
                  <a:srgbClr val="000000"/>
                </a:solidFill>
                <a:latin typeface="Arial"/>
                <a:ea typeface="Arial"/>
              </a:rPr>
              <a:t>Daniel  hat keinen Bruder.                  </a:t>
            </a:r>
            <a:r>
              <a:rPr b="0" lang="hr-HR" sz="1200" spc="-1" strike="noStrike">
                <a:solidFill>
                  <a:srgbClr val="000000"/>
                </a:solidFill>
                <a:latin typeface="Arial"/>
                <a:ea typeface="Arial"/>
              </a:rPr>
              <a:t>R  F </a:t>
            </a:r>
            <a:endParaRPr b="0" lang="hr-HR" sz="1200" spc="-1" strike="noStrike">
              <a:latin typeface="Arial"/>
            </a:endParaRPr>
          </a:p>
          <a:p>
            <a:pPr>
              <a:lnSpc>
                <a:spcPct val="115000"/>
              </a:lnSpc>
            </a:pPr>
            <a:r>
              <a:rPr b="1" lang="hr-HR" sz="1200" spc="-1" strike="noStrike">
                <a:solidFill>
                  <a:srgbClr val="000000"/>
                </a:solidFill>
                <a:latin typeface="Arial"/>
                <a:ea typeface="Arial"/>
              </a:rPr>
              <a:t>Man bewertet Beherrschung des Wortschatzes, Verneinung…</a:t>
            </a:r>
            <a:endParaRPr b="0" lang="hr-HR" sz="1200" spc="-1" strike="noStrike">
              <a:latin typeface="Arial"/>
            </a:endParaRPr>
          </a:p>
          <a:p>
            <a:pPr>
              <a:lnSpc>
                <a:spcPct val="115000"/>
              </a:lnSpc>
            </a:pPr>
            <a:r>
              <a:rPr b="0" lang="hr-HR" sz="1100" spc="-1" strike="noStrike">
                <a:solidFill>
                  <a:srgbClr val="000000"/>
                </a:solidFill>
                <a:latin typeface="Arial"/>
                <a:ea typeface="Arial"/>
              </a:rPr>
              <a:t> </a:t>
            </a:r>
            <a:endParaRPr b="0" lang="hr-HR" sz="1100" spc="-1" strike="noStrike">
              <a:latin typeface="Arial"/>
            </a:endParaRPr>
          </a:p>
        </p:txBody>
      </p:sp>
      <p:sp>
        <p:nvSpPr>
          <p:cNvPr id="215" name="CustomShape 2"/>
          <p:cNvSpPr/>
          <p:nvPr/>
        </p:nvSpPr>
        <p:spPr>
          <a:xfrm>
            <a:off x="1328760" y="364320"/>
            <a:ext cx="4564440" cy="60876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Nunito"/>
                <a:ea typeface="Nunito"/>
              </a:rPr>
              <a:t>AUFGABEN FÜR DIE FORMATIVE BEWERTUNG</a:t>
            </a:r>
            <a:endParaRPr b="0" lang="hr-HR" sz="1400" spc="-1" strike="noStrike">
              <a:latin typeface="Arial"/>
            </a:endParaRPr>
          </a:p>
        </p:txBody>
      </p:sp>
      <p:pic>
        <p:nvPicPr>
          <p:cNvPr id="216" name="Google Shape;375;p23" descr=""/>
          <p:cNvPicPr/>
          <p:nvPr/>
        </p:nvPicPr>
        <p:blipFill>
          <a:blip r:embed="rId1"/>
          <a:stretch/>
        </p:blipFill>
        <p:spPr>
          <a:xfrm>
            <a:off x="7398360" y="3754080"/>
            <a:ext cx="1462320" cy="14623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1303920" y="598680"/>
            <a:ext cx="6496920" cy="408240"/>
          </a:xfrm>
          <a:prstGeom prst="rect">
            <a:avLst/>
          </a:prstGeom>
          <a:noFill/>
          <a:ln>
            <a:noFill/>
          </a:ln>
        </p:spPr>
        <p:txBody>
          <a:bodyPr tIns="91440" bIns="91440">
            <a:normAutofit fontScale="15000"/>
          </a:bodyPr>
          <a:p>
            <a:pPr>
              <a:lnSpc>
                <a:spcPct val="100000"/>
              </a:lnSpc>
            </a:pPr>
            <a:r>
              <a:rPr b="1" lang="hr-HR" sz="1400" spc="-1" strike="noStrike">
                <a:solidFill>
                  <a:srgbClr val="000000"/>
                </a:solidFill>
                <a:latin typeface="Nunito"/>
                <a:ea typeface="Nunito"/>
              </a:rPr>
              <a:t>AUFGABEN FÜR DIE FORMATIVE BEWERTUNG</a:t>
            </a:r>
            <a:br/>
            <a:br/>
            <a:endParaRPr b="0" lang="hr-HR" sz="1400" spc="-1" strike="noStrike">
              <a:solidFill>
                <a:srgbClr val="000000"/>
              </a:solidFill>
              <a:latin typeface="Arial"/>
            </a:endParaRPr>
          </a:p>
        </p:txBody>
      </p:sp>
      <p:pic>
        <p:nvPicPr>
          <p:cNvPr id="218" name="Google Shape;381;p24" descr=""/>
          <p:cNvPicPr/>
          <p:nvPr/>
        </p:nvPicPr>
        <p:blipFill>
          <a:blip r:embed="rId1"/>
          <a:stretch/>
        </p:blipFill>
        <p:spPr>
          <a:xfrm>
            <a:off x="6763320" y="1488600"/>
            <a:ext cx="1847520" cy="2466720"/>
          </a:xfrm>
          <a:prstGeom prst="rect">
            <a:avLst/>
          </a:prstGeom>
          <a:ln>
            <a:noFill/>
          </a:ln>
        </p:spPr>
      </p:pic>
      <p:sp>
        <p:nvSpPr>
          <p:cNvPr id="219" name="CustomShape 2"/>
          <p:cNvSpPr/>
          <p:nvPr/>
        </p:nvSpPr>
        <p:spPr>
          <a:xfrm>
            <a:off x="365760" y="1633320"/>
            <a:ext cx="1389240" cy="399960"/>
          </a:xfrm>
          <a:prstGeom prst="rect">
            <a:avLst/>
          </a:prstGeom>
          <a:noFill/>
          <a:ln>
            <a:noFill/>
          </a:ln>
        </p:spPr>
        <p:style>
          <a:lnRef idx="0"/>
          <a:fillRef idx="0"/>
          <a:effectRef idx="0"/>
          <a:fontRef idx="minor"/>
        </p:style>
      </p:sp>
      <p:sp>
        <p:nvSpPr>
          <p:cNvPr id="220" name="CustomShape 3"/>
          <p:cNvSpPr/>
          <p:nvPr/>
        </p:nvSpPr>
        <p:spPr>
          <a:xfrm>
            <a:off x="889920" y="1633320"/>
            <a:ext cx="2999520" cy="3166920"/>
          </a:xfrm>
          <a:prstGeom prst="rect">
            <a:avLst/>
          </a:prstGeom>
          <a:noFill/>
          <a:ln>
            <a:noFill/>
          </a:ln>
        </p:spPr>
        <p:style>
          <a:lnRef idx="0"/>
          <a:fillRef idx="0"/>
          <a:effectRef idx="0"/>
          <a:fontRef idx="minor"/>
        </p:style>
        <p:txBody>
          <a:bodyPr tIns="91440" bIns="91440">
            <a:spAutoFit/>
          </a:bodyPr>
          <a:p>
            <a:pPr>
              <a:lnSpc>
                <a:spcPct val="100000"/>
              </a:lnSpc>
            </a:pPr>
            <a:r>
              <a:rPr b="0" lang="hr-HR" sz="1400" spc="-1" strike="noStrike">
                <a:solidFill>
                  <a:srgbClr val="000000"/>
                </a:solidFill>
                <a:latin typeface="Arial"/>
                <a:ea typeface="Arial"/>
              </a:rPr>
              <a:t>BEISPIELE</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Färberei</a:t>
            </a:r>
            <a:endParaRPr b="0" lang="hr-HR" sz="1400" spc="-1" strike="noStrike">
              <a:latin typeface="Arial"/>
            </a:endParaRPr>
          </a:p>
          <a:p>
            <a:pPr>
              <a:lnSpc>
                <a:spcPct val="100000"/>
              </a:lnSpc>
            </a:pPr>
            <a:r>
              <a:rPr b="0" lang="hr-HR" sz="1400" spc="-1" strike="noStrike">
                <a:solidFill>
                  <a:srgbClr val="000000"/>
                </a:solidFill>
                <a:latin typeface="Arial"/>
                <a:ea typeface="Arial"/>
              </a:rPr>
              <a:t>zB: Die Schüler lesen einen kurzen und sehr einfachen Text zum Thema Schule Der Inhalt von Emas' Tasche wird im Text benannt und beschrieben. Aufgabe: Finde und färbe die Schulsachen in Emas' Tasche.</a:t>
            </a:r>
            <a:endParaRPr b="0" lang="hr-HR" sz="1400" spc="-1" strike="noStrike">
              <a:latin typeface="Arial"/>
            </a:endParaRPr>
          </a:p>
          <a:p>
            <a:pPr>
              <a:lnSpc>
                <a:spcPct val="100000"/>
              </a:lnSpc>
            </a:pPr>
            <a:r>
              <a:rPr b="0" i="1" lang="hr-HR" sz="1400" spc="-1" strike="noStrike">
                <a:solidFill>
                  <a:srgbClr val="000000"/>
                </a:solidFill>
                <a:latin typeface="Arial"/>
                <a:ea typeface="Arial"/>
              </a:rPr>
              <a:t>In Emas' Tasche gibt es: </a:t>
            </a:r>
            <a:r>
              <a:rPr b="1" i="1" lang="hr-HR" sz="1400" spc="-1" strike="noStrike">
                <a:solidFill>
                  <a:srgbClr val="000000"/>
                </a:solidFill>
                <a:latin typeface="Arial"/>
                <a:ea typeface="Arial"/>
              </a:rPr>
              <a:t>einen roten Bleistift</a:t>
            </a:r>
            <a:r>
              <a:rPr b="0" i="1" lang="hr-HR" sz="1400" spc="-1" strike="noStrike">
                <a:solidFill>
                  <a:srgbClr val="000000"/>
                </a:solidFill>
                <a:latin typeface="Arial"/>
                <a:ea typeface="Arial"/>
              </a:rPr>
              <a:t>, eine gelbe Banane, einen grünen Apfel, ein blaues Heft,...</a:t>
            </a:r>
            <a:endParaRPr b="0" lang="hr-HR" sz="1400" spc="-1" strike="noStrike">
              <a:latin typeface="Arial"/>
            </a:endParaRPr>
          </a:p>
        </p:txBody>
      </p:sp>
      <p:pic>
        <p:nvPicPr>
          <p:cNvPr id="221" name="Google Shape;384;p24" descr=""/>
          <p:cNvPicPr/>
          <p:nvPr/>
        </p:nvPicPr>
        <p:blipFill>
          <a:blip r:embed="rId2"/>
          <a:stretch/>
        </p:blipFill>
        <p:spPr>
          <a:xfrm>
            <a:off x="4042080" y="1159560"/>
            <a:ext cx="2568240" cy="342432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1303920" y="598680"/>
            <a:ext cx="7030080" cy="486000"/>
          </a:xfrm>
          <a:prstGeom prst="rect">
            <a:avLst/>
          </a:prstGeom>
          <a:noFill/>
          <a:ln>
            <a:noFill/>
          </a:ln>
        </p:spPr>
        <p:txBody>
          <a:bodyPr tIns="91440" bIns="91440">
            <a:normAutofit/>
          </a:bodyPr>
          <a:p>
            <a:pPr>
              <a:lnSpc>
                <a:spcPct val="100000"/>
              </a:lnSpc>
            </a:pPr>
            <a:r>
              <a:rPr b="1" lang="hr-HR" sz="1400" spc="-1" strike="noStrike">
                <a:solidFill>
                  <a:srgbClr val="000000"/>
                </a:solidFill>
                <a:latin typeface="Nunito"/>
                <a:ea typeface="Nunito"/>
              </a:rPr>
              <a:t>AUFGABEN FÜR DIE FORMATIVE BEWERTUNG</a:t>
            </a:r>
            <a:endParaRPr b="0" lang="hr-HR" sz="1400" spc="-1" strike="noStrike">
              <a:solidFill>
                <a:srgbClr val="000000"/>
              </a:solidFill>
              <a:latin typeface="Arial"/>
            </a:endParaRPr>
          </a:p>
        </p:txBody>
      </p:sp>
      <p:sp>
        <p:nvSpPr>
          <p:cNvPr id="223" name="TextShape 2"/>
          <p:cNvSpPr txBox="1"/>
          <p:nvPr/>
        </p:nvSpPr>
        <p:spPr>
          <a:xfrm>
            <a:off x="1242720" y="1332000"/>
            <a:ext cx="3169080" cy="829800"/>
          </a:xfrm>
          <a:prstGeom prst="rect">
            <a:avLst/>
          </a:prstGeom>
          <a:noFill/>
          <a:ln>
            <a:noFill/>
          </a:ln>
        </p:spPr>
        <p:txBody>
          <a:bodyPr tIns="91440" bIns="91440">
            <a:normAutofit/>
          </a:bodyPr>
          <a:p>
            <a:pPr>
              <a:lnSpc>
                <a:spcPct val="100000"/>
              </a:lnSpc>
            </a:pPr>
            <a:r>
              <a:rPr b="0" lang="hr-HR" sz="1400" spc="-1" strike="noStrike">
                <a:solidFill>
                  <a:srgbClr val="000000"/>
                </a:solidFill>
                <a:latin typeface="Arial"/>
                <a:ea typeface="Arial"/>
              </a:rPr>
              <a:t>- Bilder oder Teile eines kurzen Textes in die richtige Reihenfolge bringen,</a:t>
            </a:r>
            <a:endParaRPr b="0" lang="hr-HR" sz="1400" spc="-1" strike="noStrike">
              <a:solidFill>
                <a:srgbClr val="000000"/>
              </a:solidFill>
              <a:latin typeface="Arial"/>
            </a:endParaRPr>
          </a:p>
          <a:p>
            <a:pPr>
              <a:lnSpc>
                <a:spcPct val="100000"/>
              </a:lnSpc>
            </a:pPr>
            <a:endParaRPr b="0" lang="hr-HR" sz="1400" spc="-1" strike="noStrike">
              <a:solidFill>
                <a:srgbClr val="000000"/>
              </a:solidFill>
              <a:latin typeface="Arial"/>
            </a:endParaRPr>
          </a:p>
        </p:txBody>
      </p:sp>
      <p:pic>
        <p:nvPicPr>
          <p:cNvPr id="224" name="Google Shape;391;p25" descr=""/>
          <p:cNvPicPr/>
          <p:nvPr/>
        </p:nvPicPr>
        <p:blipFill>
          <a:blip r:embed="rId1"/>
          <a:srcRect l="4860" t="15457" r="8168" b="26815"/>
          <a:stretch/>
        </p:blipFill>
        <p:spPr>
          <a:xfrm>
            <a:off x="4790160" y="1425960"/>
            <a:ext cx="3376440" cy="3051720"/>
          </a:xfrm>
          <a:prstGeom prst="rect">
            <a:avLst/>
          </a:prstGeom>
          <a:ln>
            <a:noFill/>
          </a:ln>
        </p:spPr>
      </p:pic>
      <p:sp>
        <p:nvSpPr>
          <p:cNvPr id="225" name="CustomShape 3"/>
          <p:cNvSpPr/>
          <p:nvPr/>
        </p:nvSpPr>
        <p:spPr>
          <a:xfrm>
            <a:off x="511920" y="3144600"/>
            <a:ext cx="1364760" cy="48780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Das Schneewittchen wurde geboren</a:t>
            </a:r>
            <a:endParaRPr b="0" lang="hr-HR" sz="1000" spc="-1" strike="noStrike">
              <a:latin typeface="Arial"/>
            </a:endParaRPr>
          </a:p>
        </p:txBody>
      </p:sp>
      <p:sp>
        <p:nvSpPr>
          <p:cNvPr id="226" name="CustomShape 4"/>
          <p:cNvSpPr/>
          <p:nvPr/>
        </p:nvSpPr>
        <p:spPr>
          <a:xfrm>
            <a:off x="432720" y="2079000"/>
            <a:ext cx="1523520" cy="487800"/>
          </a:xfrm>
          <a:prstGeom prst="rect">
            <a:avLst/>
          </a:prstGeom>
          <a:noFill/>
          <a:ln>
            <a:noFill/>
          </a:ln>
        </p:spPr>
        <p:style>
          <a:lnRef idx="0"/>
          <a:fillRef idx="0"/>
          <a:effectRef idx="0"/>
          <a:fontRef idx="minor"/>
        </p:style>
        <p:txBody>
          <a:bodyPr tIns="91440" bIns="91440">
            <a:spAutoFit/>
          </a:bodyPr>
          <a:p>
            <a:pPr marL="457200" indent="-291600">
              <a:lnSpc>
                <a:spcPct val="100000"/>
              </a:lnSpc>
              <a:buClr>
                <a:srgbClr val="333333"/>
              </a:buClr>
              <a:buFont typeface="Arial"/>
              <a:buAutoNum type="arabicPeriod"/>
            </a:pPr>
            <a:r>
              <a:rPr b="1" lang="hr-HR" sz="1000" spc="-1" strike="noStrike">
                <a:solidFill>
                  <a:srgbClr val="333333"/>
                </a:solidFill>
                <a:latin typeface="Arial"/>
                <a:ea typeface="Arial"/>
              </a:rPr>
              <a:t>Der Wunsch einer Königin</a:t>
            </a:r>
            <a:endParaRPr b="0" lang="hr-HR" sz="1000" spc="-1" strike="noStrike">
              <a:latin typeface="Arial"/>
            </a:endParaRPr>
          </a:p>
        </p:txBody>
      </p:sp>
      <p:sp>
        <p:nvSpPr>
          <p:cNvPr id="227" name="CustomShape 5"/>
          <p:cNvSpPr/>
          <p:nvPr/>
        </p:nvSpPr>
        <p:spPr>
          <a:xfrm>
            <a:off x="2120760" y="3485880"/>
            <a:ext cx="1218600" cy="64008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die Königin ( Schneewittchens Mutter) starb</a:t>
            </a:r>
            <a:endParaRPr b="0" lang="hr-HR" sz="1000" spc="-1" strike="noStrike">
              <a:latin typeface="Arial"/>
            </a:endParaRPr>
          </a:p>
        </p:txBody>
      </p:sp>
      <p:sp>
        <p:nvSpPr>
          <p:cNvPr id="228" name="CustomShape 6"/>
          <p:cNvSpPr/>
          <p:nvPr/>
        </p:nvSpPr>
        <p:spPr>
          <a:xfrm>
            <a:off x="2449800" y="2900880"/>
            <a:ext cx="1736280" cy="48780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Das Schneewittchen bekam eine Stiefmutter</a:t>
            </a:r>
            <a:endParaRPr b="0" lang="hr-HR" sz="1000" spc="-1" strike="noStrike">
              <a:latin typeface="Arial"/>
            </a:endParaRPr>
          </a:p>
        </p:txBody>
      </p:sp>
      <p:sp>
        <p:nvSpPr>
          <p:cNvPr id="229" name="CustomShape 7"/>
          <p:cNvSpPr/>
          <p:nvPr/>
        </p:nvSpPr>
        <p:spPr>
          <a:xfrm>
            <a:off x="2949480" y="4326840"/>
            <a:ext cx="1523520" cy="48780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Der Jäger und Schneewittchens Herz </a:t>
            </a:r>
            <a:endParaRPr b="0" lang="hr-HR" sz="1000" spc="-1" strike="noStrike">
              <a:latin typeface="Arial"/>
            </a:endParaRPr>
          </a:p>
        </p:txBody>
      </p:sp>
      <p:sp>
        <p:nvSpPr>
          <p:cNvPr id="230" name="CustomShape 8"/>
          <p:cNvSpPr/>
          <p:nvPr/>
        </p:nvSpPr>
        <p:spPr>
          <a:xfrm>
            <a:off x="938520" y="4497480"/>
            <a:ext cx="1736280" cy="48780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Schneewittchen und die sieben Zwerge</a:t>
            </a:r>
            <a:endParaRPr b="0" lang="hr-HR" sz="1000" spc="-1" strike="noStrike">
              <a:latin typeface="Arial"/>
            </a:endParaRPr>
          </a:p>
        </p:txBody>
      </p:sp>
      <p:sp>
        <p:nvSpPr>
          <p:cNvPr id="231" name="CustomShape 9"/>
          <p:cNvSpPr/>
          <p:nvPr/>
        </p:nvSpPr>
        <p:spPr>
          <a:xfrm>
            <a:off x="359640" y="2559600"/>
            <a:ext cx="2089800" cy="48780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Das Schneewittchen fiel wie tot auf den Boden</a:t>
            </a:r>
            <a:endParaRPr b="0" lang="hr-HR" sz="1000" spc="-1" strike="noStrike">
              <a:latin typeface="Arial"/>
            </a:endParaRPr>
          </a:p>
        </p:txBody>
      </p:sp>
      <p:sp>
        <p:nvSpPr>
          <p:cNvPr id="232" name="CustomShape 10"/>
          <p:cNvSpPr/>
          <p:nvPr/>
        </p:nvSpPr>
        <p:spPr>
          <a:xfrm>
            <a:off x="2961720" y="2413440"/>
            <a:ext cx="1108800" cy="335520"/>
          </a:xfrm>
          <a:prstGeom prst="rect">
            <a:avLst/>
          </a:prstGeom>
          <a:noFill/>
          <a:ln>
            <a:noFill/>
          </a:ln>
        </p:spPr>
        <p:style>
          <a:lnRef idx="0"/>
          <a:fillRef idx="0"/>
          <a:effectRef idx="0"/>
          <a:fontRef idx="minor"/>
        </p:style>
        <p:txBody>
          <a:bodyPr tIns="91440" bIns="91440">
            <a:spAutoFit/>
          </a:bodyPr>
          <a:p>
            <a:pPr>
              <a:lnSpc>
                <a:spcPct val="100000"/>
              </a:lnSpc>
            </a:pPr>
            <a:r>
              <a:rPr b="0" lang="hr-HR" sz="1000" spc="-1" strike="noStrike">
                <a:solidFill>
                  <a:srgbClr val="333333"/>
                </a:solidFill>
                <a:latin typeface="Arial"/>
                <a:ea typeface="Arial"/>
              </a:rPr>
              <a:t>Die Hochzeit</a:t>
            </a:r>
            <a:endParaRPr b="0" lang="hr-HR" sz="1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1303920" y="598680"/>
            <a:ext cx="7030080" cy="583560"/>
          </a:xfrm>
          <a:prstGeom prst="rect">
            <a:avLst/>
          </a:prstGeom>
          <a:noFill/>
          <a:ln>
            <a:noFill/>
          </a:ln>
        </p:spPr>
        <p:txBody>
          <a:bodyPr tIns="91440" bIns="91440">
            <a:normAutofit/>
          </a:bodyPr>
          <a:p>
            <a:pPr>
              <a:lnSpc>
                <a:spcPct val="100000"/>
              </a:lnSpc>
            </a:pPr>
            <a:r>
              <a:rPr b="1" lang="hr-HR" sz="1400" spc="-1" strike="noStrike">
                <a:solidFill>
                  <a:srgbClr val="000000"/>
                </a:solidFill>
                <a:latin typeface="Nunito"/>
                <a:ea typeface="Nunito"/>
              </a:rPr>
              <a:t>AUFGABEN FÜR DIE FORMATIVE BEWERTUNG</a:t>
            </a:r>
            <a:endParaRPr b="0" lang="hr-HR" sz="1400" spc="-1" strike="noStrike">
              <a:solidFill>
                <a:srgbClr val="000000"/>
              </a:solidFill>
              <a:latin typeface="Arial"/>
            </a:endParaRPr>
          </a:p>
        </p:txBody>
      </p:sp>
      <p:sp>
        <p:nvSpPr>
          <p:cNvPr id="234" name="TextShape 2"/>
          <p:cNvSpPr txBox="1"/>
          <p:nvPr/>
        </p:nvSpPr>
        <p:spPr>
          <a:xfrm>
            <a:off x="1303920" y="1304280"/>
            <a:ext cx="3400560" cy="3227040"/>
          </a:xfrm>
          <a:prstGeom prst="rect">
            <a:avLst/>
          </a:prstGeom>
          <a:noFill/>
          <a:ln>
            <a:noFill/>
          </a:ln>
        </p:spPr>
        <p:txBody>
          <a:bodyPr tIns="91440" bIns="91440">
            <a:normAutofit/>
          </a:bodyPr>
          <a:p>
            <a:pPr>
              <a:lnSpc>
                <a:spcPct val="115000"/>
              </a:lnSpc>
              <a:spcAft>
                <a:spcPts val="1199"/>
              </a:spcAft>
            </a:pPr>
            <a:r>
              <a:rPr b="1" lang="hr-HR" sz="1300" spc="-1" strike="noStrike">
                <a:solidFill>
                  <a:srgbClr val="424242"/>
                </a:solidFill>
                <a:latin typeface="Nunito"/>
                <a:ea typeface="Nunito"/>
              </a:rPr>
              <a:t>Ergänzungstexte: </a:t>
            </a:r>
            <a:r>
              <a:rPr b="0" lang="hr-HR" sz="1300" spc="-1" strike="noStrike">
                <a:solidFill>
                  <a:srgbClr val="424242"/>
                </a:solidFill>
                <a:latin typeface="Nunito"/>
                <a:ea typeface="Nunito"/>
              </a:rPr>
              <a:t>zB: Die Schüler erhalten einen Text zu einem behandelten Thema mit ausgelassenen Schlüsselwörtern, die sie vervollständigen müssen, oder einen Text mit Bildern, die durch bestimmte Wörter ersetzt werden müssen.</a:t>
            </a:r>
            <a:endParaRPr b="0" lang="hr-HR" sz="1300" spc="-1" strike="noStrike">
              <a:solidFill>
                <a:srgbClr val="000000"/>
              </a:solidFill>
              <a:latin typeface="Arial"/>
            </a:endParaRPr>
          </a:p>
        </p:txBody>
      </p:sp>
      <p:pic>
        <p:nvPicPr>
          <p:cNvPr id="235" name="Google Shape;406;p26" descr=""/>
          <p:cNvPicPr/>
          <p:nvPr/>
        </p:nvPicPr>
        <p:blipFill>
          <a:blip r:embed="rId1"/>
          <a:stretch/>
        </p:blipFill>
        <p:spPr>
          <a:xfrm>
            <a:off x="4857120" y="1060560"/>
            <a:ext cx="3052800" cy="393048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1303920" y="598680"/>
            <a:ext cx="7030080" cy="601200"/>
          </a:xfrm>
          <a:prstGeom prst="rect">
            <a:avLst/>
          </a:prstGeom>
          <a:noFill/>
          <a:ln>
            <a:noFill/>
          </a:ln>
        </p:spPr>
        <p:txBody>
          <a:bodyPr tIns="91440" bIns="91440">
            <a:normAutofit/>
          </a:bodyPr>
          <a:p>
            <a:pPr>
              <a:lnSpc>
                <a:spcPct val="100000"/>
              </a:lnSpc>
            </a:pPr>
            <a:r>
              <a:rPr b="0" lang="hr-HR" sz="1600" spc="-1" strike="noStrike">
                <a:solidFill>
                  <a:srgbClr val="2e74b5"/>
                </a:solidFill>
                <a:latin typeface="Arial"/>
                <a:ea typeface="Arial"/>
              </a:rPr>
              <a:t>SUMATIVNO VREDNOVANJE (opis, primjeri, rubrike)</a:t>
            </a:r>
            <a:endParaRPr b="0" lang="hr-HR" sz="1600" spc="-1" strike="noStrike">
              <a:solidFill>
                <a:srgbClr val="000000"/>
              </a:solidFill>
              <a:latin typeface="Arial"/>
            </a:endParaRPr>
          </a:p>
        </p:txBody>
      </p:sp>
      <p:sp>
        <p:nvSpPr>
          <p:cNvPr id="237" name="CustomShape 2"/>
          <p:cNvSpPr/>
          <p:nvPr/>
        </p:nvSpPr>
        <p:spPr>
          <a:xfrm>
            <a:off x="814320" y="1285920"/>
            <a:ext cx="7650720" cy="338004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Vrednovanje naučenoga </a:t>
            </a:r>
            <a:r>
              <a:rPr b="0" lang="hr-HR" sz="1400" spc="-1" strike="noStrike">
                <a:solidFill>
                  <a:srgbClr val="000000"/>
                </a:solidFill>
                <a:latin typeface="Arial"/>
                <a:ea typeface="Arial"/>
              </a:rPr>
              <a:t>(sumativno vrednovanje) namijenjeno je provjeri jasno definiranih obrazovnih ishoda na određenoj kognitivnoj razini nakon određenoga razdoblja učenja i poučavanja, npr. nakon obrađene nastavne teme/cjeline ili nakon obrazovnoga razdoblja.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Ovakvo vrednovanje rezultira </a:t>
            </a:r>
            <a:r>
              <a:rPr b="1" lang="hr-HR" sz="1400" spc="-1" strike="noStrike">
                <a:solidFill>
                  <a:srgbClr val="000000"/>
                </a:solidFill>
                <a:latin typeface="Arial"/>
                <a:ea typeface="Arial"/>
              </a:rPr>
              <a:t>brojčanom ocjenom</a:t>
            </a:r>
            <a:r>
              <a:rPr b="0" lang="hr-HR" sz="1400" spc="-1" strike="noStrike">
                <a:solidFill>
                  <a:srgbClr val="000000"/>
                </a:solidFill>
                <a:latin typeface="Arial"/>
                <a:ea typeface="Arial"/>
              </a:rPr>
              <a:t>.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 </a:t>
            </a:r>
            <a:r>
              <a:rPr b="0" lang="hr-HR" sz="1400" spc="-1" strike="noStrike">
                <a:solidFill>
                  <a:srgbClr val="000000"/>
                </a:solidFill>
                <a:latin typeface="Arial"/>
                <a:ea typeface="Arial"/>
              </a:rPr>
              <a:t>Sumativno vrednovanje može uslijediti tek </a:t>
            </a:r>
            <a:r>
              <a:rPr b="1" lang="hr-HR" sz="1400" spc="-1" strike="noStrike">
                <a:solidFill>
                  <a:srgbClr val="000000"/>
                </a:solidFill>
                <a:latin typeface="Arial"/>
                <a:ea typeface="Arial"/>
              </a:rPr>
              <a:t>nakon opširne pripreme, uvježbavanja i nekoliko oblika formativnog vrednovanja istih aktivnosti</a:t>
            </a:r>
            <a:r>
              <a:rPr b="0" lang="hr-HR" sz="1400" spc="-1" strike="noStrike">
                <a:solidFill>
                  <a:srgbClr val="000000"/>
                </a:solidFill>
                <a:latin typeface="Arial"/>
                <a:ea typeface="Arial"/>
              </a:rPr>
              <a:t>.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Aktivnosti sumativnog vrednovanja se </a:t>
            </a:r>
            <a:r>
              <a:rPr b="1" lang="hr-HR" sz="1400" spc="-1" strike="noStrike">
                <a:solidFill>
                  <a:srgbClr val="000000"/>
                </a:solidFill>
                <a:latin typeface="Arial"/>
                <a:ea typeface="Arial"/>
              </a:rPr>
              <a:t>NE smiju razlikovati </a:t>
            </a:r>
            <a:r>
              <a:rPr b="0" lang="hr-HR" sz="1400" spc="-1" strike="noStrike">
                <a:solidFill>
                  <a:srgbClr val="000000"/>
                </a:solidFill>
                <a:latin typeface="Arial"/>
                <a:ea typeface="Arial"/>
              </a:rPr>
              <a:t>od aktivnosti  koje su učenici imali tijekom usvajanja gradiva i uvježbavanja kao i tijekom formativnog vrednovanja.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Broj bodova  kod sumativnog vrednovanja čitanja s razumijevanjem</a:t>
            </a:r>
            <a:r>
              <a:rPr b="1" lang="hr-HR" sz="1400" spc="-1" strike="noStrike">
                <a:solidFill>
                  <a:srgbClr val="000000"/>
                </a:solidFill>
                <a:latin typeface="Arial"/>
                <a:ea typeface="Arial"/>
              </a:rPr>
              <a:t> ne bi trebao biti manji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 </a:t>
            </a:r>
            <a:r>
              <a:rPr b="1" lang="hr-HR" sz="1400" spc="-1" strike="noStrike">
                <a:solidFill>
                  <a:srgbClr val="000000"/>
                </a:solidFill>
                <a:latin typeface="Arial"/>
                <a:ea typeface="Arial"/>
              </a:rPr>
              <a:t>od 15</a:t>
            </a:r>
            <a:r>
              <a:rPr b="0" lang="hr-HR" sz="1400" spc="-1" strike="noStrike">
                <a:solidFill>
                  <a:srgbClr val="000000"/>
                </a:solidFill>
                <a:latin typeface="Arial"/>
                <a:ea typeface="Arial"/>
              </a:rPr>
              <a:t>.</a:t>
            </a:r>
            <a:endParaRPr b="0" lang="hr-HR" sz="1400" spc="-1" strike="noStrike">
              <a:latin typeface="Arial"/>
            </a:endParaRPr>
          </a:p>
        </p:txBody>
      </p:sp>
      <p:pic>
        <p:nvPicPr>
          <p:cNvPr id="238" name="Google Shape;413;p27" descr=""/>
          <p:cNvPicPr/>
          <p:nvPr/>
        </p:nvPicPr>
        <p:blipFill>
          <a:blip r:embed="rId1"/>
          <a:stretch/>
        </p:blipFill>
        <p:spPr>
          <a:xfrm>
            <a:off x="6721200" y="140040"/>
            <a:ext cx="1909080" cy="11451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Beispiele von den Aufgaben:</a:t>
            </a:r>
            <a:endParaRPr b="0" lang="hr-HR" sz="2800" spc="-1" strike="noStrike">
              <a:solidFill>
                <a:srgbClr val="000000"/>
              </a:solidFill>
              <a:latin typeface="Arial"/>
            </a:endParaRPr>
          </a:p>
        </p:txBody>
      </p:sp>
      <p:pic>
        <p:nvPicPr>
          <p:cNvPr id="240" name="Google Shape;419;p28" descr=""/>
          <p:cNvPicPr/>
          <p:nvPr/>
        </p:nvPicPr>
        <p:blipFill>
          <a:blip r:embed="rId1"/>
          <a:stretch/>
        </p:blipFill>
        <p:spPr>
          <a:xfrm>
            <a:off x="581040" y="1146600"/>
            <a:ext cx="7873200" cy="37940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1303920" y="598680"/>
            <a:ext cx="7030080" cy="654840"/>
          </a:xfrm>
          <a:prstGeom prst="rect">
            <a:avLst/>
          </a:prstGeom>
          <a:noFill/>
          <a:ln>
            <a:noFill/>
          </a:ln>
        </p:spPr>
        <p:txBody>
          <a:bodyPr tIns="91440" bIns="91440">
            <a:normAutofit fontScale="91000"/>
          </a:bodyPr>
          <a:p>
            <a:pPr>
              <a:lnSpc>
                <a:spcPct val="100000"/>
              </a:lnSpc>
            </a:pPr>
            <a:r>
              <a:rPr b="1" lang="hr-HR" sz="2800" spc="-1" strike="noStrike">
                <a:solidFill>
                  <a:srgbClr val="424242"/>
                </a:solidFill>
                <a:latin typeface="Maven Pro"/>
                <a:ea typeface="Maven Pro"/>
              </a:rPr>
              <a:t>Beispiele</a:t>
            </a:r>
            <a:endParaRPr b="0" lang="hr-HR" sz="2800" spc="-1" strike="noStrike">
              <a:solidFill>
                <a:srgbClr val="000000"/>
              </a:solidFill>
              <a:latin typeface="Arial"/>
            </a:endParaRPr>
          </a:p>
        </p:txBody>
      </p:sp>
      <p:sp>
        <p:nvSpPr>
          <p:cNvPr id="242" name="CustomShape 2"/>
          <p:cNvSpPr/>
          <p:nvPr/>
        </p:nvSpPr>
        <p:spPr>
          <a:xfrm>
            <a:off x="171360" y="1317960"/>
            <a:ext cx="7200720" cy="517320"/>
          </a:xfrm>
          <a:prstGeom prst="rect">
            <a:avLst/>
          </a:prstGeom>
          <a:noFill/>
          <a:ln>
            <a:noFill/>
          </a:ln>
        </p:spPr>
        <p:style>
          <a:lnRef idx="0"/>
          <a:fillRef idx="0"/>
          <a:effectRef idx="0"/>
          <a:fontRef idx="minor"/>
        </p:style>
        <p:txBody>
          <a:bodyPr tIns="91440" bIns="91440">
            <a:spAutoFit/>
          </a:bodyPr>
          <a:p>
            <a:pPr>
              <a:lnSpc>
                <a:spcPct val="100000"/>
              </a:lnSpc>
            </a:pPr>
            <a:r>
              <a:rPr b="1" lang="hr-HR" sz="1100" spc="-1" strike="noStrike">
                <a:solidFill>
                  <a:srgbClr val="000000"/>
                </a:solidFill>
                <a:latin typeface="Arial"/>
                <a:ea typeface="Arial"/>
              </a:rPr>
              <a:t>Lies den Linkk für den Geburtstag und wähle die richtige Antwort aus. </a:t>
            </a:r>
            <a:r>
              <a:rPr b="1" lang="hr-HR" sz="1100" spc="-1" strike="noStrike" u="sng">
                <a:solidFill>
                  <a:srgbClr val="27278b"/>
                </a:solidFill>
                <a:uFillTx/>
                <a:latin typeface="Arial"/>
                <a:ea typeface="Arial"/>
                <a:hlinkClick r:id="rId1"/>
              </a:rPr>
              <a:t> </a:t>
            </a:r>
            <a:r>
              <a:rPr b="1" lang="hr-HR" sz="1100" spc="-1" strike="noStrike" u="sng">
                <a:solidFill>
                  <a:srgbClr val="27278b"/>
                </a:solidFill>
                <a:uFillTx/>
                <a:latin typeface="Arial"/>
                <a:ea typeface="Arial"/>
                <a:hlinkClick r:id="rId2"/>
              </a:rPr>
              <a:t>https://learningapps.org/view2533444</a:t>
            </a:r>
            <a:r>
              <a:rPr b="0" lang="hr-HR" sz="1100" spc="-1" strike="noStrike">
                <a:solidFill>
                  <a:srgbClr val="000000"/>
                </a:solidFill>
                <a:latin typeface="Arial"/>
                <a:ea typeface="Arial"/>
              </a:rPr>
              <a:t> </a:t>
            </a:r>
            <a:endParaRPr b="0" lang="hr-HR" sz="1100" spc="-1" strike="noStrike">
              <a:latin typeface="Arial"/>
            </a:endParaRPr>
          </a:p>
        </p:txBody>
      </p:sp>
      <p:pic>
        <p:nvPicPr>
          <p:cNvPr id="243" name="Google Shape;426;p29" descr=""/>
          <p:cNvPicPr/>
          <p:nvPr/>
        </p:nvPicPr>
        <p:blipFill>
          <a:blip r:embed="rId3"/>
          <a:stretch/>
        </p:blipFill>
        <p:spPr>
          <a:xfrm>
            <a:off x="2574000" y="1736280"/>
            <a:ext cx="2792520" cy="31662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1303920" y="598680"/>
            <a:ext cx="7030080" cy="493920"/>
          </a:xfrm>
          <a:prstGeom prst="rect">
            <a:avLst/>
          </a:prstGeom>
          <a:noFill/>
          <a:ln>
            <a:noFill/>
          </a:ln>
        </p:spPr>
        <p:txBody>
          <a:bodyPr tIns="91440" bIns="91440">
            <a:normAutofit/>
          </a:bodyPr>
          <a:p>
            <a:pPr>
              <a:lnSpc>
                <a:spcPct val="100000"/>
              </a:lnSpc>
            </a:pPr>
            <a:r>
              <a:rPr b="1" lang="hr-HR" sz="1600" spc="-1" strike="noStrike">
                <a:solidFill>
                  <a:srgbClr val="2e74b5"/>
                </a:solidFill>
                <a:latin typeface="Arial"/>
                <a:ea typeface="Arial"/>
              </a:rPr>
              <a:t>Was für Aufgaben gibt es?</a:t>
            </a:r>
            <a:endParaRPr b="0" lang="hr-HR" sz="1600" spc="-1" strike="noStrike">
              <a:solidFill>
                <a:srgbClr val="000000"/>
              </a:solidFill>
              <a:latin typeface="Arial"/>
            </a:endParaRPr>
          </a:p>
        </p:txBody>
      </p:sp>
      <p:sp>
        <p:nvSpPr>
          <p:cNvPr id="245" name="CustomShape 2"/>
          <p:cNvSpPr/>
          <p:nvPr/>
        </p:nvSpPr>
        <p:spPr>
          <a:xfrm>
            <a:off x="642960" y="1211040"/>
            <a:ext cx="2999520" cy="380556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offener Typ </a:t>
            </a:r>
            <a:r>
              <a:rPr b="0" lang="hr-HR" sz="1400" spc="-1" strike="noStrike">
                <a:solidFill>
                  <a:srgbClr val="000000"/>
                </a:solidFill>
                <a:latin typeface="Arial"/>
                <a:ea typeface="Arial"/>
              </a:rPr>
              <a:t>– der Schüler formuliert die Antworten selbst:</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Erweiterte Antwortaufgaben</a:t>
            </a:r>
            <a:r>
              <a:rPr b="0" lang="hr-HR" sz="1400" spc="-1" strike="noStrike">
                <a:solidFill>
                  <a:srgbClr val="000000"/>
                </a:solidFill>
                <a:latin typeface="Arial"/>
                <a:ea typeface="Arial"/>
              </a:rPr>
              <a:t> – der Student in der Aufgabe muss sich darüber im Klaren sein, welche Art von Antwort von ihm erwartet wird: Antwort mit einem ganzen Satz, einem komplexen Satz, einer Erklärung oder einem Beweis, also einem Argument usw.</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 </a:t>
            </a:r>
            <a:r>
              <a:rPr b="1" lang="hr-HR" sz="1400" spc="-1" strike="noStrike">
                <a:solidFill>
                  <a:srgbClr val="000000"/>
                </a:solidFill>
                <a:latin typeface="Arial"/>
                <a:ea typeface="Arial"/>
              </a:rPr>
              <a:t>Essayartige Aufgaben –</a:t>
            </a:r>
            <a:r>
              <a:rPr b="0" lang="hr-HR" sz="1400" spc="-1" strike="noStrike">
                <a:solidFill>
                  <a:srgbClr val="000000"/>
                </a:solidFill>
                <a:latin typeface="Arial"/>
                <a:ea typeface="Arial"/>
              </a:rPr>
              <a:t> Schreibfähigkeiten werden nach vorgegebenen, den Studierenden bekannten Kriterien überprüft und bewertet.</a:t>
            </a:r>
            <a:endParaRPr b="0" lang="hr-HR" sz="1400" spc="-1" strike="noStrike">
              <a:latin typeface="Arial"/>
            </a:endParaRPr>
          </a:p>
        </p:txBody>
      </p:sp>
      <p:sp>
        <p:nvSpPr>
          <p:cNvPr id="246" name="CustomShape 3"/>
          <p:cNvSpPr/>
          <p:nvPr/>
        </p:nvSpPr>
        <p:spPr>
          <a:xfrm>
            <a:off x="5561280" y="723600"/>
            <a:ext cx="2999520" cy="365760"/>
          </a:xfrm>
          <a:prstGeom prst="rect">
            <a:avLst/>
          </a:prstGeom>
          <a:noFill/>
          <a:ln>
            <a:noFill/>
          </a:ln>
        </p:spPr>
        <p:style>
          <a:lnRef idx="0"/>
          <a:fillRef idx="0"/>
          <a:effectRef idx="0"/>
          <a:fontRef idx="minor"/>
        </p:style>
        <p:txBody>
          <a:bodyPr tIns="91440" bIns="91440">
            <a:spAutoFit/>
          </a:bodyPr>
          <a:p>
            <a:pPr>
              <a:lnSpc>
                <a:spcPct val="100000"/>
              </a:lnSpc>
            </a:pPr>
            <a:r>
              <a:rPr b="0" lang="hr-HR" sz="1200" spc="-1" strike="noStrike">
                <a:solidFill>
                  <a:srgbClr val="000000"/>
                </a:solidFill>
                <a:latin typeface="Arial"/>
                <a:ea typeface="Arial"/>
              </a:rPr>
              <a:t>Beispiel für offene Aufgaben:</a:t>
            </a:r>
            <a:endParaRPr b="0" lang="hr-HR" sz="1200" spc="-1" strike="noStrike">
              <a:latin typeface="Arial"/>
            </a:endParaRPr>
          </a:p>
        </p:txBody>
      </p:sp>
      <p:pic>
        <p:nvPicPr>
          <p:cNvPr id="247" name="Google Shape;434;p30" descr=""/>
          <p:cNvPicPr/>
          <p:nvPr/>
        </p:nvPicPr>
        <p:blipFill>
          <a:blip r:embed="rId1"/>
          <a:stretch/>
        </p:blipFill>
        <p:spPr>
          <a:xfrm>
            <a:off x="3977640" y="1652400"/>
            <a:ext cx="4905000" cy="23976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214200" y="793080"/>
            <a:ext cx="8036280" cy="401940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                    </a:t>
            </a:r>
            <a:r>
              <a:rPr b="1" lang="hr-HR" sz="1400" spc="-1" strike="noStrike">
                <a:solidFill>
                  <a:srgbClr val="000000"/>
                </a:solidFill>
                <a:latin typeface="Arial"/>
                <a:ea typeface="Arial"/>
              </a:rPr>
              <a:t>Eine halboffene AUFGABE – der Schüler wählt aus den angebotenen Antworten aus, sortiert sie, vervollständigt die Kurzantworten usw.:</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Lückentexte,</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 </a:t>
            </a:r>
            <a:r>
              <a:rPr b="1" lang="hr-HR" sz="1400" spc="-1" strike="noStrike">
                <a:solidFill>
                  <a:srgbClr val="000000"/>
                </a:solidFill>
                <a:latin typeface="Arial"/>
                <a:ea typeface="Arial"/>
              </a:rPr>
              <a:t>richtig/falsch mit Textbeleg (argumentieren, also einen Teil eines Satzes oder einen ganzen Satz im Text als Bestätigung der Antwort finden),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Zuordnungsaufgaben: Titel mit Texten verbinden, Texte chronologisch sortieren usw.</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Vervollständigungsaufgaben: Vervollständigen Sie den Satz mit einem oder mehreren Wörtern, vervollständigen Sie die Tabelle, z. B Liste der Vor- und Nachteile,…</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kurze Antwortaufgaben.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 </a:t>
            </a:r>
            <a:r>
              <a:rPr b="1" lang="hr-HR" sz="1400" spc="-1" strike="noStrike">
                <a:solidFill>
                  <a:srgbClr val="c9211e"/>
                </a:solidFill>
                <a:latin typeface="Arial"/>
                <a:ea typeface="Arial"/>
              </a:rPr>
              <a:t>Die Antworten auf diese Art von Aufgaben sind auch dann korrekt, wenn sie grammatikalische und lexikalische Fehler enthalten, die das Verständnis des Inhalts nicht beeinträchtigen.</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999000" y="598680"/>
            <a:ext cx="7030080" cy="71892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Leseverstehen</a:t>
            </a:r>
            <a:endParaRPr b="0" lang="hr-HR" sz="2800" spc="-1" strike="noStrike">
              <a:solidFill>
                <a:srgbClr val="000000"/>
              </a:solidFill>
              <a:latin typeface="Arial"/>
            </a:endParaRPr>
          </a:p>
        </p:txBody>
      </p:sp>
      <p:sp>
        <p:nvSpPr>
          <p:cNvPr id="162" name="TextShape 2"/>
          <p:cNvSpPr txBox="1"/>
          <p:nvPr/>
        </p:nvSpPr>
        <p:spPr>
          <a:xfrm>
            <a:off x="557280" y="1317960"/>
            <a:ext cx="7776720" cy="3728520"/>
          </a:xfrm>
          <a:prstGeom prst="rect">
            <a:avLst/>
          </a:prstGeom>
          <a:noFill/>
          <a:ln>
            <a:noFill/>
          </a:ln>
        </p:spPr>
        <p:txBody>
          <a:bodyPr tIns="91440" bIns="91440">
            <a:normAutofit fontScale="73000"/>
          </a:bodyPr>
          <a:p>
            <a:pPr>
              <a:lnSpc>
                <a:spcPct val="115000"/>
              </a:lnSpc>
            </a:pPr>
            <a:endParaRPr b="0" lang="hr-HR" sz="1400" spc="-1" strike="noStrike">
              <a:solidFill>
                <a:srgbClr val="000000"/>
              </a:solidFill>
              <a:latin typeface="Arial"/>
            </a:endParaRPr>
          </a:p>
          <a:p>
            <a:pPr>
              <a:lnSpc>
                <a:spcPct val="115000"/>
              </a:lnSpc>
              <a:spcBef>
                <a:spcPts val="1199"/>
              </a:spcBef>
            </a:pPr>
            <a:r>
              <a:rPr b="1" lang="hr-HR" sz="1300" spc="-1" strike="noStrike">
                <a:solidFill>
                  <a:srgbClr val="424242"/>
                </a:solidFill>
                <a:latin typeface="Nunito"/>
                <a:ea typeface="Nunito"/>
              </a:rPr>
              <a:t>Lesen</a:t>
            </a:r>
            <a:r>
              <a:rPr b="0" lang="hr-HR" sz="1300" spc="-1" strike="noStrike">
                <a:solidFill>
                  <a:srgbClr val="424242"/>
                </a:solidFill>
                <a:latin typeface="Nunito"/>
                <a:ea typeface="Nunito"/>
              </a:rPr>
              <a:t> - Es wird globales, selektives und detailliertes Verstehen von kurzen und sehr einfachen authentischen und angepassten Texten, das Erkennen der Grundaussage und das Auffinden der Schlüsselinformationen  bewertet.</a:t>
            </a:r>
            <a:endParaRPr b="0" lang="hr-HR" sz="1300" spc="-1" strike="noStrike">
              <a:solidFill>
                <a:srgbClr val="000000"/>
              </a:solidFill>
              <a:latin typeface="Arial"/>
            </a:endParaRPr>
          </a:p>
          <a:p>
            <a:pPr>
              <a:lnSpc>
                <a:spcPct val="115000"/>
              </a:lnSpc>
              <a:spcBef>
                <a:spcPts val="1199"/>
              </a:spcBef>
            </a:pPr>
            <a:endParaRPr b="0" lang="hr-HR" sz="1300" spc="-1" strike="noStrike">
              <a:solidFill>
                <a:srgbClr val="000000"/>
              </a:solidFill>
              <a:latin typeface="Arial"/>
            </a:endParaRPr>
          </a:p>
          <a:p>
            <a:pPr>
              <a:lnSpc>
                <a:spcPct val="115000"/>
              </a:lnSpc>
              <a:spcBef>
                <a:spcPts val="1199"/>
              </a:spcBef>
            </a:pPr>
            <a:r>
              <a:rPr b="1" lang="hr-HR" sz="1300" spc="-1" strike="noStrike">
                <a:solidFill>
                  <a:srgbClr val="424242"/>
                </a:solidFill>
                <a:latin typeface="Nunito"/>
                <a:ea typeface="Nunito"/>
              </a:rPr>
              <a:t>Globales Lesen </a:t>
            </a:r>
            <a:r>
              <a:rPr b="0" lang="hr-HR" sz="1300" spc="-1" strike="noStrike">
                <a:solidFill>
                  <a:srgbClr val="424242"/>
                </a:solidFill>
                <a:latin typeface="Nunito"/>
                <a:ea typeface="Nunito"/>
              </a:rPr>
              <a:t>impliziert, dass der Schüler nicht unbedingt jedes Wort verstehen muss, sondern die Bedeutung des Textes.</a:t>
            </a:r>
            <a:endParaRPr b="0" lang="hr-HR" sz="1300" spc="-1" strike="noStrike">
              <a:solidFill>
                <a:srgbClr val="000000"/>
              </a:solidFill>
              <a:latin typeface="Arial"/>
            </a:endParaRPr>
          </a:p>
          <a:p>
            <a:pPr>
              <a:lnSpc>
                <a:spcPct val="115000"/>
              </a:lnSpc>
              <a:spcBef>
                <a:spcPts val="1199"/>
              </a:spcBef>
            </a:pPr>
            <a:endParaRPr b="0" lang="hr-HR" sz="1300" spc="-1" strike="noStrike">
              <a:solidFill>
                <a:srgbClr val="000000"/>
              </a:solidFill>
              <a:latin typeface="Arial"/>
            </a:endParaRPr>
          </a:p>
          <a:p>
            <a:pPr>
              <a:lnSpc>
                <a:spcPct val="115000"/>
              </a:lnSpc>
              <a:spcBef>
                <a:spcPts val="1199"/>
              </a:spcBef>
            </a:pPr>
            <a:r>
              <a:rPr b="1" lang="hr-HR" sz="1300" spc="-1" strike="noStrike">
                <a:solidFill>
                  <a:srgbClr val="424242"/>
                </a:solidFill>
                <a:latin typeface="Nunito"/>
                <a:ea typeface="Nunito"/>
              </a:rPr>
              <a:t>Selektives Lesen </a:t>
            </a:r>
            <a:r>
              <a:rPr b="0" lang="hr-HR" sz="1300" spc="-1" strike="noStrike">
                <a:solidFill>
                  <a:srgbClr val="424242"/>
                </a:solidFill>
                <a:latin typeface="Nunito"/>
                <a:ea typeface="Nunito"/>
              </a:rPr>
              <a:t>bedeutet, dass sich der Schüler auf einen größeren Teil des Textes konzentriert, nach einer Antwort auf eine bestimmte Information sucht.</a:t>
            </a:r>
            <a:endParaRPr b="0" lang="hr-HR" sz="1300" spc="-1" strike="noStrike">
              <a:solidFill>
                <a:srgbClr val="000000"/>
              </a:solidFill>
              <a:latin typeface="Arial"/>
            </a:endParaRPr>
          </a:p>
          <a:p>
            <a:pPr>
              <a:lnSpc>
                <a:spcPct val="115000"/>
              </a:lnSpc>
              <a:spcBef>
                <a:spcPts val="1199"/>
              </a:spcBef>
            </a:pPr>
            <a:endParaRPr b="0" lang="hr-HR" sz="1300" spc="-1" strike="noStrike">
              <a:solidFill>
                <a:srgbClr val="000000"/>
              </a:solidFill>
              <a:latin typeface="Arial"/>
            </a:endParaRPr>
          </a:p>
          <a:p>
            <a:pPr>
              <a:lnSpc>
                <a:spcPct val="115000"/>
              </a:lnSpc>
              <a:spcBef>
                <a:spcPts val="1199"/>
              </a:spcBef>
              <a:spcAft>
                <a:spcPts val="1199"/>
              </a:spcAft>
            </a:pPr>
            <a:r>
              <a:rPr b="1" lang="hr-HR" sz="1300" spc="-1" strike="noStrike">
                <a:solidFill>
                  <a:srgbClr val="424242"/>
                </a:solidFill>
                <a:latin typeface="Nunito"/>
                <a:ea typeface="Nunito"/>
              </a:rPr>
              <a:t>Detailliertes Leseverstehen  </a:t>
            </a:r>
            <a:r>
              <a:rPr b="0" lang="hr-HR" sz="1300" spc="-1" strike="noStrike">
                <a:solidFill>
                  <a:srgbClr val="424242"/>
                </a:solidFill>
                <a:latin typeface="Nunito"/>
                <a:ea typeface="Nunito"/>
              </a:rPr>
              <a:t>bedeutet, dass beim Lösen von Aufgaben auf jedes Detail im Ausgangstext geachtet werden muss, damit der Schüler zur richtigen Lösung kommt.</a:t>
            </a:r>
            <a:endParaRPr b="0" lang="hr-HR" sz="1300" spc="-1" strike="noStrike">
              <a:solidFill>
                <a:srgbClr val="000000"/>
              </a:solidFill>
              <a:latin typeface="Arial"/>
            </a:endParaRPr>
          </a:p>
        </p:txBody>
      </p:sp>
      <p:pic>
        <p:nvPicPr>
          <p:cNvPr id="163" name="Google Shape;285;p14" descr=""/>
          <p:cNvPicPr/>
          <p:nvPr/>
        </p:nvPicPr>
        <p:blipFill>
          <a:blip r:embed="rId1"/>
          <a:stretch/>
        </p:blipFill>
        <p:spPr>
          <a:xfrm>
            <a:off x="5850720" y="257040"/>
            <a:ext cx="2400120" cy="1602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1303920" y="598680"/>
            <a:ext cx="7030080" cy="365400"/>
          </a:xfrm>
          <a:prstGeom prst="rect">
            <a:avLst/>
          </a:prstGeom>
          <a:noFill/>
          <a:ln>
            <a:noFill/>
          </a:ln>
        </p:spPr>
        <p:txBody>
          <a:bodyPr tIns="91440" bIns="91440">
            <a:normAutofit/>
          </a:bodyPr>
          <a:p>
            <a:pPr>
              <a:lnSpc>
                <a:spcPct val="100000"/>
              </a:lnSpc>
            </a:pPr>
            <a:r>
              <a:rPr b="1" lang="hr-HR" sz="1200" spc="-1" strike="noStrike">
                <a:solidFill>
                  <a:srgbClr val="000000"/>
                </a:solidFill>
                <a:latin typeface="Arial"/>
                <a:ea typeface="Arial"/>
              </a:rPr>
              <a:t>Beispiel für halboffene Aufgaben:</a:t>
            </a:r>
            <a:endParaRPr b="1" lang="hr-HR" sz="1200" spc="-1" strike="noStrike">
              <a:solidFill>
                <a:srgbClr val="000000"/>
              </a:solidFill>
              <a:latin typeface="Arial"/>
            </a:endParaRPr>
          </a:p>
        </p:txBody>
      </p:sp>
      <p:pic>
        <p:nvPicPr>
          <p:cNvPr id="250" name="Google Shape;445;p32" descr=""/>
          <p:cNvPicPr/>
          <p:nvPr/>
        </p:nvPicPr>
        <p:blipFill>
          <a:blip r:embed="rId1"/>
          <a:stretch/>
        </p:blipFill>
        <p:spPr>
          <a:xfrm>
            <a:off x="1232280" y="1178640"/>
            <a:ext cx="6632640" cy="330012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0" y="707400"/>
            <a:ext cx="3685680" cy="423252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           </a:t>
            </a:r>
            <a:r>
              <a:rPr b="1" lang="hr-HR" sz="1400" spc="-1" strike="noStrike">
                <a:solidFill>
                  <a:srgbClr val="000000"/>
                </a:solidFill>
                <a:latin typeface="Arial"/>
                <a:ea typeface="Arial"/>
              </a:rPr>
              <a:t>Geschlossene AUFGABE – der </a:t>
            </a:r>
            <a:r>
              <a:rPr b="0" lang="hr-HR" sz="1400" spc="-1" strike="noStrike">
                <a:solidFill>
                  <a:srgbClr val="000000"/>
                </a:solidFill>
                <a:latin typeface="Arial"/>
                <a:ea typeface="Arial"/>
              </a:rPr>
              <a:t>Schüler markiert die richtigen Antworten unter den angebotenen Antworten: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Wahr/Falsch-Aufgaben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Multiple-Choice-Fragen (MCQ)</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Verbindungsaufgaben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Bei dieser Art von Aufgaben wird nur die richtig markierte Antwort mit einem Punkt bewertet, wenn in der Anleitung angegeben ist, dass nur eine Antwort richtig ist. Falls es mehr als eine richtige Antwort gibt, muss angegeben werden, wie viele richtige Antworten es gibt. Wenn der Schüler mehr Antworten einkreist, als in der Anleitung angegeben, erhält der Schüler 0 Punkte.</a:t>
            </a:r>
            <a:endParaRPr b="0" lang="hr-HR" sz="1400" spc="-1" strike="noStrike">
              <a:latin typeface="Arial"/>
            </a:endParaRPr>
          </a:p>
        </p:txBody>
      </p:sp>
      <p:sp>
        <p:nvSpPr>
          <p:cNvPr id="252" name="CustomShape 2"/>
          <p:cNvSpPr/>
          <p:nvPr/>
        </p:nvSpPr>
        <p:spPr>
          <a:xfrm>
            <a:off x="5508000" y="203760"/>
            <a:ext cx="2999520" cy="365760"/>
          </a:xfrm>
          <a:prstGeom prst="rect">
            <a:avLst/>
          </a:prstGeom>
          <a:noFill/>
          <a:ln>
            <a:noFill/>
          </a:ln>
        </p:spPr>
        <p:style>
          <a:lnRef idx="0"/>
          <a:fillRef idx="0"/>
          <a:effectRef idx="0"/>
          <a:fontRef idx="minor"/>
        </p:style>
        <p:txBody>
          <a:bodyPr tIns="91440" bIns="91440">
            <a:spAutoFit/>
          </a:bodyPr>
          <a:p>
            <a:pPr>
              <a:lnSpc>
                <a:spcPct val="100000"/>
              </a:lnSpc>
            </a:pPr>
            <a:r>
              <a:rPr b="1" lang="hr-HR" sz="1200" spc="-1" strike="noStrike">
                <a:solidFill>
                  <a:srgbClr val="000000"/>
                </a:solidFill>
                <a:latin typeface="Arial"/>
                <a:ea typeface="Arial"/>
              </a:rPr>
              <a:t>Beispiel für geschlossene Aufgaben:</a:t>
            </a:r>
            <a:r>
              <a:rPr b="0" lang="hr-HR" sz="1200" spc="-1" strike="noStrike">
                <a:solidFill>
                  <a:srgbClr val="000000"/>
                </a:solidFill>
                <a:latin typeface="Arial"/>
                <a:ea typeface="Arial"/>
              </a:rPr>
              <a:t> </a:t>
            </a:r>
            <a:endParaRPr b="0" lang="hr-HR" sz="1200" spc="-1" strike="noStrike">
              <a:latin typeface="Arial"/>
            </a:endParaRPr>
          </a:p>
        </p:txBody>
      </p:sp>
      <p:pic>
        <p:nvPicPr>
          <p:cNvPr id="253" name="Google Shape;452;p33" descr=""/>
          <p:cNvPicPr/>
          <p:nvPr/>
        </p:nvPicPr>
        <p:blipFill>
          <a:blip r:embed="rId1"/>
          <a:stretch/>
        </p:blipFill>
        <p:spPr>
          <a:xfrm>
            <a:off x="3838680" y="725400"/>
            <a:ext cx="4711680" cy="426528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1285920" y="1789560"/>
            <a:ext cx="7254360" cy="1651680"/>
          </a:xfrm>
          <a:prstGeom prst="rect">
            <a:avLst/>
          </a:prstGeom>
          <a:noFill/>
          <a:ln>
            <a:noFill/>
          </a:ln>
        </p:spPr>
        <p:style>
          <a:lnRef idx="0"/>
          <a:fillRef idx="0"/>
          <a:effectRef idx="0"/>
          <a:fontRef idx="minor"/>
        </p:style>
        <p:txBody>
          <a:bodyPr tIns="91440" bIns="91440">
            <a:spAutoFit/>
          </a:bodyPr>
          <a:p>
            <a:pPr>
              <a:lnSpc>
                <a:spcPct val="115000"/>
              </a:lnSpc>
            </a:pPr>
            <a:r>
              <a:rPr b="1" lang="hr-HR" sz="1200" spc="-1" strike="noStrike">
                <a:solidFill>
                  <a:srgbClr val="000000"/>
                </a:solidFill>
                <a:latin typeface="Arial"/>
                <a:ea typeface="Arial"/>
              </a:rPr>
              <a:t>Aufgabengruppe</a:t>
            </a:r>
            <a:r>
              <a:rPr b="0" lang="hr-HR" sz="1200" spc="-1" strike="noStrike">
                <a:solidFill>
                  <a:srgbClr val="000000"/>
                </a:solidFill>
                <a:latin typeface="Arial"/>
                <a:ea typeface="Arial"/>
              </a:rPr>
              <a:t> (besteht aus Ausgangsinhalt: Text, Bild, Tabelle, grafische Darstellung,... und </a:t>
            </a:r>
            <a:r>
              <a:rPr b="1" lang="hr-HR" sz="1200" spc="-1" strike="noStrike">
                <a:solidFill>
                  <a:srgbClr val="000000"/>
                </a:solidFill>
                <a:latin typeface="Arial"/>
                <a:ea typeface="Arial"/>
              </a:rPr>
              <a:t>Aufgaben</a:t>
            </a:r>
            <a:r>
              <a:rPr b="0" lang="hr-HR" sz="1200" spc="-1" strike="noStrike">
                <a:solidFill>
                  <a:srgbClr val="000000"/>
                </a:solidFill>
                <a:latin typeface="Arial"/>
                <a:ea typeface="Arial"/>
              </a:rPr>
              <a:t>: geschlossener und/oder offener Typ)</a:t>
            </a:r>
            <a:endParaRPr b="0" lang="hr-HR" sz="1200" spc="-1" strike="noStrike">
              <a:latin typeface="Arial"/>
            </a:endParaRPr>
          </a:p>
          <a:p>
            <a:pPr>
              <a:lnSpc>
                <a:spcPct val="115000"/>
              </a:lnSpc>
            </a:pPr>
            <a:endParaRPr b="0" lang="hr-HR" sz="1200" spc="-1" strike="noStrike">
              <a:latin typeface="Arial"/>
            </a:endParaRPr>
          </a:p>
          <a:p>
            <a:pPr>
              <a:lnSpc>
                <a:spcPct val="115000"/>
              </a:lnSpc>
            </a:pPr>
            <a:endParaRPr b="0" lang="hr-HR" sz="1200" spc="-1" strike="noStrike">
              <a:latin typeface="Arial"/>
            </a:endParaRPr>
          </a:p>
          <a:p>
            <a:pPr>
              <a:lnSpc>
                <a:spcPct val="115000"/>
              </a:lnSpc>
            </a:pPr>
            <a:r>
              <a:rPr b="0" lang="hr-HR" sz="1200" spc="-1" strike="noStrike">
                <a:solidFill>
                  <a:srgbClr val="000000"/>
                </a:solidFill>
                <a:latin typeface="Arial"/>
                <a:ea typeface="Arial"/>
              </a:rPr>
              <a:t>Zur Prüfung der Hör-/Leseverständnisfähigkeiten werden verschiedene Arten von Aufgaben empfohlen. Die am häufigsten verwendeten Aufgabenformen sind Wahr/Falsch-Aufgaben sowie Multiple-Choice-Aufgaben (MCQs).</a:t>
            </a:r>
            <a:endParaRPr b="0" lang="hr-HR" sz="1200" spc="-1" strike="noStrike">
              <a:latin typeface="Arial"/>
            </a:endParaRPr>
          </a:p>
        </p:txBody>
      </p:sp>
      <p:pic>
        <p:nvPicPr>
          <p:cNvPr id="255" name="Google Shape;458;p34" descr=""/>
          <p:cNvPicPr/>
          <p:nvPr/>
        </p:nvPicPr>
        <p:blipFill>
          <a:blip r:embed="rId1"/>
          <a:stretch/>
        </p:blipFill>
        <p:spPr>
          <a:xfrm>
            <a:off x="6699240" y="243720"/>
            <a:ext cx="2204280" cy="1468440"/>
          </a:xfrm>
          <a:prstGeom prst="rect">
            <a:avLst/>
          </a:prstGeom>
          <a:ln>
            <a:noFill/>
          </a:ln>
        </p:spPr>
      </p:pic>
      <p:pic>
        <p:nvPicPr>
          <p:cNvPr id="256" name="Google Shape;459;p34" descr=""/>
          <p:cNvPicPr/>
          <p:nvPr/>
        </p:nvPicPr>
        <p:blipFill>
          <a:blip r:embed="rId2"/>
          <a:stretch/>
        </p:blipFill>
        <p:spPr>
          <a:xfrm>
            <a:off x="54000" y="3239280"/>
            <a:ext cx="1481400" cy="184716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1303920" y="598680"/>
            <a:ext cx="7030080" cy="729720"/>
          </a:xfrm>
          <a:prstGeom prst="rect">
            <a:avLst/>
          </a:prstGeom>
          <a:noFill/>
          <a:ln>
            <a:noFill/>
          </a:ln>
        </p:spPr>
        <p:txBody>
          <a:bodyPr tIns="91440" bIns="91440">
            <a:normAutofit/>
          </a:bodyPr>
          <a:p>
            <a:pPr>
              <a:lnSpc>
                <a:spcPct val="100000"/>
              </a:lnSpc>
            </a:pPr>
            <a:r>
              <a:rPr b="0" lang="hr-HR" sz="1600" spc="-1" strike="noStrike">
                <a:solidFill>
                  <a:srgbClr val="2e74b5"/>
                </a:solidFill>
                <a:latin typeface="Arial"/>
                <a:ea typeface="Arial"/>
              </a:rPr>
              <a:t> </a:t>
            </a:r>
            <a:r>
              <a:rPr b="0" lang="hr-HR" sz="1600" spc="-1" strike="noStrike">
                <a:solidFill>
                  <a:srgbClr val="2e74b5"/>
                </a:solidFill>
                <a:latin typeface="Arial"/>
                <a:ea typeface="Arial"/>
              </a:rPr>
              <a:t>TIPPS ZUM ERSTELLEN VON LESE-/HÖRVERSTÄNDNISAUFGABEN </a:t>
            </a:r>
            <a:endParaRPr b="0" lang="hr-HR" sz="1600" spc="-1" strike="noStrike">
              <a:solidFill>
                <a:srgbClr val="000000"/>
              </a:solidFill>
              <a:latin typeface="Arial"/>
            </a:endParaRPr>
          </a:p>
        </p:txBody>
      </p:sp>
      <p:sp>
        <p:nvSpPr>
          <p:cNvPr id="258" name="CustomShape 2"/>
          <p:cNvSpPr/>
          <p:nvPr/>
        </p:nvSpPr>
        <p:spPr>
          <a:xfrm>
            <a:off x="578520" y="1735920"/>
            <a:ext cx="7575480" cy="3540600"/>
          </a:xfrm>
          <a:prstGeom prst="rect">
            <a:avLst/>
          </a:prstGeom>
          <a:noFill/>
          <a:ln>
            <a:noFill/>
          </a:ln>
        </p:spPr>
        <p:style>
          <a:lnRef idx="0"/>
          <a:fillRef idx="0"/>
          <a:effectRef idx="0"/>
          <a:fontRef idx="minor"/>
        </p:style>
        <p:txBody>
          <a:bodyPr tIns="91440" bIns="91440">
            <a:spAutoFit/>
          </a:bodyPr>
          <a:p>
            <a:pPr>
              <a:lnSpc>
                <a:spcPct val="115000"/>
              </a:lnSpc>
            </a:pPr>
            <a:r>
              <a:rPr b="1" lang="hr-HR" sz="1200" spc="-1" strike="noStrike">
                <a:solidFill>
                  <a:srgbClr val="000000"/>
                </a:solidFill>
                <a:latin typeface="Arial"/>
                <a:ea typeface="Arial"/>
              </a:rPr>
              <a:t>Aufgaben</a:t>
            </a:r>
            <a:endParaRPr b="0" lang="hr-HR" sz="1200" spc="-1" strike="noStrike">
              <a:latin typeface="Arial"/>
            </a:endParaRPr>
          </a:p>
          <a:p>
            <a:pPr>
              <a:lnSpc>
                <a:spcPct val="115000"/>
              </a:lnSpc>
            </a:pPr>
            <a:r>
              <a:rPr b="0" lang="hr-HR" sz="1200" spc="-1" strike="noStrike">
                <a:solidFill>
                  <a:srgbClr val="000000"/>
                </a:solidFill>
                <a:latin typeface="Arial"/>
                <a:ea typeface="Arial"/>
              </a:rPr>
              <a:t>und Anweisungen sind klar, spezifisch und eindeutig.</a:t>
            </a:r>
            <a:endParaRPr b="0" lang="hr-HR" sz="1200" spc="-1" strike="noStrike">
              <a:latin typeface="Arial"/>
            </a:endParaRPr>
          </a:p>
          <a:p>
            <a:pPr>
              <a:lnSpc>
                <a:spcPct val="115000"/>
              </a:lnSpc>
            </a:pPr>
            <a:r>
              <a:rPr b="0" lang="hr-HR" sz="1200" spc="-1" strike="noStrike">
                <a:solidFill>
                  <a:srgbClr val="000000"/>
                </a:solidFill>
                <a:latin typeface="Arial"/>
                <a:ea typeface="Arial"/>
              </a:rPr>
              <a:t>der Art der Aufgabe entsprechen, mit der die Studierenden bereits während der formativen Beurteilung konfrontiert wurden;</a:t>
            </a:r>
            <a:endParaRPr b="0" lang="hr-HR" sz="1200" spc="-1" strike="noStrike">
              <a:latin typeface="Arial"/>
            </a:endParaRPr>
          </a:p>
          <a:p>
            <a:pPr>
              <a:lnSpc>
                <a:spcPct val="115000"/>
              </a:lnSpc>
            </a:pPr>
            <a:r>
              <a:rPr b="0" lang="hr-HR" sz="1200" spc="-1" strike="noStrike">
                <a:solidFill>
                  <a:srgbClr val="000000"/>
                </a:solidFill>
                <a:latin typeface="Arial"/>
                <a:ea typeface="Arial"/>
              </a:rPr>
              <a:t>werden als eigenständige Einheiten gebildet (die Antwort auf eine Aufgabe ist nicht mit der Antwort auf die vorherige Aufgabe verknüpft).</a:t>
            </a:r>
            <a:endParaRPr b="0" lang="hr-HR" sz="1200" spc="-1" strike="noStrike">
              <a:latin typeface="Arial"/>
            </a:endParaRPr>
          </a:p>
          <a:p>
            <a:pPr>
              <a:lnSpc>
                <a:spcPct val="115000"/>
              </a:lnSpc>
            </a:pPr>
            <a:r>
              <a:rPr b="1" lang="hr-HR" sz="1200" spc="-1" strike="noStrike">
                <a:solidFill>
                  <a:srgbClr val="000000"/>
                </a:solidFill>
                <a:latin typeface="Arial"/>
                <a:ea typeface="Arial"/>
              </a:rPr>
              <a:t>Beim Erstellen von Aufgaben</a:t>
            </a:r>
            <a:endParaRPr b="0" lang="hr-HR" sz="1200" spc="-1" strike="noStrike">
              <a:latin typeface="Arial"/>
            </a:endParaRPr>
          </a:p>
          <a:p>
            <a:pPr>
              <a:lnSpc>
                <a:spcPct val="115000"/>
              </a:lnSpc>
            </a:pPr>
            <a:r>
              <a:rPr b="0" lang="hr-HR" sz="1200" spc="-1" strike="noStrike">
                <a:solidFill>
                  <a:srgbClr val="000000"/>
                </a:solidFill>
                <a:latin typeface="Arial"/>
                <a:ea typeface="Arial"/>
              </a:rPr>
              <a:t>Insbesondere bei der Vervollständigungsaufgabe sollten keine Sätze aus dem Text übernommen werden;</a:t>
            </a:r>
            <a:endParaRPr b="0" lang="hr-HR" sz="1200" spc="-1" strike="noStrike">
              <a:latin typeface="Arial"/>
            </a:endParaRPr>
          </a:p>
          <a:p>
            <a:pPr>
              <a:lnSpc>
                <a:spcPct val="115000"/>
              </a:lnSpc>
            </a:pPr>
            <a:r>
              <a:rPr b="0" lang="hr-HR" sz="1200" spc="-1" strike="noStrike">
                <a:solidFill>
                  <a:srgbClr val="000000"/>
                </a:solidFill>
                <a:latin typeface="Arial"/>
                <a:ea typeface="Arial"/>
              </a:rPr>
              <a:t>Verneinungen sollten vermieden oder hervorgehoben werden;</a:t>
            </a:r>
            <a:endParaRPr b="0" lang="hr-HR" sz="1200" spc="-1" strike="noStrike">
              <a:latin typeface="Arial"/>
            </a:endParaRPr>
          </a:p>
          <a:p>
            <a:pPr>
              <a:lnSpc>
                <a:spcPct val="115000"/>
              </a:lnSpc>
            </a:pPr>
            <a:r>
              <a:rPr b="0" lang="hr-HR" sz="1200" spc="-1" strike="noStrike">
                <a:solidFill>
                  <a:srgbClr val="000000"/>
                </a:solidFill>
                <a:latin typeface="Arial"/>
                <a:ea typeface="Arial"/>
              </a:rPr>
              <a:t>die inhaltliche Reihenfolge im Text bzw. auf der Tonaufnahme ist einzuhalten;</a:t>
            </a:r>
            <a:endParaRPr b="0" lang="hr-HR" sz="1200" spc="-1" strike="noStrike">
              <a:latin typeface="Arial"/>
            </a:endParaRPr>
          </a:p>
          <a:p>
            <a:pPr>
              <a:lnSpc>
                <a:spcPct val="115000"/>
              </a:lnSpc>
            </a:pPr>
            <a:r>
              <a:rPr b="0" lang="hr-HR" sz="1200" spc="-1" strike="noStrike">
                <a:solidFill>
                  <a:srgbClr val="000000"/>
                </a:solidFill>
                <a:latin typeface="Arial"/>
                <a:ea typeface="Arial"/>
              </a:rPr>
              <a:t> </a:t>
            </a:r>
            <a:r>
              <a:rPr b="0" lang="hr-HR" sz="1200" spc="-1" strike="noStrike">
                <a:solidFill>
                  <a:srgbClr val="000000"/>
                </a:solidFill>
                <a:latin typeface="Arial"/>
                <a:ea typeface="Arial"/>
              </a:rPr>
              <a:t>es sollte immer nur ein Bildungsergebnis untersucht werden;</a:t>
            </a:r>
            <a:endParaRPr b="0" lang="hr-HR" sz="1200" spc="-1" strike="noStrike">
              <a:latin typeface="Arial"/>
            </a:endParaRPr>
          </a:p>
          <a:p>
            <a:pPr>
              <a:lnSpc>
                <a:spcPct val="115000"/>
              </a:lnSpc>
            </a:pPr>
            <a:r>
              <a:rPr b="0" lang="hr-HR" sz="1200" spc="-1" strike="noStrike">
                <a:solidFill>
                  <a:srgbClr val="000000"/>
                </a:solidFill>
                <a:latin typeface="Arial"/>
                <a:ea typeface="Arial"/>
              </a:rPr>
              <a:t>lange und komplizierte Sätze und Fragen sollten vermieden werden,</a:t>
            </a:r>
            <a:endParaRPr b="0" lang="hr-HR" sz="1200" spc="-1" strike="noStrike">
              <a:latin typeface="Arial"/>
            </a:endParaRPr>
          </a:p>
          <a:p>
            <a:pPr>
              <a:lnSpc>
                <a:spcPct val="115000"/>
              </a:lnSpc>
            </a:pPr>
            <a:r>
              <a:rPr b="0" lang="hr-HR" sz="1200" spc="-1" strike="noStrike">
                <a:solidFill>
                  <a:srgbClr val="000000"/>
                </a:solidFill>
                <a:latin typeface="Arial"/>
                <a:ea typeface="Arial"/>
              </a:rPr>
              <a:t>Aufgaben sollten nach Schwierigkeitsgrad vom einfachsten zum schwierigsten geordnet werden,</a:t>
            </a:r>
            <a:endParaRPr b="0" lang="hr-HR" sz="1200" spc="-1" strike="noStrike">
              <a:latin typeface="Arial"/>
            </a:endParaRPr>
          </a:p>
          <a:p>
            <a:pPr>
              <a:lnSpc>
                <a:spcPct val="115000"/>
              </a:lnSpc>
            </a:pPr>
            <a:r>
              <a:rPr b="0" lang="hr-HR" sz="1200" spc="-1" strike="noStrike">
                <a:solidFill>
                  <a:srgbClr val="000000"/>
                </a:solidFill>
                <a:latin typeface="Arial"/>
                <a:ea typeface="Arial"/>
              </a:rPr>
              <a:t>die gesamte Verlinkungsaufgabe sollte auf einer Seite erfolgen,</a:t>
            </a:r>
            <a:endParaRPr b="0" lang="hr-HR" sz="1200" spc="-1" strike="noStrike">
              <a:latin typeface="Arial"/>
            </a:endParaRPr>
          </a:p>
          <a:p>
            <a:pPr>
              <a:lnSpc>
                <a:spcPct val="115000"/>
              </a:lnSpc>
            </a:pPr>
            <a:r>
              <a:rPr b="0" lang="hr-HR" sz="1200" spc="-1" strike="noStrike">
                <a:solidFill>
                  <a:srgbClr val="000000"/>
                </a:solidFill>
                <a:latin typeface="Arial"/>
                <a:ea typeface="Arial"/>
              </a:rPr>
              <a:t>Der Einsatz von Distraktoren „Alle Antworten sind richtig“ oder „Keine Antwort ist richtig“ sollte vermieden werden.</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1303920" y="598680"/>
            <a:ext cx="7030080" cy="644040"/>
          </a:xfrm>
          <a:prstGeom prst="rect">
            <a:avLst/>
          </a:prstGeom>
          <a:noFill/>
          <a:ln>
            <a:noFill/>
          </a:ln>
        </p:spPr>
        <p:txBody>
          <a:bodyPr tIns="91440" bIns="91440">
            <a:normAutofit fontScale="68000"/>
          </a:bodyPr>
          <a:p>
            <a:pPr algn="just">
              <a:lnSpc>
                <a:spcPct val="115000"/>
              </a:lnSpc>
            </a:pPr>
            <a:r>
              <a:rPr b="0" lang="hr-HR" sz="1200" spc="-1" strike="noStrike">
                <a:solidFill>
                  <a:srgbClr val="000000"/>
                </a:solidFill>
                <a:latin typeface="Arial"/>
                <a:ea typeface="Arial"/>
              </a:rPr>
              <a:t>Die am häufigsten verwendeten Aufgabentypen sind Multiple-Choice-Aufgaben und Wahr/Falsch-Aufgaben</a:t>
            </a:r>
            <a:br/>
            <a:r>
              <a:rPr b="0" lang="hr-HR" sz="1200" spc="-1" strike="noStrike">
                <a:solidFill>
                  <a:srgbClr val="000000"/>
                </a:solidFill>
                <a:latin typeface="Arial"/>
                <a:ea typeface="Arial"/>
              </a:rPr>
              <a:t>Multiple-Choice-Aufgaben – Richtlinien für die Erstellung</a:t>
            </a:r>
            <a:endParaRPr b="0" lang="hr-HR" sz="1200" spc="-1" strike="noStrike">
              <a:solidFill>
                <a:srgbClr val="000000"/>
              </a:solidFill>
              <a:latin typeface="Arial"/>
            </a:endParaRPr>
          </a:p>
        </p:txBody>
      </p:sp>
      <p:sp>
        <p:nvSpPr>
          <p:cNvPr id="260" name="CustomShape 2"/>
          <p:cNvSpPr/>
          <p:nvPr/>
        </p:nvSpPr>
        <p:spPr>
          <a:xfrm>
            <a:off x="600120" y="1735920"/>
            <a:ext cx="7790040" cy="2491200"/>
          </a:xfrm>
          <a:prstGeom prst="rect">
            <a:avLst/>
          </a:prstGeom>
          <a:noFill/>
          <a:ln>
            <a:noFill/>
          </a:ln>
        </p:spPr>
        <p:style>
          <a:lnRef idx="0"/>
          <a:fillRef idx="0"/>
          <a:effectRef idx="0"/>
          <a:fontRef idx="minor"/>
        </p:style>
        <p:txBody>
          <a:bodyPr tIns="91440" bIns="91440">
            <a:spAutoFit/>
          </a:bodyPr>
          <a:p>
            <a:pPr algn="just">
              <a:lnSpc>
                <a:spcPct val="115000"/>
              </a:lnSpc>
            </a:pPr>
            <a:r>
              <a:rPr b="1" lang="hr-HR" sz="1200" spc="-1" strike="noStrike">
                <a:solidFill>
                  <a:srgbClr val="000000"/>
                </a:solidFill>
                <a:latin typeface="Arial"/>
                <a:ea typeface="Arial"/>
              </a:rPr>
              <a:t>Die Anleitung sollte kurz, klar und eindeutig sein.</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Unter den angebotenen Antworten gibt es nur eine richtige Antwort.</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Alle angebotenen Antworten müssen inhaltlich homogen und einheitlich sein.</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Alle angebotenen Antworten sollten gleich lang sein, es sei denn, sie sind von der kürzesten zur längsten oder umgekehrt geordnet.</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Der Inhalt der Distraktoren darf nicht erfunden sein, sondern sollte Teil der den Studierenden bekannten Inhalte sein.</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Die Fragen folgen der Reihenfolge des gesprochenen oder geschriebenen Textes.</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Längere Textpassagen, die nicht durch eine Frage und die angebotenen Antworten abgedeckt werden, sollten nach Möglichkeit vermieden werden.</a:t>
            </a:r>
            <a:endParaRPr b="0" lang="hr-HR" sz="1200" spc="-1" strike="noStrike">
              <a:latin typeface="Arial"/>
            </a:endParaRPr>
          </a:p>
          <a:p>
            <a:pPr algn="just">
              <a:lnSpc>
                <a:spcPct val="115000"/>
              </a:lnSpc>
            </a:pPr>
            <a:r>
              <a:rPr b="0" lang="hr-HR" sz="1200" spc="-1" strike="noStrike">
                <a:solidFill>
                  <a:srgbClr val="000000"/>
                </a:solidFill>
                <a:latin typeface="Arial"/>
                <a:ea typeface="Arial"/>
              </a:rPr>
              <a:t>Allgemeinsprachliche Ausdrücke wie alle, alles, immer, nie, am meisten,… sollten vermieden werden</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1303920" y="598680"/>
            <a:ext cx="7030080" cy="612000"/>
          </a:xfrm>
          <a:prstGeom prst="rect">
            <a:avLst/>
          </a:prstGeom>
          <a:noFill/>
          <a:ln>
            <a:noFill/>
          </a:ln>
        </p:spPr>
        <p:txBody>
          <a:bodyPr tIns="91440" bIns="91440">
            <a:normAutofit/>
          </a:bodyPr>
          <a:p>
            <a:pPr>
              <a:lnSpc>
                <a:spcPct val="100000"/>
              </a:lnSpc>
            </a:pPr>
            <a:r>
              <a:rPr b="0" lang="hr-HR" sz="1600" spc="-1" strike="noStrike">
                <a:solidFill>
                  <a:srgbClr val="2e74b5"/>
                </a:solidFill>
                <a:latin typeface="Arial"/>
                <a:ea typeface="Arial"/>
              </a:rPr>
              <a:t>IDEEN ZUR TEXTARBEIT – DEN GELESENEN TEXT VERSTEHEN</a:t>
            </a:r>
            <a:endParaRPr b="0" lang="hr-HR" sz="1600" spc="-1" strike="noStrike">
              <a:solidFill>
                <a:srgbClr val="000000"/>
              </a:solidFill>
              <a:latin typeface="Arial"/>
            </a:endParaRPr>
          </a:p>
        </p:txBody>
      </p:sp>
      <p:sp>
        <p:nvSpPr>
          <p:cNvPr id="262" name="CustomShape 2"/>
          <p:cNvSpPr/>
          <p:nvPr/>
        </p:nvSpPr>
        <p:spPr>
          <a:xfrm>
            <a:off x="715680" y="1307160"/>
            <a:ext cx="7993440" cy="3750480"/>
          </a:xfrm>
          <a:prstGeom prst="rect">
            <a:avLst/>
          </a:prstGeom>
          <a:noFill/>
          <a:ln>
            <a:noFill/>
          </a:ln>
        </p:spPr>
        <p:style>
          <a:lnRef idx="0"/>
          <a:fillRef idx="0"/>
          <a:effectRef idx="0"/>
          <a:fontRef idx="minor"/>
        </p:style>
        <p:txBody>
          <a:bodyPr tIns="91440" bIns="91440">
            <a:spAutoFit/>
          </a:bodyPr>
          <a:p>
            <a:pPr>
              <a:lnSpc>
                <a:spcPct val="115000"/>
              </a:lnSpc>
            </a:pPr>
            <a:r>
              <a:rPr b="0" lang="hr-HR" sz="1200" spc="-1" strike="noStrike">
                <a:solidFill>
                  <a:srgbClr val="000000"/>
                </a:solidFill>
                <a:latin typeface="Arial"/>
                <a:ea typeface="Arial"/>
              </a:rPr>
              <a:t>Hier finden Sie einige Ideen, wie Sie mit dem Text umgehen können, um den Schülern dabei zu helfen, beim Lesen oder Anhören eines Textes Verständnisfähigkeiten zu entwickeln. Ein großer Teil der Aktivitäten kann für Hörtexte adaptiert werden.</a:t>
            </a:r>
            <a:endParaRPr b="0" lang="hr-HR" sz="1200" spc="-1" strike="noStrike">
              <a:latin typeface="Arial"/>
            </a:endParaRPr>
          </a:p>
          <a:p>
            <a:pPr>
              <a:lnSpc>
                <a:spcPct val="115000"/>
              </a:lnSpc>
            </a:pPr>
            <a:r>
              <a:rPr b="0" lang="hr-HR" sz="1200" spc="-1" strike="noStrike">
                <a:solidFill>
                  <a:srgbClr val="000000"/>
                </a:solidFill>
                <a:latin typeface="Arial"/>
                <a:ea typeface="Arial"/>
              </a:rPr>
              <a:t>Fragen zur Überprüfung des Verständnisses.</a:t>
            </a:r>
            <a:endParaRPr b="0" lang="hr-HR" sz="1200" spc="-1" strike="noStrike">
              <a:latin typeface="Arial"/>
            </a:endParaRPr>
          </a:p>
          <a:p>
            <a:pPr>
              <a:lnSpc>
                <a:spcPct val="115000"/>
              </a:lnSpc>
            </a:pPr>
            <a:r>
              <a:rPr b="0" lang="hr-HR" sz="1200" spc="-1" strike="noStrike">
                <a:solidFill>
                  <a:srgbClr val="000000"/>
                </a:solidFill>
                <a:latin typeface="Arial"/>
                <a:ea typeface="Arial"/>
              </a:rPr>
              <a:t>Wahr falsch</a:t>
            </a:r>
            <a:endParaRPr b="0" lang="hr-HR" sz="1200" spc="-1" strike="noStrike">
              <a:latin typeface="Arial"/>
            </a:endParaRPr>
          </a:p>
          <a:p>
            <a:pPr>
              <a:lnSpc>
                <a:spcPct val="115000"/>
              </a:lnSpc>
            </a:pPr>
            <a:r>
              <a:rPr b="0" lang="hr-HR" sz="1200" spc="-1" strike="noStrike">
                <a:solidFill>
                  <a:srgbClr val="000000"/>
                </a:solidFill>
                <a:latin typeface="Arial"/>
                <a:ea typeface="Arial"/>
              </a:rPr>
              <a:t>Die Schüler ergänzen die Sätze zum Text.</a:t>
            </a:r>
            <a:endParaRPr b="0" lang="hr-HR" sz="1200" spc="-1" strike="noStrike">
              <a:latin typeface="Arial"/>
            </a:endParaRPr>
          </a:p>
          <a:p>
            <a:pPr>
              <a:lnSpc>
                <a:spcPct val="115000"/>
              </a:lnSpc>
            </a:pPr>
            <a:r>
              <a:rPr b="0" lang="hr-HR" sz="1200" spc="-1" strike="noStrike">
                <a:solidFill>
                  <a:srgbClr val="000000"/>
                </a:solidFill>
                <a:latin typeface="Arial"/>
                <a:ea typeface="Arial"/>
              </a:rPr>
              <a:t>Bieten Sie den Schülern Antworten auf Fragen zum Text. Die Fragen müssen von den Studierenden selbst gestellt werden.</a:t>
            </a:r>
            <a:endParaRPr b="0" lang="hr-HR" sz="1200" spc="-1" strike="noStrike">
              <a:latin typeface="Arial"/>
            </a:endParaRPr>
          </a:p>
          <a:p>
            <a:pPr>
              <a:lnSpc>
                <a:spcPct val="115000"/>
              </a:lnSpc>
            </a:pPr>
            <a:r>
              <a:rPr b="0" lang="hr-HR" sz="1200" spc="-1" strike="noStrike">
                <a:solidFill>
                  <a:srgbClr val="000000"/>
                </a:solidFill>
                <a:latin typeface="Arial"/>
                <a:ea typeface="Arial"/>
              </a:rPr>
              <a:t>Schneiden Sie den Text in mehrere Teile (nach Absätzen). Die Schüler bringen die Passagen in die richtige Reihenfolge.</a:t>
            </a:r>
            <a:endParaRPr b="0" lang="hr-HR" sz="1200" spc="-1" strike="noStrike">
              <a:latin typeface="Arial"/>
            </a:endParaRPr>
          </a:p>
          <a:p>
            <a:pPr>
              <a:lnSpc>
                <a:spcPct val="115000"/>
              </a:lnSpc>
            </a:pPr>
            <a:r>
              <a:rPr b="0" lang="hr-HR" sz="1200" spc="-1" strike="noStrike">
                <a:solidFill>
                  <a:srgbClr val="000000"/>
                </a:solidFill>
                <a:latin typeface="Arial"/>
                <a:ea typeface="Arial"/>
              </a:rPr>
              <a:t>Schneiden Sie jeden Satz einzeln aus dem Text aus. Die Schüler bringen die Sätze in die richtige Reihenfolge.</a:t>
            </a:r>
            <a:endParaRPr b="0" lang="hr-HR" sz="1200" spc="-1" strike="noStrike">
              <a:latin typeface="Arial"/>
            </a:endParaRPr>
          </a:p>
          <a:p>
            <a:pPr>
              <a:lnSpc>
                <a:spcPct val="115000"/>
              </a:lnSpc>
            </a:pPr>
            <a:r>
              <a:rPr b="0" lang="hr-HR" sz="1200" spc="-1" strike="noStrike">
                <a:solidFill>
                  <a:srgbClr val="000000"/>
                </a:solidFill>
                <a:latin typeface="Arial"/>
                <a:ea typeface="Arial"/>
              </a:rPr>
              <a:t>Streichen Sie jedes N-te Wort/Zielwörter/Zielverbformen (…) aus dem Text: Die Schüler vervollständigen den Text.</a:t>
            </a:r>
            <a:endParaRPr b="0" lang="hr-HR" sz="1200" spc="-1" strike="noStrike">
              <a:latin typeface="Arial"/>
            </a:endParaRPr>
          </a:p>
          <a:p>
            <a:pPr>
              <a:lnSpc>
                <a:spcPct val="115000"/>
              </a:lnSpc>
            </a:pPr>
            <a:r>
              <a:rPr b="0" lang="hr-HR" sz="1200" spc="-1" strike="noStrike">
                <a:solidFill>
                  <a:srgbClr val="000000"/>
                </a:solidFill>
                <a:latin typeface="Arial"/>
                <a:ea typeface="Arial"/>
              </a:rPr>
              <a:t>Löschen Sie die Zielwörter aus dem Text, lassen Sie jedoch den ersten Buchstaben jedes Wortes stehen. Die Schüler vervollständigen den Text.</a:t>
            </a:r>
            <a:endParaRPr b="0" lang="hr-HR" sz="1200" spc="-1" strike="noStrike">
              <a:latin typeface="Arial"/>
            </a:endParaRPr>
          </a:p>
          <a:p>
            <a:pPr>
              <a:lnSpc>
                <a:spcPct val="115000"/>
              </a:lnSpc>
            </a:pPr>
            <a:r>
              <a:rPr b="0" lang="hr-HR" sz="1200" spc="-1" strike="noStrike">
                <a:solidFill>
                  <a:srgbClr val="000000"/>
                </a:solidFill>
                <a:latin typeface="Arial"/>
                <a:ea typeface="Arial"/>
              </a:rPr>
              <a:t>Mischen Sie die Buchstaben einiger Wörter. Die Schüler schreiben die Wörter richtig.</a:t>
            </a:r>
            <a:endParaRPr b="0" lang="hr-HR" sz="1200" spc="-1" strike="noStrike">
              <a:latin typeface="Arial"/>
            </a:endParaRPr>
          </a:p>
          <a:p>
            <a:pPr>
              <a:lnSpc>
                <a:spcPct val="115000"/>
              </a:lnSpc>
            </a:pPr>
            <a:r>
              <a:rPr b="0" lang="hr-HR" sz="1200" spc="-1" strike="noStrike">
                <a:solidFill>
                  <a:srgbClr val="000000"/>
                </a:solidFill>
                <a:latin typeface="Arial"/>
                <a:ea typeface="Arial"/>
              </a:rPr>
              <a:t>Die Studierenden präsentieren Informationen aus dem Text in Form eines Formulars mit persönlichen Daten / Steckbrief</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Hörverstehen</a:t>
            </a:r>
            <a:endParaRPr b="0" lang="hr-HR" sz="2800" spc="-1" strike="noStrike">
              <a:solidFill>
                <a:srgbClr val="000000"/>
              </a:solidFill>
              <a:latin typeface="Arial"/>
            </a:endParaRPr>
          </a:p>
        </p:txBody>
      </p:sp>
      <p:sp>
        <p:nvSpPr>
          <p:cNvPr id="264" name="CustomShape 2"/>
          <p:cNvSpPr/>
          <p:nvPr/>
        </p:nvSpPr>
        <p:spPr>
          <a:xfrm>
            <a:off x="117720" y="1542960"/>
            <a:ext cx="8647200" cy="273996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Zuhören</a:t>
            </a:r>
            <a:r>
              <a:rPr b="0" lang="hr-HR" sz="1400" spc="-1" strike="noStrike">
                <a:solidFill>
                  <a:srgbClr val="000000"/>
                </a:solidFill>
                <a:latin typeface="Arial"/>
                <a:ea typeface="Arial"/>
              </a:rPr>
              <a:t> – Bewertet wird das allgemeine Verständnis von kurzen und sehr einfachen authentischen und angepassten Texten mit visuellen Inhalten, das Erkennen der Grundbotschaft und das Finden von Schlüsselinformationen in langsam, klar und artikuliert gesprochenen Texten für die 4. Klasse der Grundschule (4., 5. und 6. Klasse). Klasse / 70 Stunden), also in mäßigem Tempo, klar und deutlich (7. und 8. Klasse / 70 Stunden und 5., 6., 7., 8. Klasse / 105 Stunden)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Die Fähigkeit, den gehörten Text zu verstehen, wird anhand von Zählern, Gedichten, Bildergeschichten, Bilderbüchern, einfachen Texten aus wenigen kurzen Sätzen mit Bildern, adaptiert an ein bekanntes Märchen, einfachen dialogischen und beschreibenden Texten, Grüßen, z -Mails, Formulare mit speziellen Daten, ....  </a:t>
            </a:r>
            <a:endParaRPr b="0" lang="hr-HR" sz="1400" spc="-1" strike="noStrike">
              <a:latin typeface="Arial"/>
            </a:endParaRPr>
          </a:p>
          <a:p>
            <a:pPr>
              <a:lnSpc>
                <a:spcPct val="100000"/>
              </a:lnSpc>
            </a:pPr>
            <a:endParaRPr b="0" lang="hr-HR" sz="1400" spc="-1" strike="noStrike">
              <a:latin typeface="Arial"/>
            </a:endParaRPr>
          </a:p>
          <a:p>
            <a:pPr>
              <a:lnSpc>
                <a:spcPct val="100000"/>
              </a:lnSpc>
            </a:pP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Hörverstehen</a:t>
            </a:r>
            <a:endParaRPr b="0" lang="hr-HR" sz="2800" spc="-1" strike="noStrike">
              <a:solidFill>
                <a:srgbClr val="000000"/>
              </a:solidFill>
              <a:latin typeface="Arial"/>
            </a:endParaRPr>
          </a:p>
        </p:txBody>
      </p:sp>
      <p:sp>
        <p:nvSpPr>
          <p:cNvPr id="266" name="CustomShape 2"/>
          <p:cNvSpPr/>
          <p:nvPr/>
        </p:nvSpPr>
        <p:spPr>
          <a:xfrm>
            <a:off x="144000" y="1162440"/>
            <a:ext cx="8647200" cy="3593160"/>
          </a:xfrm>
          <a:prstGeom prst="rect">
            <a:avLst/>
          </a:prstGeom>
          <a:noFill/>
          <a:ln>
            <a:noFill/>
          </a:ln>
        </p:spPr>
        <p:style>
          <a:lnRef idx="0"/>
          <a:fillRef idx="0"/>
          <a:effectRef idx="0"/>
          <a:fontRef idx="minor"/>
        </p:style>
        <p:txBody>
          <a:bodyPr tIns="91440" bIns="91440">
            <a:spAutoFit/>
          </a:bodyPr>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400" spc="-1" strike="noStrike">
                <a:solidFill>
                  <a:srgbClr val="000000"/>
                </a:solidFill>
                <a:latin typeface="Arial"/>
                <a:ea typeface="Arial"/>
              </a:rPr>
              <a:t>Kurze gesprochene Texte für die 4. Klasse umfassen je nach Dauer bis zu 100 Wörter.</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Wenn es um die Komplexität der Texte geht, wählen die Lehrer diejenigen Texte aus, die hinsichtlich des Sprachinhalts, der Struktur und der Komplexität des Themas für ihre Schüler geeignet sind.</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Die Texte sind nach Komplexität geordnet:</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sehr einfach,</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einfach,</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mittelkomplex,</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Komplex.</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3900" spc="-1" strike="noStrike">
                <a:solidFill>
                  <a:srgbClr val="000000"/>
                </a:solidFill>
                <a:latin typeface="Arial"/>
                <a:ea typeface="Arial"/>
              </a:rPr>
              <a:t>! Tipps: </a:t>
            </a:r>
            <a:endParaRPr b="0" lang="hr-HR" sz="3900" spc="-1" strike="noStrike">
              <a:solidFill>
                <a:srgbClr val="000000"/>
              </a:solidFill>
              <a:latin typeface="Arial"/>
            </a:endParaRPr>
          </a:p>
        </p:txBody>
      </p:sp>
      <p:sp>
        <p:nvSpPr>
          <p:cNvPr id="268" name="CustomShape 2"/>
          <p:cNvSpPr/>
          <p:nvPr/>
        </p:nvSpPr>
        <p:spPr>
          <a:xfrm>
            <a:off x="514440" y="1757520"/>
            <a:ext cx="8015040" cy="2281320"/>
          </a:xfrm>
          <a:prstGeom prst="rect">
            <a:avLst/>
          </a:prstGeom>
          <a:noFill/>
          <a:ln>
            <a:noFill/>
          </a:ln>
        </p:spPr>
        <p:style>
          <a:lnRef idx="0"/>
          <a:fillRef idx="0"/>
          <a:effectRef idx="0"/>
          <a:fontRef idx="minor"/>
        </p:style>
        <p:txBody>
          <a:bodyPr tIns="91440" bIns="91440">
            <a:spAutoFit/>
          </a:bodyPr>
          <a:p>
            <a:pPr algn="just">
              <a:lnSpc>
                <a:spcPct val="115000"/>
              </a:lnSpc>
            </a:pPr>
            <a:r>
              <a:rPr b="0" lang="hr-HR" sz="1200" spc="-1" strike="noStrike">
                <a:solidFill>
                  <a:srgbClr val="000000"/>
                </a:solidFill>
                <a:latin typeface="Arial"/>
                <a:ea typeface="Arial"/>
              </a:rPr>
              <a:t> </a:t>
            </a:r>
            <a:endParaRPr b="0" lang="hr-HR" sz="1200" spc="-1" strike="noStrike">
              <a:latin typeface="Arial"/>
            </a:endParaRPr>
          </a:p>
          <a:p>
            <a:pPr>
              <a:lnSpc>
                <a:spcPct val="115000"/>
              </a:lnSpc>
            </a:pPr>
            <a:r>
              <a:rPr b="0" lang="hr-HR" sz="1200" spc="-1" strike="noStrike">
                <a:solidFill>
                  <a:srgbClr val="000000"/>
                </a:solidFill>
                <a:latin typeface="Arial"/>
                <a:ea typeface="Arial"/>
              </a:rPr>
              <a:t>Bei allen Hörtexten sollte zunächst nur das globale Verstehen geprüft werden, das selektive Verstehen erst im zweiten oder dritten Schritt.</a:t>
            </a:r>
            <a:endParaRPr b="0" lang="hr-HR" sz="1200" spc="-1" strike="noStrike">
              <a:latin typeface="Arial"/>
            </a:endParaRPr>
          </a:p>
          <a:p>
            <a:pPr>
              <a:lnSpc>
                <a:spcPct val="115000"/>
              </a:lnSpc>
            </a:pPr>
            <a:r>
              <a:rPr b="0" lang="hr-HR" sz="1200" spc="-1" strike="noStrike">
                <a:solidFill>
                  <a:srgbClr val="000000"/>
                </a:solidFill>
                <a:latin typeface="Arial"/>
                <a:ea typeface="Arial"/>
              </a:rPr>
              <a:t> </a:t>
            </a:r>
            <a:r>
              <a:rPr b="0" lang="hr-HR" sz="1200" spc="-1" strike="noStrike">
                <a:solidFill>
                  <a:srgbClr val="000000"/>
                </a:solidFill>
                <a:latin typeface="Arial"/>
                <a:ea typeface="Arial"/>
              </a:rPr>
              <a:t>Es ist NICHT notwendig, den gehörten Text wörtlich zu verstehen, also im Detail zu prüfen. (!!)</a:t>
            </a:r>
            <a:endParaRPr b="0" lang="hr-HR" sz="1200" spc="-1" strike="noStrike">
              <a:latin typeface="Arial"/>
            </a:endParaRPr>
          </a:p>
          <a:p>
            <a:pPr>
              <a:lnSpc>
                <a:spcPct val="115000"/>
              </a:lnSpc>
            </a:pPr>
            <a:r>
              <a:rPr b="0" lang="hr-HR" sz="1200" spc="-1" strike="noStrike">
                <a:solidFill>
                  <a:srgbClr val="000000"/>
                </a:solidFill>
                <a:latin typeface="Arial"/>
                <a:ea typeface="Arial"/>
              </a:rPr>
              <a:t>Bei der Überprüfung des Hörverständnisses auf der Anfangsstufe des Sprachenlernens sind für einen Text mindestens 3 Hörsitzungen erforderlich, bei Bedarf auch mehr:</a:t>
            </a:r>
            <a:endParaRPr b="0" lang="hr-HR" sz="1200" spc="-1" strike="noStrike">
              <a:latin typeface="Arial"/>
            </a:endParaRPr>
          </a:p>
          <a:p>
            <a:pPr>
              <a:lnSpc>
                <a:spcPct val="115000"/>
              </a:lnSpc>
            </a:pPr>
            <a:r>
              <a:rPr b="0" lang="hr-HR" sz="1200" spc="-1" strike="noStrike">
                <a:solidFill>
                  <a:srgbClr val="000000"/>
                </a:solidFill>
                <a:latin typeface="Arial"/>
                <a:ea typeface="Arial"/>
              </a:rPr>
              <a:t>Zuerst lesen die Schüler die Aufgabe,</a:t>
            </a:r>
            <a:endParaRPr b="0" lang="hr-HR" sz="1200" spc="-1" strike="noStrike">
              <a:latin typeface="Arial"/>
            </a:endParaRPr>
          </a:p>
          <a:p>
            <a:pPr>
              <a:lnSpc>
                <a:spcPct val="115000"/>
              </a:lnSpc>
            </a:pPr>
            <a:r>
              <a:rPr b="0" lang="hr-HR" sz="1200" spc="-1" strike="noStrike">
                <a:solidFill>
                  <a:srgbClr val="000000"/>
                </a:solidFill>
                <a:latin typeface="Arial"/>
                <a:ea typeface="Arial"/>
              </a:rPr>
              <a:t>zunächst zuhören und ggf. die Aufgabe lösen,</a:t>
            </a:r>
            <a:endParaRPr b="0" lang="hr-HR" sz="1200" spc="-1" strike="noStrike">
              <a:latin typeface="Arial"/>
            </a:endParaRPr>
          </a:p>
          <a:p>
            <a:pPr>
              <a:lnSpc>
                <a:spcPct val="115000"/>
              </a:lnSpc>
            </a:pPr>
            <a:r>
              <a:rPr b="0" lang="hr-HR" sz="1200" spc="-1" strike="noStrike">
                <a:solidFill>
                  <a:srgbClr val="000000"/>
                </a:solidFill>
                <a:latin typeface="Arial"/>
                <a:ea typeface="Arial"/>
              </a:rPr>
              <a:t>zweites Zuhören und Erledigen der Aufgabe</a:t>
            </a:r>
            <a:endParaRPr b="0" lang="hr-HR" sz="1200" spc="-1" strike="noStrike">
              <a:latin typeface="Arial"/>
            </a:endParaRPr>
          </a:p>
          <a:p>
            <a:pPr>
              <a:lnSpc>
                <a:spcPct val="115000"/>
              </a:lnSpc>
            </a:pPr>
            <a:r>
              <a:rPr b="0" lang="hr-HR" sz="1200" spc="-1" strike="noStrike">
                <a:solidFill>
                  <a:srgbClr val="000000"/>
                </a:solidFill>
                <a:latin typeface="Arial"/>
                <a:ea typeface="Arial"/>
              </a:rPr>
              <a:t>3. Zuhören und Prüfen, also mögliche Korrekturen der Aufgabenstellung</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407160" y="598680"/>
            <a:ext cx="8561520" cy="999000"/>
          </a:xfrm>
          <a:prstGeom prst="rect">
            <a:avLst/>
          </a:prstGeom>
          <a:noFill/>
          <a:ln>
            <a:noFill/>
          </a:ln>
        </p:spPr>
        <p:txBody>
          <a:bodyPr tIns="91440" bIns="91440">
            <a:noAutofit/>
          </a:bodyPr>
          <a:p>
            <a:pPr>
              <a:lnSpc>
                <a:spcPct val="100000"/>
              </a:lnSpc>
            </a:pPr>
            <a:r>
              <a:rPr b="1" lang="hr-HR" sz="1920" spc="-1" strike="noStrike">
                <a:solidFill>
                  <a:srgbClr val="424242"/>
                </a:solidFill>
                <a:latin typeface="Maven Pro"/>
                <a:ea typeface="Maven Pro"/>
              </a:rPr>
              <a:t>Aktivitäten, die Sie mit Schülern vor, während und nach dem Anhören eines bestimmten Textes durchführen können, um ihnen das Verständnis zu erleichtern.</a:t>
            </a:r>
            <a:endParaRPr b="0" lang="hr-HR" sz="1920" spc="-1" strike="noStrike">
              <a:solidFill>
                <a:srgbClr val="000000"/>
              </a:solidFill>
              <a:latin typeface="Arial"/>
            </a:endParaRPr>
          </a:p>
        </p:txBody>
      </p:sp>
      <p:sp>
        <p:nvSpPr>
          <p:cNvPr id="270" name="CustomShape 2"/>
          <p:cNvSpPr/>
          <p:nvPr/>
        </p:nvSpPr>
        <p:spPr>
          <a:xfrm>
            <a:off x="225000" y="1485360"/>
            <a:ext cx="8604360" cy="3379320"/>
          </a:xfrm>
          <a:prstGeom prst="rect">
            <a:avLst/>
          </a:prstGeom>
          <a:noFill/>
          <a:ln>
            <a:noFill/>
          </a:ln>
        </p:spPr>
        <p:style>
          <a:lnRef idx="0"/>
          <a:fillRef idx="0"/>
          <a:effectRef idx="0"/>
          <a:fontRef idx="minor"/>
        </p:style>
        <p:txBody>
          <a:bodyPr tIns="91440" bIns="91440">
            <a:spAutoFit/>
          </a:bodyPr>
          <a:p>
            <a:pPr>
              <a:lnSpc>
                <a:spcPct val="100000"/>
              </a:lnSpc>
            </a:pPr>
            <a:endParaRPr b="0" lang="hr-HR" sz="1800" spc="-1" strike="noStrike">
              <a:latin typeface="Arial"/>
            </a:endParaRPr>
          </a:p>
          <a:p>
            <a:pPr>
              <a:lnSpc>
                <a:spcPct val="100000"/>
              </a:lnSpc>
            </a:pPr>
            <a:r>
              <a:rPr b="1" lang="hr-HR" sz="1400" spc="-1" strike="noStrike">
                <a:solidFill>
                  <a:srgbClr val="000000"/>
                </a:solidFill>
                <a:latin typeface="Arial"/>
                <a:ea typeface="Arial"/>
              </a:rPr>
              <a:t>Vor dem Zuhören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SuS:</a:t>
            </a:r>
            <a:endParaRPr b="0" lang="hr-HR" sz="1400" spc="-1" strike="noStrike">
              <a:latin typeface="Arial"/>
            </a:endParaRPr>
          </a:p>
          <a:p>
            <a:pPr>
              <a:lnSpc>
                <a:spcPct val="100000"/>
              </a:lnSpc>
            </a:pPr>
            <a:r>
              <a:rPr b="0" lang="hr-HR" sz="1400" spc="-1" strike="noStrike">
                <a:solidFill>
                  <a:srgbClr val="000000"/>
                </a:solidFill>
                <a:latin typeface="Arial"/>
                <a:ea typeface="Arial"/>
              </a:rPr>
              <a:t>Sie diskutieren das Thema</a:t>
            </a:r>
            <a:endParaRPr b="0" lang="hr-HR" sz="1400" spc="-1" strike="noStrike">
              <a:latin typeface="Arial"/>
            </a:endParaRPr>
          </a:p>
          <a:p>
            <a:pPr>
              <a:lnSpc>
                <a:spcPct val="100000"/>
              </a:lnSpc>
            </a:pPr>
            <a:r>
              <a:rPr b="0" lang="hr-HR" sz="1400" spc="-1" strike="noStrike">
                <a:solidFill>
                  <a:srgbClr val="000000"/>
                </a:solidFill>
                <a:latin typeface="Arial"/>
                <a:ea typeface="Arial"/>
              </a:rPr>
              <a:t>Sie sprechen über Bilder, die einen Bezug zum Text haben</a:t>
            </a:r>
            <a:endParaRPr b="0" lang="hr-HR" sz="1400" spc="-1" strike="noStrike">
              <a:latin typeface="Arial"/>
            </a:endParaRPr>
          </a:p>
          <a:p>
            <a:pPr>
              <a:lnSpc>
                <a:spcPct val="100000"/>
              </a:lnSpc>
            </a:pPr>
            <a:r>
              <a:rPr b="0" lang="hr-HR" sz="1400" spc="-1" strike="noStrike">
                <a:solidFill>
                  <a:srgbClr val="000000"/>
                </a:solidFill>
                <a:latin typeface="Arial"/>
                <a:ea typeface="Arial"/>
              </a:rPr>
              <a:t>Sie sprechen oder denken über die Liste der Objekte, Orte, Menschen, Gedanken ... nach, die im gehörten Text vorkommen</a:t>
            </a:r>
            <a:endParaRPr b="0" lang="hr-HR" sz="1400" spc="-1" strike="noStrike">
              <a:latin typeface="Arial"/>
            </a:endParaRPr>
          </a:p>
          <a:p>
            <a:pPr>
              <a:lnSpc>
                <a:spcPct val="100000"/>
              </a:lnSpc>
            </a:pPr>
            <a:r>
              <a:rPr b="0" lang="hr-HR" sz="1400" spc="-1" strike="noStrike">
                <a:solidFill>
                  <a:srgbClr val="000000"/>
                </a:solidFill>
                <a:latin typeface="Arial"/>
                <a:ea typeface="Arial"/>
              </a:rPr>
              <a:t>Sie lesen die zu beantwortenden Fragen nach dem Zuhören vor</a:t>
            </a:r>
            <a:endParaRPr b="0" lang="hr-HR" sz="1400" spc="-1" strike="noStrike">
              <a:latin typeface="Arial"/>
            </a:endParaRPr>
          </a:p>
          <a:p>
            <a:pPr>
              <a:lnSpc>
                <a:spcPct val="100000"/>
              </a:lnSpc>
            </a:pPr>
            <a:r>
              <a:rPr b="0" lang="hr-HR" sz="1400" spc="-1" strike="noStrike">
                <a:solidFill>
                  <a:srgbClr val="000000"/>
                </a:solidFill>
                <a:latin typeface="Arial"/>
                <a:ea typeface="Arial"/>
              </a:rPr>
              <a:t>Sie sagen die Richtigkeit von Aussagen über den Text voraus</a:t>
            </a:r>
            <a:endParaRPr b="0" lang="hr-HR" sz="1400" spc="-1" strike="noStrike">
              <a:latin typeface="Arial"/>
            </a:endParaRPr>
          </a:p>
          <a:p>
            <a:pPr>
              <a:lnSpc>
                <a:spcPct val="100000"/>
              </a:lnSpc>
            </a:pPr>
            <a:r>
              <a:rPr b="0" lang="hr-HR" sz="1400" spc="-1" strike="noStrike">
                <a:solidFill>
                  <a:srgbClr val="000000"/>
                </a:solidFill>
                <a:latin typeface="Arial"/>
                <a:ea typeface="Arial"/>
              </a:rPr>
              <a:t>Sie sagen den Inhalt des Textes voraus, der angehört wird</a:t>
            </a:r>
            <a:endParaRPr b="0" lang="hr-HR" sz="1400" spc="-1" strike="noStrike">
              <a:latin typeface="Arial"/>
            </a:endParaRPr>
          </a:p>
          <a:p>
            <a:pPr>
              <a:lnSpc>
                <a:spcPct val="100000"/>
              </a:lnSpc>
            </a:pPr>
            <a:r>
              <a:rPr b="0" lang="hr-HR" sz="1400" spc="-1" strike="noStrike">
                <a:solidFill>
                  <a:srgbClr val="000000"/>
                </a:solidFill>
                <a:latin typeface="Arial"/>
                <a:ea typeface="Arial"/>
              </a:rPr>
              <a:t>Sie lesen den Text und füllen die Lücken aus, bevor sie zuhören (die Zielwörter, Ausdrücke ...)</a:t>
            </a:r>
            <a:endParaRPr b="0" lang="hr-HR" sz="1400" spc="-1" strike="noStrike">
              <a:latin typeface="Arial"/>
            </a:endParaRPr>
          </a:p>
          <a:p>
            <a:pPr>
              <a:lnSpc>
                <a:spcPct val="100000"/>
              </a:lnSpc>
            </a:pPr>
            <a:r>
              <a:rPr b="0" lang="hr-HR" sz="1400" spc="-1" strike="noStrike">
                <a:solidFill>
                  <a:srgbClr val="000000"/>
                </a:solidFill>
                <a:latin typeface="Arial"/>
                <a:ea typeface="Arial"/>
              </a:rPr>
              <a:t>Sie besprechen die wichtigsten im Text erwähnten Vokabeln</a:t>
            </a:r>
            <a:endParaRPr b="0" lang="hr-HR" sz="1400" spc="-1" strike="noStrike">
              <a:latin typeface="Arial"/>
            </a:endParaRPr>
          </a:p>
          <a:p>
            <a:pPr>
              <a:lnSpc>
                <a:spcPct val="100000"/>
              </a:lnSpc>
            </a:pPr>
            <a:r>
              <a:rPr b="0" lang="hr-HR" sz="1400" spc="-1" strike="noStrike">
                <a:solidFill>
                  <a:srgbClr val="000000"/>
                </a:solidFill>
                <a:latin typeface="Arial"/>
                <a:ea typeface="Arial"/>
              </a:rPr>
              <a:t>Sie stellen Fragen zum Inhalt des Textes</a:t>
            </a:r>
            <a:endParaRPr b="0" lang="hr-HR" sz="1400" spc="-1" strike="noStrike">
              <a:latin typeface="Arial"/>
            </a:endParaRPr>
          </a:p>
          <a:p>
            <a:pPr>
              <a:lnSpc>
                <a:spcPct val="100000"/>
              </a:lnSpc>
            </a:pPr>
            <a:r>
              <a:rPr b="0" lang="hr-HR" sz="1400" spc="-1" strike="noStrike">
                <a:solidFill>
                  <a:srgbClr val="000000"/>
                </a:solidFill>
                <a:latin typeface="Arial"/>
                <a:ea typeface="Arial"/>
              </a:rPr>
              <a:t>Sie weisen auf Bilder hin, die sich auf den angehörten Text beziehen</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Texte nach Komplexität:</a:t>
            </a:r>
            <a:endParaRPr b="0" lang="hr-HR" sz="2800" spc="-1" strike="noStrike">
              <a:solidFill>
                <a:srgbClr val="000000"/>
              </a:solidFill>
              <a:latin typeface="Arial"/>
            </a:endParaRPr>
          </a:p>
        </p:txBody>
      </p:sp>
      <p:sp>
        <p:nvSpPr>
          <p:cNvPr id="165" name="CustomShape 2"/>
          <p:cNvSpPr/>
          <p:nvPr/>
        </p:nvSpPr>
        <p:spPr>
          <a:xfrm>
            <a:off x="353520" y="1661040"/>
            <a:ext cx="7146720" cy="1888200"/>
          </a:xfrm>
          <a:prstGeom prst="rect">
            <a:avLst/>
          </a:prstGeom>
          <a:noFill/>
          <a:ln>
            <a:noFill/>
          </a:ln>
        </p:spPr>
        <p:style>
          <a:lnRef idx="0"/>
          <a:fillRef idx="0"/>
          <a:effectRef idx="0"/>
          <a:fontRef idx="minor"/>
        </p:style>
        <p:txBody>
          <a:bodyPr tIns="91440" bIns="91440">
            <a:spAutoFit/>
          </a:bodyPr>
          <a:p>
            <a:pPr marL="457200">
              <a:lnSpc>
                <a:spcPct val="100000"/>
              </a:lnSpc>
            </a:pPr>
            <a:endParaRPr b="0" lang="hr-HR" sz="18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sehr einfacher Text,  </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einfacher Text, </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mittelkomplexer Text, </a:t>
            </a:r>
            <a:endParaRPr b="0" lang="hr-HR" sz="1400" spc="-1" strike="noStrike">
              <a:latin typeface="Arial"/>
            </a:endParaRPr>
          </a:p>
          <a:p>
            <a:pPr marL="457200">
              <a:lnSpc>
                <a:spcPct val="100000"/>
              </a:lnSpc>
            </a:pPr>
            <a:endParaRPr b="0" lang="hr-HR" sz="1400" spc="-1" strike="noStrike">
              <a:latin typeface="Arial"/>
            </a:endParaRPr>
          </a:p>
          <a:p>
            <a:pPr marL="457200" indent="-317160">
              <a:lnSpc>
                <a:spcPct val="100000"/>
              </a:lnSpc>
              <a:buClr>
                <a:srgbClr val="000000"/>
              </a:buClr>
              <a:buFont typeface="Arial"/>
              <a:buChar char="●"/>
            </a:pPr>
            <a:r>
              <a:rPr b="0" lang="hr-HR" sz="1400" spc="-1" strike="noStrike">
                <a:solidFill>
                  <a:srgbClr val="000000"/>
                </a:solidFill>
                <a:latin typeface="Arial"/>
                <a:ea typeface="Arial"/>
              </a:rPr>
              <a:t>komplexer Text. </a:t>
            </a:r>
            <a:endParaRPr b="0" lang="hr-HR" sz="1400" spc="-1" strike="noStrike">
              <a:latin typeface="Arial"/>
            </a:endParaRPr>
          </a:p>
        </p:txBody>
      </p:sp>
      <p:pic>
        <p:nvPicPr>
          <p:cNvPr id="166" name="Google Shape;292;p15" descr=""/>
          <p:cNvPicPr/>
          <p:nvPr/>
        </p:nvPicPr>
        <p:blipFill>
          <a:blip r:embed="rId1"/>
          <a:stretch/>
        </p:blipFill>
        <p:spPr>
          <a:xfrm>
            <a:off x="6310080" y="1437120"/>
            <a:ext cx="1940760" cy="2743200"/>
          </a:xfrm>
          <a:prstGeom prst="rect">
            <a:avLst/>
          </a:prstGeom>
          <a:ln>
            <a:noFill/>
          </a:ln>
        </p:spPr>
      </p:pic>
      <p:pic>
        <p:nvPicPr>
          <p:cNvPr id="167" name="Google Shape;293;p15" descr=""/>
          <p:cNvPicPr/>
          <p:nvPr/>
        </p:nvPicPr>
        <p:blipFill>
          <a:blip r:embed="rId2"/>
          <a:stretch/>
        </p:blipFill>
        <p:spPr>
          <a:xfrm>
            <a:off x="3468240" y="1903680"/>
            <a:ext cx="3025080" cy="302508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407160" y="598680"/>
            <a:ext cx="8561520" cy="999000"/>
          </a:xfrm>
          <a:prstGeom prst="rect">
            <a:avLst/>
          </a:prstGeom>
          <a:noFill/>
          <a:ln>
            <a:noFill/>
          </a:ln>
        </p:spPr>
        <p:txBody>
          <a:bodyPr tIns="91440" bIns="91440">
            <a:noAutofit/>
          </a:bodyPr>
          <a:p>
            <a:pPr>
              <a:lnSpc>
                <a:spcPct val="100000"/>
              </a:lnSpc>
            </a:pPr>
            <a:r>
              <a:rPr b="1" lang="hr-HR" sz="1920" spc="-1" strike="noStrike">
                <a:solidFill>
                  <a:srgbClr val="424242"/>
                </a:solidFill>
                <a:latin typeface="Maven Pro"/>
                <a:ea typeface="Maven Pro"/>
              </a:rPr>
              <a:t>Aktivitäten, die Sie mit Schülern vor, während und nach dem Anhören eines bestimmten Textes durchführen können, um ihnen das Verständnis zu erleichtern.</a:t>
            </a:r>
            <a:endParaRPr b="0" lang="hr-HR" sz="1920" spc="-1" strike="noStrike">
              <a:solidFill>
                <a:srgbClr val="000000"/>
              </a:solidFill>
              <a:latin typeface="Arial"/>
            </a:endParaRPr>
          </a:p>
        </p:txBody>
      </p:sp>
      <p:sp>
        <p:nvSpPr>
          <p:cNvPr id="272" name="CustomShape 2"/>
          <p:cNvSpPr/>
          <p:nvPr/>
        </p:nvSpPr>
        <p:spPr>
          <a:xfrm>
            <a:off x="225000" y="1485360"/>
            <a:ext cx="8604360" cy="3727440"/>
          </a:xfrm>
          <a:prstGeom prst="rect">
            <a:avLst/>
          </a:prstGeom>
          <a:noFill/>
          <a:ln>
            <a:noFill/>
          </a:ln>
        </p:spPr>
        <p:style>
          <a:lnRef idx="0"/>
          <a:fillRef idx="0"/>
          <a:effectRef idx="0"/>
          <a:fontRef idx="minor"/>
        </p:style>
        <p:txBody>
          <a:bodyPr tIns="91440" bIns="91440">
            <a:spAutoFit/>
          </a:bodyPr>
          <a:p>
            <a:pPr>
              <a:lnSpc>
                <a:spcPct val="100000"/>
              </a:lnSpc>
            </a:pPr>
            <a:endParaRPr b="0" lang="hr-HR" sz="1800" spc="-1" strike="noStrike">
              <a:latin typeface="Arial"/>
            </a:endParaRPr>
          </a:p>
          <a:p>
            <a:pPr>
              <a:lnSpc>
                <a:spcPct val="115000"/>
              </a:lnSpc>
            </a:pPr>
            <a:r>
              <a:rPr b="1" lang="hr-HR" sz="1200" spc="-1" strike="noStrike">
                <a:solidFill>
                  <a:srgbClr val="000000"/>
                </a:solidFill>
                <a:latin typeface="Arial"/>
                <a:ea typeface="Arial"/>
              </a:rPr>
              <a:t>Beim Zuhören</a:t>
            </a:r>
            <a:endParaRPr b="0" lang="hr-HR" sz="1200" spc="-1" strike="noStrike">
              <a:latin typeface="Arial"/>
            </a:endParaRPr>
          </a:p>
          <a:p>
            <a:pPr>
              <a:lnSpc>
                <a:spcPct val="115000"/>
              </a:lnSpc>
            </a:pPr>
            <a:r>
              <a:rPr b="1" lang="hr-HR" sz="1200" spc="-1" strike="noStrike">
                <a:solidFill>
                  <a:srgbClr val="000000"/>
                </a:solidFill>
                <a:latin typeface="Arial"/>
                <a:ea typeface="Arial"/>
              </a:rPr>
              <a:t>SuS:</a:t>
            </a:r>
            <a:endParaRPr b="0" lang="hr-HR" sz="1200" spc="-1" strike="noStrike">
              <a:latin typeface="Arial"/>
            </a:endParaRPr>
          </a:p>
          <a:p>
            <a:pPr>
              <a:lnSpc>
                <a:spcPct val="115000"/>
              </a:lnSpc>
            </a:pPr>
            <a:r>
              <a:rPr b="0" lang="hr-HR" sz="1200" spc="-1" strike="noStrike">
                <a:solidFill>
                  <a:srgbClr val="000000"/>
                </a:solidFill>
                <a:latin typeface="Arial"/>
                <a:ea typeface="Arial"/>
              </a:rPr>
              <a:t>Sie markieren Objekte, Aktionen, Personen, (...) auf der Liste (wenn sie Informationen über etwas von der Liste gehört haben, markieren die Schüler diese)</a:t>
            </a:r>
            <a:endParaRPr b="0" lang="hr-HR" sz="1200" spc="-1" strike="noStrike">
              <a:latin typeface="Arial"/>
            </a:endParaRPr>
          </a:p>
          <a:p>
            <a:pPr>
              <a:lnSpc>
                <a:spcPct val="115000"/>
              </a:lnSpc>
            </a:pPr>
            <a:r>
              <a:rPr b="0" lang="hr-HR" sz="1200" spc="-1" strike="noStrike">
                <a:solidFill>
                  <a:srgbClr val="000000"/>
                </a:solidFill>
                <a:latin typeface="Arial"/>
                <a:ea typeface="Arial"/>
              </a:rPr>
              <a:t>Sie schreiben Notizen</a:t>
            </a:r>
            <a:endParaRPr b="0" lang="hr-HR" sz="1200" spc="-1" strike="noStrike">
              <a:latin typeface="Arial"/>
            </a:endParaRPr>
          </a:p>
          <a:p>
            <a:pPr>
              <a:lnSpc>
                <a:spcPct val="115000"/>
              </a:lnSpc>
            </a:pPr>
            <a:r>
              <a:rPr b="0" lang="hr-HR" sz="1200" spc="-1" strike="noStrike">
                <a:solidFill>
                  <a:srgbClr val="000000"/>
                </a:solidFill>
                <a:latin typeface="Arial"/>
                <a:ea typeface="Arial"/>
              </a:rPr>
              <a:t>Sie schreiben eine Liste (Notizobjekte, Orte, Aktionen, Personen...), die im Text erwähnt wird</a:t>
            </a:r>
            <a:endParaRPr b="0" lang="hr-HR" sz="1200" spc="-1" strike="noStrike">
              <a:latin typeface="Arial"/>
            </a:endParaRPr>
          </a:p>
          <a:p>
            <a:pPr>
              <a:lnSpc>
                <a:spcPct val="115000"/>
              </a:lnSpc>
            </a:pPr>
            <a:r>
              <a:rPr b="0" lang="hr-HR" sz="1200" spc="-1" strike="noStrike">
                <a:solidFill>
                  <a:srgbClr val="000000"/>
                </a:solidFill>
                <a:latin typeface="Arial"/>
                <a:ea typeface="Arial"/>
              </a:rPr>
              <a:t>Sie überprüfen die fertigen Wörter aus der Übung, bevor sie zuhören</a:t>
            </a:r>
            <a:endParaRPr b="0" lang="hr-HR" sz="1200" spc="-1" strike="noStrike">
              <a:latin typeface="Arial"/>
            </a:endParaRPr>
          </a:p>
          <a:p>
            <a:pPr>
              <a:lnSpc>
                <a:spcPct val="115000"/>
              </a:lnSpc>
            </a:pPr>
            <a:r>
              <a:rPr b="0" lang="hr-HR" sz="1200" spc="-1" strike="noStrike">
                <a:solidFill>
                  <a:srgbClr val="000000"/>
                </a:solidFill>
                <a:latin typeface="Arial"/>
                <a:ea typeface="Arial"/>
              </a:rPr>
              <a:t>Sie ergänzen den geschriebenen Text mit Ausdrücken</a:t>
            </a:r>
            <a:endParaRPr b="0" lang="hr-HR" sz="1200" spc="-1" strike="noStrike">
              <a:latin typeface="Arial"/>
            </a:endParaRPr>
          </a:p>
          <a:p>
            <a:pPr>
              <a:lnSpc>
                <a:spcPct val="115000"/>
              </a:lnSpc>
            </a:pPr>
            <a:r>
              <a:rPr b="0" lang="hr-HR" sz="1200" spc="-1" strike="noStrike">
                <a:solidFill>
                  <a:srgbClr val="000000"/>
                </a:solidFill>
                <a:latin typeface="Arial"/>
                <a:ea typeface="Arial"/>
              </a:rPr>
              <a:t>Sie weisen auf wahre und falsche Aussagen über den gehörten Text hin</a:t>
            </a:r>
            <a:endParaRPr b="0" lang="hr-HR" sz="1200" spc="-1" strike="noStrike">
              <a:latin typeface="Arial"/>
            </a:endParaRPr>
          </a:p>
          <a:p>
            <a:pPr>
              <a:lnSpc>
                <a:spcPct val="115000"/>
              </a:lnSpc>
            </a:pPr>
            <a:r>
              <a:rPr b="0" lang="hr-HR" sz="1200" spc="-1" strike="noStrike">
                <a:solidFill>
                  <a:srgbClr val="000000"/>
                </a:solidFill>
                <a:latin typeface="Arial"/>
                <a:ea typeface="Arial"/>
              </a:rPr>
              <a:t>Sie beantworten Multiple-Choice-Fragen</a:t>
            </a:r>
            <a:endParaRPr b="0" lang="hr-HR" sz="1200" spc="-1" strike="noStrike">
              <a:latin typeface="Arial"/>
            </a:endParaRPr>
          </a:p>
          <a:p>
            <a:pPr>
              <a:lnSpc>
                <a:spcPct val="115000"/>
              </a:lnSpc>
            </a:pPr>
            <a:r>
              <a:rPr b="0" lang="hr-HR" sz="1200" spc="-1" strike="noStrike">
                <a:solidFill>
                  <a:srgbClr val="000000"/>
                </a:solidFill>
                <a:latin typeface="Arial"/>
                <a:ea typeface="Arial"/>
              </a:rPr>
              <a:t>Sie erkennen Fehler in den Bildern, über die der Text spricht, oder im geschriebenen Text</a:t>
            </a:r>
            <a:endParaRPr b="0" lang="hr-HR" sz="1200" spc="-1" strike="noStrike">
              <a:latin typeface="Arial"/>
            </a:endParaRPr>
          </a:p>
          <a:p>
            <a:pPr>
              <a:lnSpc>
                <a:spcPct val="115000"/>
              </a:lnSpc>
            </a:pPr>
            <a:r>
              <a:rPr b="0" lang="hr-HR" sz="1200" spc="-1" strike="noStrike">
                <a:solidFill>
                  <a:srgbClr val="000000"/>
                </a:solidFill>
                <a:latin typeface="Arial"/>
                <a:ea typeface="Arial"/>
              </a:rPr>
              <a:t>Sie ordnen Ereignisse, Bilder, Objekte (...) anhand des gehörten Textes</a:t>
            </a:r>
            <a:endParaRPr b="0" lang="hr-HR" sz="1200" spc="-1" strike="noStrike">
              <a:latin typeface="Arial"/>
            </a:endParaRPr>
          </a:p>
          <a:p>
            <a:pPr>
              <a:lnSpc>
                <a:spcPct val="115000"/>
              </a:lnSpc>
            </a:pPr>
            <a:r>
              <a:rPr b="0" lang="hr-HR" sz="1200" spc="-1" strike="noStrike">
                <a:solidFill>
                  <a:srgbClr val="000000"/>
                </a:solidFill>
                <a:latin typeface="Arial"/>
                <a:ea typeface="Arial"/>
              </a:rPr>
              <a:t>Sie befolgen die Anweisungen aus dem gehörten Text und führen die Aktionen aus</a:t>
            </a:r>
            <a:endParaRPr b="0" lang="hr-HR" sz="1200" spc="-1" strike="noStrike">
              <a:latin typeface="Arial"/>
            </a:endParaRPr>
          </a:p>
          <a:p>
            <a:pPr>
              <a:lnSpc>
                <a:spcPct val="115000"/>
              </a:lnSpc>
            </a:pPr>
            <a:r>
              <a:rPr b="0" lang="hr-HR" sz="1200" spc="-1" strike="noStrike">
                <a:solidFill>
                  <a:srgbClr val="000000"/>
                </a:solidFill>
                <a:latin typeface="Arial"/>
                <a:ea typeface="Arial"/>
              </a:rPr>
              <a:t>Sie füllen die Tabellen mit Daten</a:t>
            </a:r>
            <a:endParaRPr b="0" lang="hr-HR" sz="1200" spc="-1" strike="noStrike">
              <a:latin typeface="Arial"/>
            </a:endParaRPr>
          </a:p>
          <a:p>
            <a:pPr>
              <a:lnSpc>
                <a:spcPct val="115000"/>
              </a:lnSpc>
            </a:pPr>
            <a:endParaRPr b="0" lang="hr-HR" sz="1200" spc="-1" strike="noStrike">
              <a:latin typeface="Arial"/>
            </a:endParaRPr>
          </a:p>
          <a:p>
            <a:pPr>
              <a:lnSpc>
                <a:spcPct val="115000"/>
              </a:lnSpc>
            </a:pP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407160" y="598680"/>
            <a:ext cx="8561520" cy="999000"/>
          </a:xfrm>
          <a:prstGeom prst="rect">
            <a:avLst/>
          </a:prstGeom>
          <a:noFill/>
          <a:ln>
            <a:noFill/>
          </a:ln>
        </p:spPr>
        <p:txBody>
          <a:bodyPr tIns="91440" bIns="91440">
            <a:noAutofit/>
          </a:bodyPr>
          <a:p>
            <a:pPr>
              <a:lnSpc>
                <a:spcPct val="100000"/>
              </a:lnSpc>
            </a:pPr>
            <a:r>
              <a:rPr b="1" lang="hr-HR" sz="1920" spc="-1" strike="noStrike">
                <a:solidFill>
                  <a:srgbClr val="424242"/>
                </a:solidFill>
                <a:latin typeface="Maven Pro"/>
                <a:ea typeface="Maven Pro"/>
              </a:rPr>
              <a:t>Aktivitäten, die Sie mit Schülern vor, während und nach dem Anhören eines bestimmten Textes durchführen können, um ihnen das Verständnis zu erleichtern.</a:t>
            </a:r>
            <a:endParaRPr b="0" lang="hr-HR" sz="1920" spc="-1" strike="noStrike">
              <a:solidFill>
                <a:srgbClr val="000000"/>
              </a:solidFill>
              <a:latin typeface="Arial"/>
            </a:endParaRPr>
          </a:p>
        </p:txBody>
      </p:sp>
      <p:sp>
        <p:nvSpPr>
          <p:cNvPr id="274" name="CustomShape 2"/>
          <p:cNvSpPr/>
          <p:nvPr/>
        </p:nvSpPr>
        <p:spPr>
          <a:xfrm>
            <a:off x="225000" y="1485360"/>
            <a:ext cx="8604360" cy="3544560"/>
          </a:xfrm>
          <a:prstGeom prst="rect">
            <a:avLst/>
          </a:prstGeom>
          <a:noFill/>
          <a:ln>
            <a:noFill/>
          </a:ln>
        </p:spPr>
        <p:style>
          <a:lnRef idx="0"/>
          <a:fillRef idx="0"/>
          <a:effectRef idx="0"/>
          <a:fontRef idx="minor"/>
        </p:style>
        <p:txBody>
          <a:bodyPr tIns="91440" bIns="91440">
            <a:spAutoFit/>
          </a:bodyPr>
          <a:p>
            <a:pPr>
              <a:lnSpc>
                <a:spcPct val="100000"/>
              </a:lnSpc>
            </a:pPr>
            <a:endParaRPr b="0" lang="hr-HR" sz="1800" spc="-1" strike="noStrike">
              <a:latin typeface="Arial"/>
            </a:endParaRPr>
          </a:p>
          <a:p>
            <a:pPr>
              <a:lnSpc>
                <a:spcPct val="115000"/>
              </a:lnSpc>
            </a:pPr>
            <a:r>
              <a:rPr b="1" lang="hr-HR" sz="1200" spc="-1" strike="noStrike">
                <a:solidFill>
                  <a:srgbClr val="000000"/>
                </a:solidFill>
                <a:latin typeface="Arial"/>
                <a:ea typeface="Arial"/>
              </a:rPr>
              <a:t>Beim Zuhören</a:t>
            </a:r>
            <a:endParaRPr b="0" lang="hr-HR" sz="1200" spc="-1" strike="noStrike">
              <a:latin typeface="Arial"/>
            </a:endParaRPr>
          </a:p>
          <a:p>
            <a:pPr>
              <a:lnSpc>
                <a:spcPct val="115000"/>
              </a:lnSpc>
            </a:pPr>
            <a:r>
              <a:rPr b="1" lang="hr-HR" sz="1200" spc="-1" strike="noStrike">
                <a:solidFill>
                  <a:srgbClr val="000000"/>
                </a:solidFill>
                <a:latin typeface="Arial"/>
                <a:ea typeface="Arial"/>
              </a:rPr>
              <a:t>SuS:</a:t>
            </a:r>
            <a:endParaRPr b="0" lang="hr-HR" sz="1200" spc="-1" strike="noStrike">
              <a:latin typeface="Arial"/>
            </a:endParaRPr>
          </a:p>
          <a:p>
            <a:pPr>
              <a:lnSpc>
                <a:spcPct val="115000"/>
              </a:lnSpc>
            </a:pPr>
            <a:r>
              <a:rPr b="0" lang="hr-HR" sz="1200" spc="-1" strike="noStrike">
                <a:solidFill>
                  <a:srgbClr val="000000"/>
                </a:solidFill>
                <a:latin typeface="Arial"/>
                <a:ea typeface="Arial"/>
              </a:rPr>
              <a:t>Sie markieren Objekte, Aktionen, Personen, (...) auf der Liste (wenn sie Informationen über etwas von der Liste gehört haben, markieren die Schüler diese)</a:t>
            </a:r>
            <a:endParaRPr b="0" lang="hr-HR" sz="1200" spc="-1" strike="noStrike">
              <a:latin typeface="Arial"/>
            </a:endParaRPr>
          </a:p>
          <a:p>
            <a:pPr>
              <a:lnSpc>
                <a:spcPct val="115000"/>
              </a:lnSpc>
            </a:pPr>
            <a:r>
              <a:rPr b="0" lang="hr-HR" sz="1200" spc="-1" strike="noStrike">
                <a:solidFill>
                  <a:srgbClr val="000000"/>
                </a:solidFill>
                <a:latin typeface="Arial"/>
                <a:ea typeface="Arial"/>
              </a:rPr>
              <a:t>Sie schreiben Notizen</a:t>
            </a:r>
            <a:endParaRPr b="0" lang="hr-HR" sz="1200" spc="-1" strike="noStrike">
              <a:latin typeface="Arial"/>
            </a:endParaRPr>
          </a:p>
          <a:p>
            <a:pPr>
              <a:lnSpc>
                <a:spcPct val="115000"/>
              </a:lnSpc>
            </a:pPr>
            <a:r>
              <a:rPr b="0" lang="hr-HR" sz="1200" spc="-1" strike="noStrike">
                <a:solidFill>
                  <a:srgbClr val="000000"/>
                </a:solidFill>
                <a:latin typeface="Arial"/>
                <a:ea typeface="Arial"/>
              </a:rPr>
              <a:t>Sie schreiben eine Liste (Notizobjekte, Orte, Aktionen, Personen...), die im Text erwähnt wird</a:t>
            </a:r>
            <a:endParaRPr b="0" lang="hr-HR" sz="1200" spc="-1" strike="noStrike">
              <a:latin typeface="Arial"/>
            </a:endParaRPr>
          </a:p>
          <a:p>
            <a:pPr>
              <a:lnSpc>
                <a:spcPct val="115000"/>
              </a:lnSpc>
            </a:pPr>
            <a:r>
              <a:rPr b="0" lang="hr-HR" sz="1200" spc="-1" strike="noStrike">
                <a:solidFill>
                  <a:srgbClr val="000000"/>
                </a:solidFill>
                <a:latin typeface="Arial"/>
                <a:ea typeface="Arial"/>
              </a:rPr>
              <a:t>Sie überprüfen die fertigen Wörter aus der Übung, bevor sie zuhören</a:t>
            </a:r>
            <a:endParaRPr b="0" lang="hr-HR" sz="1200" spc="-1" strike="noStrike">
              <a:latin typeface="Arial"/>
            </a:endParaRPr>
          </a:p>
          <a:p>
            <a:pPr>
              <a:lnSpc>
                <a:spcPct val="115000"/>
              </a:lnSpc>
            </a:pPr>
            <a:r>
              <a:rPr b="0" lang="hr-HR" sz="1200" spc="-1" strike="noStrike">
                <a:solidFill>
                  <a:srgbClr val="000000"/>
                </a:solidFill>
                <a:latin typeface="Arial"/>
                <a:ea typeface="Arial"/>
              </a:rPr>
              <a:t>Sie ergänzen den geschriebenen Text mit Ausdrücken</a:t>
            </a:r>
            <a:endParaRPr b="0" lang="hr-HR" sz="1200" spc="-1" strike="noStrike">
              <a:latin typeface="Arial"/>
            </a:endParaRPr>
          </a:p>
          <a:p>
            <a:pPr>
              <a:lnSpc>
                <a:spcPct val="115000"/>
              </a:lnSpc>
            </a:pPr>
            <a:r>
              <a:rPr b="0" lang="hr-HR" sz="1200" spc="-1" strike="noStrike">
                <a:solidFill>
                  <a:srgbClr val="000000"/>
                </a:solidFill>
                <a:latin typeface="Arial"/>
                <a:ea typeface="Arial"/>
              </a:rPr>
              <a:t>Sie weisen auf wahre und falsche Aussagen über den gehörten Text hin</a:t>
            </a:r>
            <a:endParaRPr b="0" lang="hr-HR" sz="1200" spc="-1" strike="noStrike">
              <a:latin typeface="Arial"/>
            </a:endParaRPr>
          </a:p>
          <a:p>
            <a:pPr>
              <a:lnSpc>
                <a:spcPct val="115000"/>
              </a:lnSpc>
            </a:pPr>
            <a:r>
              <a:rPr b="0" lang="hr-HR" sz="1200" spc="-1" strike="noStrike">
                <a:solidFill>
                  <a:srgbClr val="000000"/>
                </a:solidFill>
                <a:latin typeface="Arial"/>
                <a:ea typeface="Arial"/>
              </a:rPr>
              <a:t>Sie beantworten Multiple-Choice-Fragen</a:t>
            </a:r>
            <a:endParaRPr b="0" lang="hr-HR" sz="1200" spc="-1" strike="noStrike">
              <a:latin typeface="Arial"/>
            </a:endParaRPr>
          </a:p>
          <a:p>
            <a:pPr>
              <a:lnSpc>
                <a:spcPct val="115000"/>
              </a:lnSpc>
            </a:pPr>
            <a:r>
              <a:rPr b="0" lang="hr-HR" sz="1200" spc="-1" strike="noStrike">
                <a:solidFill>
                  <a:srgbClr val="000000"/>
                </a:solidFill>
                <a:latin typeface="Arial"/>
                <a:ea typeface="Arial"/>
              </a:rPr>
              <a:t>Sie erkennen Fehler in den Bildern, über die der Text spricht, oder im geschriebenen Text</a:t>
            </a:r>
            <a:endParaRPr b="0" lang="hr-HR" sz="1200" spc="-1" strike="noStrike">
              <a:latin typeface="Arial"/>
            </a:endParaRPr>
          </a:p>
          <a:p>
            <a:pPr>
              <a:lnSpc>
                <a:spcPct val="115000"/>
              </a:lnSpc>
            </a:pPr>
            <a:r>
              <a:rPr b="0" lang="hr-HR" sz="1200" spc="-1" strike="noStrike">
                <a:solidFill>
                  <a:srgbClr val="000000"/>
                </a:solidFill>
                <a:latin typeface="Arial"/>
                <a:ea typeface="Arial"/>
              </a:rPr>
              <a:t>Sie ordnen Ereignisse, Bilder, Objekte (...) anhand des gehörten Textes</a:t>
            </a:r>
            <a:endParaRPr b="0" lang="hr-HR" sz="1200" spc="-1" strike="noStrike">
              <a:latin typeface="Arial"/>
            </a:endParaRPr>
          </a:p>
          <a:p>
            <a:pPr>
              <a:lnSpc>
                <a:spcPct val="115000"/>
              </a:lnSpc>
            </a:pPr>
            <a:r>
              <a:rPr b="0" lang="hr-HR" sz="1200" spc="-1" strike="noStrike">
                <a:solidFill>
                  <a:srgbClr val="000000"/>
                </a:solidFill>
                <a:latin typeface="Arial"/>
                <a:ea typeface="Arial"/>
              </a:rPr>
              <a:t>Sie befolgen die Anweisungen aus dem gehörten Text und führen die Aktionen aus</a:t>
            </a:r>
            <a:endParaRPr b="0" lang="hr-HR" sz="1200" spc="-1" strike="noStrike">
              <a:latin typeface="Arial"/>
            </a:endParaRPr>
          </a:p>
          <a:p>
            <a:pPr>
              <a:lnSpc>
                <a:spcPct val="115000"/>
              </a:lnSpc>
            </a:pPr>
            <a:r>
              <a:rPr b="0" lang="hr-HR" sz="1200" spc="-1" strike="noStrike">
                <a:solidFill>
                  <a:srgbClr val="000000"/>
                </a:solidFill>
                <a:latin typeface="Arial"/>
                <a:ea typeface="Arial"/>
              </a:rPr>
              <a:t>Sie füllen die Tabellen mit Daten</a:t>
            </a:r>
            <a:endParaRPr b="0" lang="hr-HR" sz="1200" spc="-1" strike="noStrike">
              <a:latin typeface="Arial"/>
            </a:endParaRPr>
          </a:p>
          <a:p>
            <a:pPr>
              <a:lnSpc>
                <a:spcPct val="115000"/>
              </a:lnSpc>
            </a:pP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1303920" y="598680"/>
            <a:ext cx="7030080" cy="999000"/>
          </a:xfrm>
          <a:prstGeom prst="rect">
            <a:avLst/>
          </a:prstGeom>
          <a:noFill/>
          <a:ln>
            <a:noFill/>
          </a:ln>
        </p:spPr>
        <p:txBody>
          <a:bodyPr tIns="91440" bIns="91440">
            <a:normAutofit fontScale="73000"/>
          </a:bodyPr>
          <a:p>
            <a:pPr>
              <a:lnSpc>
                <a:spcPct val="100000"/>
              </a:lnSpc>
            </a:pPr>
            <a:r>
              <a:rPr b="1" lang="hr-HR" sz="2800" spc="-1" strike="noStrike">
                <a:solidFill>
                  <a:srgbClr val="424242"/>
                </a:solidFill>
                <a:latin typeface="Maven Pro"/>
                <a:ea typeface="Maven Pro"/>
              </a:rPr>
              <a:t>WIEDERHOLEN WIR NOCH EINMAL!</a:t>
            </a:r>
            <a:endParaRPr b="0" lang="hr-HR" sz="2800" spc="-1" strike="noStrike">
              <a:solidFill>
                <a:srgbClr val="000000"/>
              </a:solidFill>
              <a:latin typeface="Arial"/>
            </a:endParaRPr>
          </a:p>
        </p:txBody>
      </p:sp>
      <p:pic>
        <p:nvPicPr>
          <p:cNvPr id="276" name="Google Shape;519;p44" descr=""/>
          <p:cNvPicPr/>
          <p:nvPr/>
        </p:nvPicPr>
        <p:blipFill>
          <a:blip r:embed="rId1"/>
          <a:stretch/>
        </p:blipFill>
        <p:spPr>
          <a:xfrm>
            <a:off x="3600000" y="1774800"/>
            <a:ext cx="2437920" cy="235224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295200" y="158400"/>
            <a:ext cx="8309520" cy="5361480"/>
          </a:xfrm>
          <a:prstGeom prst="rect">
            <a:avLst/>
          </a:prstGeom>
          <a:noFill/>
          <a:ln>
            <a:noFill/>
          </a:ln>
        </p:spPr>
        <p:style>
          <a:lnRef idx="0"/>
          <a:fillRef idx="0"/>
          <a:effectRef idx="0"/>
          <a:fontRef idx="minor"/>
        </p:style>
        <p:txBody>
          <a:bodyPr tIns="91440" bIns="91440">
            <a:spAutoFit/>
          </a:bodyPr>
          <a:p>
            <a:pPr>
              <a:lnSpc>
                <a:spcPct val="100000"/>
              </a:lnSpc>
            </a:pPr>
            <a:r>
              <a:rPr b="1" lang="hr-HR" sz="1300" spc="-1" strike="noStrike">
                <a:solidFill>
                  <a:srgbClr val="000000"/>
                </a:solidFill>
                <a:latin typeface="Arial"/>
                <a:ea typeface="Arial"/>
              </a:rPr>
              <a:t>Lesen/Hören mit Verständnis – Anleitung</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Die Fragen sollten der Reihe nach und nicht sprunghaft erfolgen.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Das Gedächtnis darf nicht ausgewertet werden.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Anweisungen und Aufgaben sollten klar sein.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Aufgaben sollten als unabhängige Einheiten konzipiert sein, eine Antwort auf eine Aufgabe.</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Es dürfen keine Verneinungen verwendet werden.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Distraktoren sollten homogen sein und nicht von der richtigen Lösung abweichen.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Die richtige Antwort oder der Ablenker darf nicht so sein, dass die Lösung ohne Lektüre, nach allgemeinem Wissen oder nach Logik möglich ist.</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Distraktoren sollten vom gleichen Typ sein (z. B. beginnen sie alle mit „denn“, „sie“, „um“, damit die Lösung nicht allein durch das bloße Betrachten der Distraktoren offenbart wird).</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Die Texte dürfen nicht religiöser, politischer oder ähnlicher Natur sein.</a:t>
            </a:r>
            <a:endParaRPr b="0" lang="hr-HR" sz="1300" spc="-1" strike="noStrike">
              <a:latin typeface="Arial"/>
            </a:endParaRPr>
          </a:p>
          <a:p>
            <a:pPr>
              <a:lnSpc>
                <a:spcPct val="100000"/>
              </a:lnSpc>
            </a:pPr>
            <a:endParaRPr b="0" lang="hr-HR" sz="1300" spc="-1" strike="noStrike">
              <a:latin typeface="Arial"/>
            </a:endParaRPr>
          </a:p>
          <a:p>
            <a:pPr>
              <a:lnSpc>
                <a:spcPct val="100000"/>
              </a:lnSpc>
            </a:pPr>
            <a:r>
              <a:rPr b="0" lang="hr-HR" sz="1300" spc="-1" strike="noStrike">
                <a:solidFill>
                  <a:srgbClr val="000000"/>
                </a:solidFill>
                <a:latin typeface="Arial"/>
                <a:ea typeface="Arial"/>
              </a:rPr>
              <a:t>Sie sollten immer ein Vorbild sein.</a:t>
            </a:r>
            <a:endParaRPr b="0" lang="hr-HR" sz="1300" spc="-1" strike="noStrike">
              <a:latin typeface="Arial"/>
            </a:endParaRPr>
          </a:p>
          <a:p>
            <a:pPr>
              <a:lnSpc>
                <a:spcPct val="100000"/>
              </a:lnSpc>
            </a:pPr>
            <a:endParaRPr b="0" lang="hr-HR" sz="1300" spc="-1" strike="noStrike">
              <a:latin typeface="Arial"/>
            </a:endParaRPr>
          </a:p>
          <a:p>
            <a:pPr>
              <a:lnSpc>
                <a:spcPct val="100000"/>
              </a:lnSpc>
            </a:pPr>
            <a:endParaRPr b="0" lang="hr-HR" sz="1300" spc="-1" strike="noStrike">
              <a:latin typeface="Arial"/>
            </a:endParaRPr>
          </a:p>
          <a:p>
            <a:pPr>
              <a:lnSpc>
                <a:spcPct val="100000"/>
              </a:lnSpc>
            </a:pPr>
            <a:endParaRPr b="0" lang="hr-HR" sz="13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31680" y="216720"/>
            <a:ext cx="9079920" cy="4232520"/>
          </a:xfrm>
          <a:prstGeom prst="rect">
            <a:avLst/>
          </a:prstGeom>
          <a:noFill/>
          <a:ln>
            <a:noFill/>
          </a:ln>
        </p:spPr>
        <p:style>
          <a:lnRef idx="0"/>
          <a:fillRef idx="0"/>
          <a:effectRef idx="0"/>
          <a:fontRef idx="minor"/>
        </p:style>
        <p:txBody>
          <a:bodyPr tIns="91440" bIns="91440">
            <a:spAutoFit/>
          </a:bodyPr>
          <a:p>
            <a:pPr>
              <a:lnSpc>
                <a:spcPct val="100000"/>
              </a:lnSpc>
            </a:pPr>
            <a:r>
              <a:rPr b="1" lang="hr-HR" sz="1400" spc="-1" strike="noStrike">
                <a:solidFill>
                  <a:srgbClr val="000000"/>
                </a:solidFill>
                <a:latin typeface="Arial"/>
                <a:ea typeface="Arial"/>
              </a:rPr>
              <a:t>Arten von Lese-/Hörverständnisaufgaben:</a:t>
            </a:r>
            <a:endParaRPr b="0" lang="hr-HR" sz="1400" spc="-1" strike="noStrike">
              <a:latin typeface="Arial"/>
            </a:endParaRPr>
          </a:p>
          <a:p>
            <a:pPr>
              <a:lnSpc>
                <a:spcPct val="100000"/>
              </a:lnSpc>
            </a:pPr>
            <a:endParaRPr b="0" lang="hr-HR" sz="1400" spc="-1" strike="noStrike">
              <a:latin typeface="Arial"/>
            </a:endParaRPr>
          </a:p>
          <a:p>
            <a:pPr>
              <a:lnSpc>
                <a:spcPct val="100000"/>
              </a:lnSpc>
            </a:pPr>
            <a:r>
              <a:rPr b="1" lang="hr-HR" sz="1400" spc="-1" strike="noStrike">
                <a:solidFill>
                  <a:srgbClr val="000000"/>
                </a:solidFill>
                <a:latin typeface="Arial"/>
                <a:ea typeface="Arial"/>
              </a:rPr>
              <a:t>Aufgabe zur Markierung richtiger/falscher Antworten:</a:t>
            </a:r>
            <a:endParaRPr b="0" lang="hr-HR" sz="1400" spc="-1" strike="noStrike">
              <a:latin typeface="Arial"/>
            </a:endParaRPr>
          </a:p>
          <a:p>
            <a:pPr>
              <a:lnSpc>
                <a:spcPct val="100000"/>
              </a:lnSpc>
            </a:pPr>
            <a:r>
              <a:rPr b="1" lang="hr-HR" sz="1400" spc="-1" strike="noStrike">
                <a:solidFill>
                  <a:srgbClr val="000000"/>
                </a:solidFill>
                <a:latin typeface="Arial"/>
                <a:ea typeface="Arial"/>
              </a:rPr>
              <a:t> </a:t>
            </a:r>
            <a:r>
              <a:rPr b="0" lang="hr-HR" sz="1400" spc="-1" strike="noStrike">
                <a:solidFill>
                  <a:srgbClr val="000000"/>
                </a:solidFill>
                <a:latin typeface="Arial"/>
                <a:ea typeface="Arial"/>
              </a:rPr>
              <a:t>Nachteil – 50 % Wahrscheinlichkeit zu erraten, Lösung – dritte Kategorie „nicht im Text enthalten“</a:t>
            </a:r>
            <a:endParaRPr b="0" lang="hr-HR" sz="1400" spc="-1" strike="noStrike">
              <a:latin typeface="Arial"/>
            </a:endParaRPr>
          </a:p>
          <a:p>
            <a:pPr>
              <a:lnSpc>
                <a:spcPct val="100000"/>
              </a:lnSpc>
            </a:pPr>
            <a:r>
              <a:rPr b="1" lang="hr-HR" sz="1400" spc="-1" strike="noStrike">
                <a:solidFill>
                  <a:srgbClr val="000000"/>
                </a:solidFill>
                <a:latin typeface="Arial"/>
                <a:ea typeface="Arial"/>
              </a:rPr>
              <a:t>Multiple-Choice-Aufgabe: </a:t>
            </a:r>
            <a:r>
              <a:rPr b="0" lang="hr-HR" sz="1400" spc="-1" strike="noStrike">
                <a:solidFill>
                  <a:srgbClr val="000000"/>
                </a:solidFill>
                <a:latin typeface="Arial"/>
                <a:ea typeface="Arial"/>
              </a:rPr>
              <a:t>beste Wahl, 4 mögliche Antworten, auf Ablenkungen, Verneinungen und Reihenfolge im Text achten, Nachteil: ausreichend langer Text (im frühen Lernen ist es schwierig, einen solchen Text zu finden)</a:t>
            </a:r>
            <a:endParaRPr b="0" lang="hr-HR" sz="1400" spc="-1" strike="noStrike">
              <a:latin typeface="Arial"/>
            </a:endParaRPr>
          </a:p>
          <a:p>
            <a:pPr>
              <a:lnSpc>
                <a:spcPct val="100000"/>
              </a:lnSpc>
            </a:pPr>
            <a:r>
              <a:rPr b="1" lang="hr-HR" sz="1400" spc="-1" strike="noStrike">
                <a:solidFill>
                  <a:srgbClr val="000000"/>
                </a:solidFill>
                <a:latin typeface="Arial"/>
                <a:ea typeface="Arial"/>
              </a:rPr>
              <a:t>Verknüpfungsaufgabe</a:t>
            </a:r>
            <a:r>
              <a:rPr b="0" lang="hr-HR" sz="1400" spc="-1" strike="noStrike">
                <a:solidFill>
                  <a:srgbClr val="000000"/>
                </a:solidFill>
                <a:latin typeface="Arial"/>
                <a:ea typeface="Arial"/>
              </a:rPr>
              <a:t> (globale Lektüre), Bestimmung des Titels (offensichtliche Antworten sollten vermieden werden, z. B. wenn ein Koch gesucht wird, und ein Koch im Titel erwähnt wird (dann sollten Sie mindestens mehrere Texte über Köche haben) – ist notwendig mindestens einen, vorzugsweise mehrere Titel mehr.</a:t>
            </a:r>
            <a:endParaRPr b="0" lang="hr-HR" sz="1400" spc="-1" strike="noStrike">
              <a:latin typeface="Arial"/>
            </a:endParaRPr>
          </a:p>
          <a:p>
            <a:pPr>
              <a:lnSpc>
                <a:spcPct val="100000"/>
              </a:lnSpc>
            </a:pPr>
            <a:r>
              <a:rPr b="1" lang="hr-HR" sz="1400" spc="-1" strike="noStrike">
                <a:solidFill>
                  <a:srgbClr val="000000"/>
                </a:solidFill>
                <a:latin typeface="Arial"/>
                <a:ea typeface="Arial"/>
              </a:rPr>
              <a:t>Die Aufgabe besteht darin, </a:t>
            </a:r>
            <a:r>
              <a:rPr b="0" lang="hr-HR" sz="1400" spc="-1" strike="noStrike">
                <a:solidFill>
                  <a:srgbClr val="000000"/>
                </a:solidFill>
                <a:latin typeface="Arial"/>
                <a:ea typeface="Arial"/>
              </a:rPr>
              <a:t>die Absätze in die richtige Reihenfolge zu bringen.</a:t>
            </a:r>
            <a:endParaRPr b="0" lang="hr-HR" sz="1400" spc="-1" strike="noStrike">
              <a:latin typeface="Arial"/>
            </a:endParaRPr>
          </a:p>
          <a:p>
            <a:pPr>
              <a:lnSpc>
                <a:spcPct val="100000"/>
              </a:lnSpc>
            </a:pPr>
            <a:r>
              <a:rPr b="1" lang="hr-HR" sz="1400" spc="-1" strike="noStrike">
                <a:solidFill>
                  <a:srgbClr val="000000"/>
                </a:solidFill>
                <a:latin typeface="Arial"/>
                <a:ea typeface="Arial"/>
              </a:rPr>
              <a:t>Die Aufgabe, Wörter in den Text einzubinden.</a:t>
            </a:r>
            <a:r>
              <a:rPr b="0" lang="hr-HR" sz="1400" spc="-1" strike="noStrike">
                <a:solidFill>
                  <a:srgbClr val="000000"/>
                </a:solidFill>
                <a:latin typeface="Arial"/>
                <a:ea typeface="Arial"/>
              </a:rPr>
              <a:t> (Es ist nicht sehr passend, es geht mehr um das Verstehen von Vokabeln als um das Lesen, daher kann es für diesen Zweck verwendet werden. Es sollte darauf geachtet werden, dass die Wörter vom gleichen Typ sind (Verben, Substantive, Adjektive, in der Vergangenheit, in der gegenwärtig)</a:t>
            </a:r>
            <a:endParaRPr b="0" lang="hr-HR" sz="1400" spc="-1" strike="noStrike">
              <a:latin typeface="Arial"/>
            </a:endParaRPr>
          </a:p>
          <a:p>
            <a:pPr>
              <a:lnSpc>
                <a:spcPct val="100000"/>
              </a:lnSpc>
            </a:pPr>
            <a:r>
              <a:rPr b="1" lang="hr-HR" sz="1400" spc="-1" strike="noStrike">
                <a:solidFill>
                  <a:srgbClr val="000000"/>
                </a:solidFill>
                <a:latin typeface="Arial"/>
                <a:ea typeface="Arial"/>
              </a:rPr>
              <a:t>Die Aufgabe, den Text mit den angebotenen Sätzen zu vervollständigen:</a:t>
            </a:r>
            <a:r>
              <a:rPr b="0" lang="hr-HR" sz="1400" spc="-1" strike="noStrike">
                <a:solidFill>
                  <a:srgbClr val="000000"/>
                </a:solidFill>
                <a:latin typeface="Arial"/>
                <a:ea typeface="Arial"/>
              </a:rPr>
              <a:t> Sie müssen mindestens zwei zusätzliche Sätze haben (diese Aktivität ist für das anfängliche Lernen ziemlich anspruchsvoll)</a:t>
            </a:r>
            <a:endParaRPr b="0" lang="hr-HR" sz="1400" spc="-1" strike="noStrike">
              <a:latin typeface="Arial"/>
            </a:endParaRPr>
          </a:p>
          <a:p>
            <a:pPr>
              <a:lnSpc>
                <a:spcPct val="100000"/>
              </a:lnSpc>
            </a:pPr>
            <a:endParaRPr b="0" lang="hr-HR" sz="1400" spc="-1" strike="noStrike">
              <a:latin typeface="Arial"/>
            </a:endParaRPr>
          </a:p>
          <a:p>
            <a:pPr>
              <a:lnSpc>
                <a:spcPct val="100000"/>
              </a:lnSpc>
            </a:pP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1436040" y="460800"/>
            <a:ext cx="6525360" cy="1581480"/>
          </a:xfrm>
          <a:prstGeom prst="rect">
            <a:avLst/>
          </a:prstGeom>
          <a:noFill/>
          <a:ln>
            <a:noFill/>
          </a:ln>
        </p:spPr>
        <p:style>
          <a:lnRef idx="0"/>
          <a:fillRef idx="0"/>
          <a:effectRef idx="0"/>
          <a:fontRef idx="minor"/>
        </p:style>
        <p:txBody>
          <a:bodyPr tIns="91440" bIns="91440">
            <a:spAutoFit/>
          </a:bodyPr>
          <a:p>
            <a:pPr algn="ctr">
              <a:lnSpc>
                <a:spcPct val="115000"/>
              </a:lnSpc>
            </a:pPr>
            <a:r>
              <a:rPr b="0" lang="hr-HR" sz="1600" spc="-1" strike="noStrike">
                <a:solidFill>
                  <a:srgbClr val="2e74b5"/>
                </a:solidFill>
                <a:latin typeface="Arial"/>
                <a:ea typeface="Arial"/>
              </a:rPr>
              <a:t>NÜTZLICHE LINKS</a:t>
            </a:r>
            <a:endParaRPr b="0" lang="hr-HR" sz="1600" spc="-1" strike="noStrike">
              <a:latin typeface="Arial"/>
            </a:endParaRPr>
          </a:p>
          <a:p>
            <a:pPr algn="ctr">
              <a:lnSpc>
                <a:spcPct val="115000"/>
              </a:lnSpc>
            </a:pPr>
            <a:r>
              <a:rPr b="0" lang="hr-HR" sz="1600" spc="-1" strike="noStrike">
                <a:solidFill>
                  <a:srgbClr val="2e74b5"/>
                </a:solidFill>
                <a:latin typeface="Arial"/>
                <a:ea typeface="Arial"/>
              </a:rPr>
              <a:t>Texte und Aufgaben zum Hör- und Leseverständnis je nach Niveau</a:t>
            </a:r>
            <a:endParaRPr b="0" lang="hr-HR" sz="1600" spc="-1" strike="noStrike">
              <a:latin typeface="Arial"/>
            </a:endParaRPr>
          </a:p>
          <a:p>
            <a:pPr algn="just">
              <a:lnSpc>
                <a:spcPct val="115000"/>
              </a:lnSpc>
            </a:pPr>
            <a:r>
              <a:rPr b="0" lang="hr-HR" sz="1200" spc="-1" strike="noStrike" u="sng">
                <a:solidFill>
                  <a:srgbClr val="27278b"/>
                </a:solidFill>
                <a:uFillTx/>
                <a:latin typeface="Arial"/>
                <a:ea typeface="Arial"/>
                <a:hlinkClick r:id="rId1"/>
              </a:rPr>
              <a:t>https://lingua.com/de/deutsch/lesen/</a:t>
            </a:r>
            <a:r>
              <a:rPr b="0" lang="hr-HR" sz="1100" spc="-1" strike="noStrike">
                <a:solidFill>
                  <a:srgbClr val="000000"/>
                </a:solidFill>
                <a:latin typeface="Arial"/>
                <a:ea typeface="Arial"/>
              </a:rPr>
              <a:t> </a:t>
            </a:r>
            <a:endParaRPr b="0" lang="hr-HR" sz="1100" spc="-1" strike="noStrike">
              <a:latin typeface="Arial"/>
            </a:endParaRPr>
          </a:p>
          <a:p>
            <a:pPr algn="just">
              <a:lnSpc>
                <a:spcPct val="115000"/>
              </a:lnSpc>
            </a:pPr>
            <a:r>
              <a:rPr b="0" lang="hr-HR" sz="1200" spc="-1" strike="noStrike" u="sng">
                <a:solidFill>
                  <a:srgbClr val="27278b"/>
                </a:solidFill>
                <a:uFillTx/>
                <a:latin typeface="Arial"/>
                <a:ea typeface="Arial"/>
                <a:hlinkClick r:id="rId2"/>
              </a:rPr>
              <a:t>https://www.deutschalsfremdsprache.ch/index.php?actualid=5057&amp;which_set=101</a:t>
            </a:r>
            <a:r>
              <a:rPr b="0" lang="hr-HR" sz="1100" spc="-1" strike="noStrike">
                <a:solidFill>
                  <a:srgbClr val="000000"/>
                </a:solidFill>
                <a:latin typeface="Arial"/>
                <a:ea typeface="Arial"/>
              </a:rPr>
              <a:t> </a:t>
            </a:r>
            <a:endParaRPr b="0" lang="hr-HR" sz="1100" spc="-1" strike="noStrike">
              <a:latin typeface="Arial"/>
            </a:endParaRPr>
          </a:p>
          <a:p>
            <a:pPr algn="just">
              <a:lnSpc>
                <a:spcPct val="115000"/>
              </a:lnSpc>
            </a:pPr>
            <a:r>
              <a:rPr b="0" lang="hr-HR" sz="1200" spc="-1" strike="noStrike" u="sng">
                <a:solidFill>
                  <a:srgbClr val="27278b"/>
                </a:solidFill>
                <a:uFillTx/>
                <a:latin typeface="Arial"/>
                <a:ea typeface="Arial"/>
                <a:hlinkClick r:id="rId3"/>
              </a:rPr>
              <a:t>https://www.deutsch-perfekt.com/deutsch-ueben/hoerverstehen</a:t>
            </a:r>
            <a:r>
              <a:rPr b="0" lang="hr-HR" sz="1100" spc="-1" strike="noStrike">
                <a:solidFill>
                  <a:srgbClr val="000000"/>
                </a:solidFill>
                <a:latin typeface="Arial"/>
                <a:ea typeface="Arial"/>
              </a:rPr>
              <a:t> </a:t>
            </a:r>
            <a:endParaRPr b="0" lang="hr-HR" sz="1100" spc="-1" strike="noStrike">
              <a:latin typeface="Arial"/>
            </a:endParaRPr>
          </a:p>
          <a:p>
            <a:pPr algn="just">
              <a:lnSpc>
                <a:spcPct val="115000"/>
              </a:lnSpc>
            </a:pPr>
            <a:r>
              <a:rPr b="0" lang="hr-HR" sz="1200" spc="-1" strike="noStrike">
                <a:solidFill>
                  <a:srgbClr val="000000"/>
                </a:solidFill>
                <a:latin typeface="Arial"/>
                <a:ea typeface="Arial"/>
              </a:rPr>
              <a:t> </a:t>
            </a:r>
            <a:endParaRPr b="0" lang="hr-HR" sz="1200" spc="-1" strike="noStrike">
              <a:latin typeface="Arial"/>
            </a:endParaRPr>
          </a:p>
        </p:txBody>
      </p:sp>
      <p:sp>
        <p:nvSpPr>
          <p:cNvPr id="280" name="CustomShape 2"/>
          <p:cNvSpPr/>
          <p:nvPr/>
        </p:nvSpPr>
        <p:spPr>
          <a:xfrm>
            <a:off x="1232280" y="2325240"/>
            <a:ext cx="6964920" cy="812880"/>
          </a:xfrm>
          <a:prstGeom prst="rect">
            <a:avLst/>
          </a:prstGeom>
          <a:noFill/>
          <a:ln>
            <a:noFill/>
          </a:ln>
        </p:spPr>
        <p:style>
          <a:lnRef idx="0"/>
          <a:fillRef idx="0"/>
          <a:effectRef idx="0"/>
          <a:fontRef idx="minor"/>
        </p:style>
        <p:txBody>
          <a:bodyPr tIns="91440" bIns="91440">
            <a:spAutoFit/>
          </a:bodyPr>
          <a:p>
            <a:pPr algn="ctr">
              <a:lnSpc>
                <a:spcPct val="115000"/>
              </a:lnSpc>
            </a:pPr>
            <a:r>
              <a:rPr b="0" i="1" lang="hr-HR" sz="1200" spc="-1" strike="noStrike">
                <a:solidFill>
                  <a:srgbClr val="000000"/>
                </a:solidFill>
                <a:latin typeface="Arial"/>
                <a:ea typeface="Arial"/>
              </a:rPr>
              <a:t>QUELLEN</a:t>
            </a:r>
            <a:endParaRPr b="0" lang="hr-HR" sz="1200" spc="-1" strike="noStrike">
              <a:latin typeface="Arial"/>
            </a:endParaRPr>
          </a:p>
          <a:p>
            <a:pPr algn="ctr">
              <a:lnSpc>
                <a:spcPct val="115000"/>
              </a:lnSpc>
            </a:pPr>
            <a:r>
              <a:rPr b="0" i="1" lang="hr-HR" sz="1200" spc="-1" strike="noStrike">
                <a:solidFill>
                  <a:srgbClr val="000000"/>
                </a:solidFill>
                <a:latin typeface="Arial"/>
                <a:ea typeface="Arial"/>
              </a:rPr>
              <a:t>Lehrplan für die deutsche Sprache</a:t>
            </a:r>
            <a:endParaRPr b="0" lang="hr-HR" sz="1200" spc="-1" strike="noStrike">
              <a:latin typeface="Arial"/>
            </a:endParaRPr>
          </a:p>
          <a:p>
            <a:pPr algn="ctr">
              <a:lnSpc>
                <a:spcPct val="115000"/>
              </a:lnSpc>
            </a:pPr>
            <a:r>
              <a:rPr b="0" i="1" lang="hr-HR" sz="1200" spc="-1" strike="noStrike">
                <a:solidFill>
                  <a:srgbClr val="000000"/>
                </a:solidFill>
                <a:latin typeface="Arial"/>
                <a:ea typeface="Arial"/>
              </a:rPr>
              <a:t>Methodisches Handbuch – deutsche Sprache </a:t>
            </a:r>
            <a:r>
              <a:rPr b="0" lang="hr-HR" sz="1200" spc="-1" strike="noStrike">
                <a:solidFill>
                  <a:srgbClr val="000000"/>
                </a:solidFill>
                <a:latin typeface="Arial"/>
                <a:ea typeface="Arial"/>
              </a:rPr>
              <a:t> </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1303920" y="59868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Texte nach Länge</a:t>
            </a:r>
            <a:endParaRPr b="0" lang="hr-HR" sz="2800" spc="-1" strike="noStrike">
              <a:solidFill>
                <a:srgbClr val="000000"/>
              </a:solidFill>
              <a:latin typeface="Arial"/>
            </a:endParaRPr>
          </a:p>
        </p:txBody>
      </p:sp>
      <p:sp>
        <p:nvSpPr>
          <p:cNvPr id="169" name="TextShape 2"/>
          <p:cNvSpPr txBox="1"/>
          <p:nvPr/>
        </p:nvSpPr>
        <p:spPr>
          <a:xfrm>
            <a:off x="1303920" y="1990080"/>
            <a:ext cx="7030080" cy="2541240"/>
          </a:xfrm>
          <a:prstGeom prst="rect">
            <a:avLst/>
          </a:prstGeom>
          <a:noFill/>
          <a:ln>
            <a:noFill/>
          </a:ln>
        </p:spPr>
        <p:txBody>
          <a:bodyPr tIns="91440" bIns="91440">
            <a:normAutofit/>
          </a:bodyPr>
          <a:p>
            <a:pPr marL="457200" indent="-310680">
              <a:lnSpc>
                <a:spcPct val="115000"/>
              </a:lnSpc>
              <a:buClr>
                <a:srgbClr val="424242"/>
              </a:buClr>
              <a:buFont typeface="Nunito"/>
              <a:buChar char="●"/>
            </a:pPr>
            <a:r>
              <a:rPr b="0" lang="hr-HR" sz="1300" spc="-1" strike="noStrike">
                <a:solidFill>
                  <a:srgbClr val="424242"/>
                </a:solidFill>
                <a:latin typeface="Nunito"/>
                <a:ea typeface="Nunito"/>
              </a:rPr>
              <a:t>Texte bis 100 Wörter (die 4. 5. Klasse der Grundschule und die 1.2. Klasse der Mittelschule- Anfänger)</a:t>
            </a:r>
            <a:endParaRPr b="0" lang="hr-HR" sz="1300" spc="-1" strike="noStrike">
              <a:solidFill>
                <a:srgbClr val="000000"/>
              </a:solidFill>
              <a:latin typeface="Arial"/>
            </a:endParaRPr>
          </a:p>
          <a:p>
            <a:pPr marL="457200" indent="-310680">
              <a:lnSpc>
                <a:spcPct val="115000"/>
              </a:lnSpc>
              <a:buClr>
                <a:srgbClr val="424242"/>
              </a:buClr>
              <a:buFont typeface="Nunito"/>
              <a:buChar char="●"/>
            </a:pPr>
            <a:r>
              <a:rPr b="0" lang="hr-HR" sz="1300" spc="-1" strike="noStrike">
                <a:solidFill>
                  <a:srgbClr val="424242"/>
                </a:solidFill>
                <a:latin typeface="Nunito"/>
                <a:ea typeface="Nunito"/>
              </a:rPr>
              <a:t>Texte von 100 bis 350 Wörter ( die 6. 7. Klasse der Grundschule und die 2.3. Klasse der Mittelschule- Anfänger)</a:t>
            </a:r>
            <a:endParaRPr b="0" lang="hr-HR" sz="1300" spc="-1" strike="noStrike">
              <a:solidFill>
                <a:srgbClr val="000000"/>
              </a:solidFill>
              <a:latin typeface="Arial"/>
            </a:endParaRPr>
          </a:p>
          <a:p>
            <a:pPr marL="457200" indent="-310680">
              <a:lnSpc>
                <a:spcPct val="115000"/>
              </a:lnSpc>
              <a:buClr>
                <a:srgbClr val="424242"/>
              </a:buClr>
              <a:buFont typeface="Nunito"/>
              <a:buChar char="●"/>
            </a:pPr>
            <a:r>
              <a:rPr b="0" lang="hr-HR" sz="1300" spc="-1" strike="noStrike">
                <a:solidFill>
                  <a:srgbClr val="424242"/>
                </a:solidFill>
                <a:latin typeface="Nunito"/>
                <a:ea typeface="Nunito"/>
              </a:rPr>
              <a:t>Texte von  350 bis 500 Wörter (die 8. Klasse der Grundschule und die 4. Klasse der Mittelschule- Anfänger)</a:t>
            </a:r>
            <a:endParaRPr b="0" lang="hr-HR" sz="1300" spc="-1" strike="noStrike">
              <a:solidFill>
                <a:srgbClr val="000000"/>
              </a:solidFill>
              <a:latin typeface="Arial"/>
            </a:endParaRPr>
          </a:p>
          <a:p>
            <a:pPr marL="457200">
              <a:lnSpc>
                <a:spcPct val="115000"/>
              </a:lnSpc>
              <a:spcBef>
                <a:spcPts val="1199"/>
              </a:spcBef>
              <a:spcAft>
                <a:spcPts val="1199"/>
              </a:spcAft>
            </a:pPr>
            <a:endParaRPr b="0" lang="hr-HR" sz="1300" spc="-1" strike="noStrike">
              <a:solidFill>
                <a:srgbClr val="000000"/>
              </a:solidFill>
              <a:latin typeface="Arial"/>
            </a:endParaRPr>
          </a:p>
        </p:txBody>
      </p:sp>
      <p:pic>
        <p:nvPicPr>
          <p:cNvPr id="170" name="Google Shape;300;p16" descr=""/>
          <p:cNvPicPr/>
          <p:nvPr/>
        </p:nvPicPr>
        <p:blipFill>
          <a:blip r:embed="rId1"/>
          <a:stretch/>
        </p:blipFill>
        <p:spPr>
          <a:xfrm>
            <a:off x="5801760" y="158400"/>
            <a:ext cx="2748960" cy="18313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1303920" y="598680"/>
            <a:ext cx="7030080" cy="999000"/>
          </a:xfrm>
          <a:prstGeom prst="rect">
            <a:avLst/>
          </a:prstGeom>
          <a:noFill/>
          <a:ln>
            <a:noFill/>
          </a:ln>
        </p:spPr>
        <p:txBody>
          <a:bodyPr tIns="91440" bIns="91440">
            <a:normAutofit/>
          </a:bodyPr>
          <a:p>
            <a:pPr>
              <a:lnSpc>
                <a:spcPct val="115000"/>
              </a:lnSpc>
              <a:spcAft>
                <a:spcPts val="1199"/>
              </a:spcAft>
            </a:pPr>
            <a:r>
              <a:rPr b="1" lang="hr-HR" sz="3000" spc="-1" strike="noStrike">
                <a:solidFill>
                  <a:srgbClr val="424242"/>
                </a:solidFill>
                <a:latin typeface="Nunito"/>
                <a:ea typeface="Nunito"/>
              </a:rPr>
              <a:t>Empfohlene Textarten:</a:t>
            </a:r>
            <a:endParaRPr b="0" lang="hr-HR" sz="3000" spc="-1" strike="noStrike">
              <a:solidFill>
                <a:srgbClr val="000000"/>
              </a:solidFill>
              <a:latin typeface="Arial"/>
            </a:endParaRPr>
          </a:p>
        </p:txBody>
      </p:sp>
      <p:sp>
        <p:nvSpPr>
          <p:cNvPr id="172" name="TextShape 2"/>
          <p:cNvSpPr txBox="1"/>
          <p:nvPr/>
        </p:nvSpPr>
        <p:spPr>
          <a:xfrm>
            <a:off x="1303920" y="1401480"/>
            <a:ext cx="7107480" cy="3506040"/>
          </a:xfrm>
          <a:prstGeom prst="rect">
            <a:avLst/>
          </a:prstGeom>
          <a:noFill/>
          <a:ln>
            <a:noFill/>
          </a:ln>
        </p:spPr>
        <p:txBody>
          <a:bodyPr tIns="91440" bIns="91440">
            <a:noAutofit/>
          </a:bodyPr>
          <a:p>
            <a:pPr marL="457200" indent="-336240">
              <a:lnSpc>
                <a:spcPct val="95000"/>
              </a:lnSpc>
              <a:buClr>
                <a:srgbClr val="424242"/>
              </a:buClr>
              <a:buFont typeface="Nunito"/>
              <a:buChar char="●"/>
            </a:pPr>
            <a:r>
              <a:rPr b="0" lang="hr-HR" sz="1700" spc="-1" strike="noStrike">
                <a:solidFill>
                  <a:srgbClr val="424242"/>
                </a:solidFill>
                <a:latin typeface="Nunito"/>
                <a:ea typeface="Nunito"/>
              </a:rPr>
              <a:t>Zahlenlieder,</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Lieder (traditionell und modern),</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Bildergeschichten,</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Bilderbücher,</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Comic,</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einfache kurze Texte aus wenigen kurzen Sätzen, begleitet von Bildern,</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sehr einfache Dialoge und beschreibende Texte,</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adaptiertes berühmtes Märchen,</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Grußkarte,</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kurze Texte mit Bildern und Formularen mit personenbezogenen Daten,</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 </a:t>
            </a:r>
            <a:r>
              <a:rPr b="0" lang="hr-HR" sz="1700" spc="-1" strike="noStrike">
                <a:solidFill>
                  <a:srgbClr val="424242"/>
                </a:solidFill>
                <a:latin typeface="Nunito"/>
                <a:ea typeface="Nunito"/>
              </a:rPr>
              <a:t>Postkarte,</a:t>
            </a:r>
            <a:endParaRPr b="0" lang="hr-HR" sz="1700" spc="-1" strike="noStrike">
              <a:solidFill>
                <a:srgbClr val="000000"/>
              </a:solidFill>
              <a:latin typeface="Arial"/>
            </a:endParaRPr>
          </a:p>
          <a:p>
            <a:pPr marL="457200" indent="-336240">
              <a:lnSpc>
                <a:spcPct val="95000"/>
              </a:lnSpc>
              <a:buClr>
                <a:srgbClr val="424242"/>
              </a:buClr>
              <a:buFont typeface="Nunito"/>
              <a:buChar char="●"/>
            </a:pPr>
            <a:r>
              <a:rPr b="0" lang="hr-HR" sz="1700" spc="-1" strike="noStrike">
                <a:solidFill>
                  <a:srgbClr val="424242"/>
                </a:solidFill>
                <a:latin typeface="Nunito"/>
                <a:ea typeface="Nunito"/>
              </a:rPr>
              <a:t>Mail</a:t>
            </a:r>
            <a:endParaRPr b="0" lang="hr-HR" sz="1700" spc="-1" strike="noStrike">
              <a:solidFill>
                <a:srgbClr val="000000"/>
              </a:solidFill>
              <a:latin typeface="Arial"/>
            </a:endParaRPr>
          </a:p>
          <a:p>
            <a:pPr marL="457200">
              <a:lnSpc>
                <a:spcPct val="95000"/>
              </a:lnSpc>
              <a:spcBef>
                <a:spcPts val="1199"/>
              </a:spcBef>
            </a:pPr>
            <a:endParaRPr b="0" lang="hr-HR" sz="1700" spc="-1" strike="noStrike">
              <a:solidFill>
                <a:srgbClr val="000000"/>
              </a:solidFill>
              <a:latin typeface="Arial"/>
            </a:endParaRPr>
          </a:p>
          <a:p>
            <a:pPr marL="457200">
              <a:lnSpc>
                <a:spcPct val="95000"/>
              </a:lnSpc>
              <a:spcBef>
                <a:spcPts val="1199"/>
              </a:spcBef>
              <a:spcAft>
                <a:spcPts val="1199"/>
              </a:spcAft>
            </a:pPr>
            <a:endParaRPr b="0" lang="hr-HR" sz="1700" spc="-1" strike="noStrike">
              <a:solidFill>
                <a:srgbClr val="000000"/>
              </a:solidFill>
              <a:latin typeface="Arial"/>
            </a:endParaRPr>
          </a:p>
        </p:txBody>
      </p:sp>
      <p:pic>
        <p:nvPicPr>
          <p:cNvPr id="173" name="Google Shape;307;p17" descr=""/>
          <p:cNvPicPr/>
          <p:nvPr/>
        </p:nvPicPr>
        <p:blipFill>
          <a:blip r:embed="rId1"/>
          <a:stretch/>
        </p:blipFill>
        <p:spPr>
          <a:xfrm>
            <a:off x="7377120" y="295200"/>
            <a:ext cx="1634400" cy="24177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1303920" y="598680"/>
            <a:ext cx="7030080" cy="999000"/>
          </a:xfrm>
          <a:prstGeom prst="rect">
            <a:avLst/>
          </a:prstGeom>
          <a:noFill/>
          <a:ln>
            <a:noFill/>
          </a:ln>
        </p:spPr>
        <p:txBody>
          <a:bodyPr tIns="91440" bIns="91440">
            <a:normAutofit fontScale="25000"/>
          </a:bodyPr>
          <a:p>
            <a:pPr>
              <a:lnSpc>
                <a:spcPct val="100000"/>
              </a:lnSpc>
            </a:pPr>
            <a:r>
              <a:rPr b="1" lang="hr-HR" sz="2800" spc="-1" strike="noStrike">
                <a:solidFill>
                  <a:srgbClr val="424242"/>
                </a:solidFill>
                <a:latin typeface="Maven Pro"/>
                <a:ea typeface="Maven Pro"/>
              </a:rPr>
              <a:t>Odgojno-obrazovni ishodi  </a:t>
            </a:r>
            <a:br/>
            <a:r>
              <a:rPr b="1" lang="hr-HR" sz="2800" spc="-1" strike="noStrike">
                <a:solidFill>
                  <a:srgbClr val="424242"/>
                </a:solidFill>
                <a:latin typeface="Maven Pro"/>
                <a:ea typeface="Maven Pro"/>
              </a:rPr>
              <a:t>KOMMUNIKATIONSSPRACHENKOMPETENZ</a:t>
            </a:r>
            <a:br/>
            <a:endParaRPr b="0" lang="hr-HR" sz="2800" spc="-1" strike="noStrike">
              <a:solidFill>
                <a:srgbClr val="000000"/>
              </a:solidFill>
              <a:latin typeface="Arial"/>
            </a:endParaRPr>
          </a:p>
        </p:txBody>
      </p:sp>
      <p:sp>
        <p:nvSpPr>
          <p:cNvPr id="175" name="TextShape 2"/>
          <p:cNvSpPr txBox="1"/>
          <p:nvPr/>
        </p:nvSpPr>
        <p:spPr>
          <a:xfrm>
            <a:off x="1303920" y="1990080"/>
            <a:ext cx="7030080" cy="2541240"/>
          </a:xfrm>
          <a:prstGeom prst="rect">
            <a:avLst/>
          </a:prstGeom>
          <a:noFill/>
          <a:ln>
            <a:noFill/>
          </a:ln>
        </p:spPr>
        <p:txBody>
          <a:bodyPr tIns="91440" bIns="91440">
            <a:normAutofit/>
          </a:bodyPr>
          <a:p>
            <a:pPr marL="457200">
              <a:lnSpc>
                <a:spcPct val="115000"/>
              </a:lnSpc>
            </a:pPr>
            <a:endParaRPr b="0" lang="hr-HR" sz="1400" spc="-1" strike="noStrike">
              <a:solidFill>
                <a:srgbClr val="000000"/>
              </a:solidFill>
              <a:latin typeface="Arial"/>
            </a:endParaRPr>
          </a:p>
          <a:p>
            <a:pPr>
              <a:lnSpc>
                <a:spcPct val="115000"/>
              </a:lnSpc>
              <a:spcBef>
                <a:spcPts val="1199"/>
              </a:spcBef>
              <a:spcAft>
                <a:spcPts val="1199"/>
              </a:spcAft>
            </a:pPr>
            <a:endParaRPr b="0" lang="hr-HR" sz="1400" spc="-1" strike="noStrike">
              <a:solidFill>
                <a:srgbClr val="000000"/>
              </a:solidFill>
              <a:latin typeface="Arial"/>
            </a:endParaRPr>
          </a:p>
        </p:txBody>
      </p:sp>
      <p:pic>
        <p:nvPicPr>
          <p:cNvPr id="176" name="Google Shape;314;p18" descr=""/>
          <p:cNvPicPr/>
          <p:nvPr/>
        </p:nvPicPr>
        <p:blipFill>
          <a:blip r:embed="rId1"/>
          <a:srcRect l="31875" t="52188" r="33324" b="7408"/>
          <a:stretch/>
        </p:blipFill>
        <p:spPr>
          <a:xfrm>
            <a:off x="1859040" y="1571040"/>
            <a:ext cx="5425920" cy="33796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1303920" y="598680"/>
            <a:ext cx="7030080" cy="999000"/>
          </a:xfrm>
          <a:prstGeom prst="rect">
            <a:avLst/>
          </a:prstGeom>
          <a:noFill/>
          <a:ln>
            <a:noFill/>
          </a:ln>
        </p:spPr>
        <p:txBody>
          <a:bodyPr tIns="91440" bIns="91440">
            <a:normAutofit/>
          </a:bodyPr>
          <a:p>
            <a:pPr marL="457200">
              <a:lnSpc>
                <a:spcPct val="115000"/>
              </a:lnSpc>
              <a:spcAft>
                <a:spcPts val="1199"/>
              </a:spcAft>
            </a:pPr>
            <a:r>
              <a:rPr b="1" lang="hr-HR" sz="2100" spc="-1" strike="noStrike">
                <a:solidFill>
                  <a:srgbClr val="424242"/>
                </a:solidFill>
                <a:latin typeface="Nunito"/>
                <a:ea typeface="Nunito"/>
              </a:rPr>
              <a:t>Bewertung</a:t>
            </a:r>
            <a:endParaRPr b="0" lang="hr-HR" sz="2100" spc="-1" strike="noStrike">
              <a:solidFill>
                <a:srgbClr val="000000"/>
              </a:solidFill>
              <a:latin typeface="Arial"/>
            </a:endParaRPr>
          </a:p>
        </p:txBody>
      </p:sp>
      <p:sp>
        <p:nvSpPr>
          <p:cNvPr id="178" name="CustomShape 2"/>
          <p:cNvSpPr/>
          <p:nvPr/>
        </p:nvSpPr>
        <p:spPr>
          <a:xfrm>
            <a:off x="2443320" y="1650240"/>
            <a:ext cx="5443200" cy="399960"/>
          </a:xfrm>
          <a:prstGeom prst="rect">
            <a:avLst/>
          </a:prstGeom>
          <a:noFill/>
          <a:ln>
            <a:noFill/>
          </a:ln>
        </p:spPr>
        <p:style>
          <a:lnRef idx="0"/>
          <a:fillRef idx="0"/>
          <a:effectRef idx="0"/>
          <a:fontRef idx="minor"/>
        </p:style>
      </p:sp>
      <p:pic>
        <p:nvPicPr>
          <p:cNvPr id="179" name="Google Shape;321;p19" descr=""/>
          <p:cNvPicPr/>
          <p:nvPr/>
        </p:nvPicPr>
        <p:blipFill>
          <a:blip r:embed="rId1"/>
          <a:srcRect l="29850" t="52055" r="32633" b="9522"/>
          <a:stretch/>
        </p:blipFill>
        <p:spPr>
          <a:xfrm>
            <a:off x="1968840" y="1491120"/>
            <a:ext cx="5700240" cy="2934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986760" y="501120"/>
            <a:ext cx="7030080" cy="999000"/>
          </a:xfrm>
          <a:prstGeom prst="rect">
            <a:avLst/>
          </a:prstGeom>
          <a:noFill/>
          <a:ln>
            <a:noFill/>
          </a:ln>
        </p:spPr>
        <p:txBody>
          <a:bodyPr tIns="91440" bIns="91440">
            <a:normAutofit/>
          </a:bodyPr>
          <a:p>
            <a:pPr>
              <a:lnSpc>
                <a:spcPct val="100000"/>
              </a:lnSpc>
            </a:pPr>
            <a:r>
              <a:rPr b="1" lang="hr-HR" sz="2800" spc="-1" strike="noStrike">
                <a:solidFill>
                  <a:srgbClr val="424242"/>
                </a:solidFill>
                <a:latin typeface="Maven Pro"/>
                <a:ea typeface="Maven Pro"/>
              </a:rPr>
              <a:t>Bewertung</a:t>
            </a:r>
            <a:endParaRPr b="0" lang="hr-HR" sz="2800" spc="-1" strike="noStrike">
              <a:solidFill>
                <a:srgbClr val="000000"/>
              </a:solidFill>
              <a:latin typeface="Arial"/>
            </a:endParaRPr>
          </a:p>
        </p:txBody>
      </p:sp>
      <p:sp>
        <p:nvSpPr>
          <p:cNvPr id="181" name="TextShape 2"/>
          <p:cNvSpPr txBox="1"/>
          <p:nvPr/>
        </p:nvSpPr>
        <p:spPr>
          <a:xfrm>
            <a:off x="1303920" y="1946880"/>
            <a:ext cx="7030080" cy="2541240"/>
          </a:xfrm>
          <a:prstGeom prst="rect">
            <a:avLst/>
          </a:prstGeom>
          <a:noFill/>
          <a:ln>
            <a:noFill/>
          </a:ln>
        </p:spPr>
        <p:txBody>
          <a:bodyPr tIns="91440" bIns="91440">
            <a:normAutofit/>
          </a:bodyPr>
          <a:p>
            <a:pPr algn="ctr">
              <a:lnSpc>
                <a:spcPct val="100000"/>
              </a:lnSpc>
            </a:pPr>
            <a:r>
              <a:rPr b="0" lang="hr-HR" sz="1000" spc="-1" strike="noStrike">
                <a:solidFill>
                  <a:srgbClr val="ffffff"/>
                </a:solidFill>
                <a:latin typeface="Roboto"/>
                <a:ea typeface="Roboto"/>
              </a:rPr>
              <a:t>ZA UČENJE</a:t>
            </a:r>
            <a:endParaRPr b="0" lang="hr-HR" sz="1000" spc="-1" strike="noStrike">
              <a:solidFill>
                <a:srgbClr val="000000"/>
              </a:solidFill>
              <a:latin typeface="Arial"/>
            </a:endParaRPr>
          </a:p>
          <a:p>
            <a:pPr>
              <a:lnSpc>
                <a:spcPct val="115000"/>
              </a:lnSpc>
              <a:spcAft>
                <a:spcPts val="1199"/>
              </a:spcAft>
            </a:pPr>
            <a:endParaRPr b="0" lang="hr-HR" sz="1000" spc="-1" strike="noStrike">
              <a:solidFill>
                <a:srgbClr val="000000"/>
              </a:solidFill>
              <a:latin typeface="Arial"/>
            </a:endParaRPr>
          </a:p>
        </p:txBody>
      </p:sp>
      <p:sp>
        <p:nvSpPr>
          <p:cNvPr id="182" name="CustomShape 3"/>
          <p:cNvSpPr/>
          <p:nvPr/>
        </p:nvSpPr>
        <p:spPr>
          <a:xfrm>
            <a:off x="3803040" y="1450800"/>
            <a:ext cx="1537920" cy="442080"/>
          </a:xfrm>
          <a:prstGeom prst="roundRect">
            <a:avLst>
              <a:gd name="adj" fmla="val 50000"/>
            </a:avLst>
          </a:prstGeom>
          <a:solidFill>
            <a:srgbClr val="0944a1"/>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Lorem Ipsum</a:t>
            </a:r>
            <a:endParaRPr b="0" lang="hr-HR" sz="1000" spc="-1" strike="noStrike">
              <a:latin typeface="Arial"/>
            </a:endParaRPr>
          </a:p>
        </p:txBody>
      </p:sp>
      <p:sp>
        <p:nvSpPr>
          <p:cNvPr id="183" name="CustomShape 4"/>
          <p:cNvSpPr/>
          <p:nvPr/>
        </p:nvSpPr>
        <p:spPr>
          <a:xfrm>
            <a:off x="5573160" y="2350440"/>
            <a:ext cx="1537920" cy="442080"/>
          </a:xfrm>
          <a:prstGeom prst="roundRect">
            <a:avLst>
              <a:gd name="adj" fmla="val 50000"/>
            </a:avLst>
          </a:prstGeom>
          <a:solidFill>
            <a:srgbClr val="0d5ddf"/>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Lorem Ipsum</a:t>
            </a:r>
            <a:endParaRPr b="0" lang="hr-HR" sz="1000" spc="-1" strike="noStrike">
              <a:latin typeface="Arial"/>
            </a:endParaRPr>
          </a:p>
        </p:txBody>
      </p:sp>
      <p:sp>
        <p:nvSpPr>
          <p:cNvPr id="184" name="CustomShape 5"/>
          <p:cNvSpPr/>
          <p:nvPr/>
        </p:nvSpPr>
        <p:spPr>
          <a:xfrm>
            <a:off x="118728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ZA UČENJE</a:t>
            </a:r>
            <a:endParaRPr b="0" lang="hr-HR" sz="1000" spc="-1" strike="noStrike">
              <a:latin typeface="Arial"/>
            </a:endParaRPr>
          </a:p>
        </p:txBody>
      </p:sp>
      <p:sp>
        <p:nvSpPr>
          <p:cNvPr id="185" name="CustomShape 6"/>
          <p:cNvSpPr/>
          <p:nvPr/>
        </p:nvSpPr>
        <p:spPr>
          <a:xfrm>
            <a:off x="287784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Lorem Ipsum</a:t>
            </a:r>
            <a:endParaRPr b="0" lang="hr-HR" sz="1000" spc="-1" strike="noStrike">
              <a:latin typeface="Arial"/>
            </a:endParaRPr>
          </a:p>
        </p:txBody>
      </p:sp>
      <p:sp>
        <p:nvSpPr>
          <p:cNvPr id="186" name="CustomShape 7"/>
          <p:cNvSpPr/>
          <p:nvPr/>
        </p:nvSpPr>
        <p:spPr>
          <a:xfrm>
            <a:off x="472788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Lorem Ipsum</a:t>
            </a:r>
            <a:endParaRPr b="0" lang="hr-HR" sz="1000" spc="-1" strike="noStrike">
              <a:latin typeface="Arial"/>
            </a:endParaRPr>
          </a:p>
        </p:txBody>
      </p:sp>
      <p:sp>
        <p:nvSpPr>
          <p:cNvPr id="187" name="CustomShape 8"/>
          <p:cNvSpPr/>
          <p:nvPr/>
        </p:nvSpPr>
        <p:spPr>
          <a:xfrm>
            <a:off x="641844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Lorem Ipsum</a:t>
            </a:r>
            <a:endParaRPr b="0" lang="hr-HR" sz="1000" spc="-1" strike="noStrike">
              <a:latin typeface="Arial"/>
            </a:endParaRPr>
          </a:p>
        </p:txBody>
      </p:sp>
      <p:sp>
        <p:nvSpPr>
          <p:cNvPr id="188" name="CustomShape 9"/>
          <p:cNvSpPr/>
          <p:nvPr/>
        </p:nvSpPr>
        <p:spPr>
          <a:xfrm flipH="1" rot="16200000">
            <a:off x="5227920" y="1236600"/>
            <a:ext cx="456840" cy="1770120"/>
          </a:xfrm>
          <a:prstGeom prst="bentConnector3">
            <a:avLst>
              <a:gd name="adj1" fmla="val 50000"/>
            </a:avLst>
          </a:prstGeom>
          <a:noFill/>
          <a:ln w="9360">
            <a:solidFill>
              <a:srgbClr val="c2c2c2"/>
            </a:solidFill>
            <a:round/>
          </a:ln>
        </p:spPr>
        <p:style>
          <a:lnRef idx="0"/>
          <a:fillRef idx="0"/>
          <a:effectRef idx="0"/>
          <a:fontRef idx="minor"/>
        </p:style>
      </p:sp>
      <p:sp>
        <p:nvSpPr>
          <p:cNvPr id="189" name="CustomShape 10"/>
          <p:cNvSpPr/>
          <p:nvPr/>
        </p:nvSpPr>
        <p:spPr>
          <a:xfrm rot="16200000">
            <a:off x="3371040" y="1400040"/>
            <a:ext cx="707040" cy="1693800"/>
          </a:xfrm>
          <a:prstGeom prst="bentConnector3">
            <a:avLst>
              <a:gd name="adj1" fmla="val 50001"/>
            </a:avLst>
          </a:prstGeom>
          <a:noFill/>
          <a:ln w="9360">
            <a:solidFill>
              <a:srgbClr val="c2c2c2"/>
            </a:solidFill>
            <a:round/>
          </a:ln>
        </p:spPr>
        <p:style>
          <a:lnRef idx="0"/>
          <a:fillRef idx="0"/>
          <a:effectRef idx="0"/>
          <a:fontRef idx="minor"/>
        </p:style>
      </p:sp>
      <p:sp>
        <p:nvSpPr>
          <p:cNvPr id="190" name="CustomShape 11"/>
          <p:cNvSpPr/>
          <p:nvPr/>
        </p:nvSpPr>
        <p:spPr>
          <a:xfrm>
            <a:off x="2801880" y="2792880"/>
            <a:ext cx="844920" cy="456840"/>
          </a:xfrm>
          <a:prstGeom prst="bentConnector2">
            <a:avLst/>
          </a:prstGeom>
          <a:noFill/>
          <a:ln w="9360">
            <a:solidFill>
              <a:srgbClr val="c2c2c2"/>
            </a:solidFill>
            <a:round/>
          </a:ln>
        </p:spPr>
        <p:style>
          <a:lnRef idx="0"/>
          <a:fillRef idx="0"/>
          <a:effectRef idx="0"/>
          <a:fontRef idx="minor"/>
        </p:style>
      </p:sp>
      <p:sp>
        <p:nvSpPr>
          <p:cNvPr id="191" name="CustomShape 12"/>
          <p:cNvSpPr/>
          <p:nvPr/>
        </p:nvSpPr>
        <p:spPr>
          <a:xfrm rot="16200000">
            <a:off x="2150640" y="2599200"/>
            <a:ext cx="456840" cy="844920"/>
          </a:xfrm>
          <a:prstGeom prst="bentConnector2">
            <a:avLst/>
          </a:prstGeom>
          <a:noFill/>
          <a:ln w="9360">
            <a:solidFill>
              <a:srgbClr val="c2c2c2"/>
            </a:solidFill>
            <a:round/>
          </a:ln>
        </p:spPr>
        <p:style>
          <a:lnRef idx="0"/>
          <a:fillRef idx="0"/>
          <a:effectRef idx="0"/>
          <a:fontRef idx="minor"/>
        </p:style>
      </p:sp>
      <p:sp>
        <p:nvSpPr>
          <p:cNvPr id="192" name="CustomShape 13"/>
          <p:cNvSpPr/>
          <p:nvPr/>
        </p:nvSpPr>
        <p:spPr>
          <a:xfrm flipH="1" rot="16200000">
            <a:off x="6536160" y="2598840"/>
            <a:ext cx="456840" cy="844920"/>
          </a:xfrm>
          <a:prstGeom prst="bentConnector3">
            <a:avLst>
              <a:gd name="adj1" fmla="val 50000"/>
            </a:avLst>
          </a:prstGeom>
          <a:noFill/>
          <a:ln w="9360">
            <a:solidFill>
              <a:srgbClr val="c2c2c2"/>
            </a:solidFill>
            <a:round/>
          </a:ln>
        </p:spPr>
        <p:style>
          <a:lnRef idx="0"/>
          <a:fillRef idx="0"/>
          <a:effectRef idx="0"/>
          <a:fontRef idx="minor"/>
        </p:style>
      </p:sp>
      <p:sp>
        <p:nvSpPr>
          <p:cNvPr id="193" name="CustomShape 14"/>
          <p:cNvSpPr/>
          <p:nvPr/>
        </p:nvSpPr>
        <p:spPr>
          <a:xfrm rot="16200000">
            <a:off x="5691240" y="2599200"/>
            <a:ext cx="456840" cy="844920"/>
          </a:xfrm>
          <a:prstGeom prst="bentConnector3">
            <a:avLst>
              <a:gd name="adj1" fmla="val 50000"/>
            </a:avLst>
          </a:prstGeom>
          <a:noFill/>
          <a:ln w="9360">
            <a:solidFill>
              <a:srgbClr val="c2c2c2"/>
            </a:solidFill>
            <a:round/>
          </a:ln>
        </p:spPr>
        <p:style>
          <a:lnRef idx="0"/>
          <a:fillRef idx="0"/>
          <a:effectRef idx="0"/>
          <a:fontRef idx="minor"/>
        </p:style>
      </p:sp>
      <p:sp>
        <p:nvSpPr>
          <p:cNvPr id="194" name="CustomShape 15"/>
          <p:cNvSpPr/>
          <p:nvPr/>
        </p:nvSpPr>
        <p:spPr>
          <a:xfrm>
            <a:off x="3803040" y="1450800"/>
            <a:ext cx="1537920" cy="442080"/>
          </a:xfrm>
          <a:prstGeom prst="roundRect">
            <a:avLst>
              <a:gd name="adj" fmla="val 50000"/>
            </a:avLst>
          </a:prstGeom>
          <a:solidFill>
            <a:srgbClr val="0944a1"/>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VREDNOVANJE</a:t>
            </a:r>
            <a:endParaRPr b="0" lang="hr-HR" sz="1000" spc="-1" strike="noStrike">
              <a:latin typeface="Arial"/>
            </a:endParaRPr>
          </a:p>
        </p:txBody>
      </p:sp>
      <p:sp>
        <p:nvSpPr>
          <p:cNvPr id="195" name="CustomShape 16"/>
          <p:cNvSpPr/>
          <p:nvPr/>
        </p:nvSpPr>
        <p:spPr>
          <a:xfrm>
            <a:off x="7187400" y="1674000"/>
            <a:ext cx="1537920" cy="442080"/>
          </a:xfrm>
          <a:prstGeom prst="roundRect">
            <a:avLst>
              <a:gd name="adj" fmla="val 50000"/>
            </a:avLst>
          </a:prstGeom>
          <a:solidFill>
            <a:srgbClr val="6aa84f"/>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OCJENJIVANJE NAUČENOG</a:t>
            </a:r>
            <a:endParaRPr b="0" lang="hr-HR" sz="1000" spc="-1" strike="noStrike">
              <a:latin typeface="Arial"/>
            </a:endParaRPr>
          </a:p>
        </p:txBody>
      </p:sp>
      <p:sp>
        <p:nvSpPr>
          <p:cNvPr id="196" name="CustomShape 17"/>
          <p:cNvSpPr/>
          <p:nvPr/>
        </p:nvSpPr>
        <p:spPr>
          <a:xfrm>
            <a:off x="418320" y="1674000"/>
            <a:ext cx="1537920" cy="442080"/>
          </a:xfrm>
          <a:prstGeom prst="roundRect">
            <a:avLst>
              <a:gd name="adj" fmla="val 50000"/>
            </a:avLst>
          </a:prstGeom>
          <a:solidFill>
            <a:srgbClr val="b4a7d6"/>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UVJEŽBAVANJE</a:t>
            </a:r>
            <a:endParaRPr b="0" lang="hr-HR" sz="1000" spc="-1" strike="noStrike">
              <a:latin typeface="Arial"/>
            </a:endParaRPr>
          </a:p>
        </p:txBody>
      </p:sp>
      <p:sp>
        <p:nvSpPr>
          <p:cNvPr id="197" name="CustomShape 18"/>
          <p:cNvSpPr/>
          <p:nvPr/>
        </p:nvSpPr>
        <p:spPr>
          <a:xfrm>
            <a:off x="1956600" y="404604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Arial"/>
                <a:ea typeface="Arial"/>
              </a:rPr>
              <a:t>BILJEŠKA</a:t>
            </a:r>
            <a:endParaRPr b="0" lang="hr-HR" sz="1000" spc="-1" strike="noStrike">
              <a:latin typeface="Arial"/>
            </a:endParaRPr>
          </a:p>
        </p:txBody>
      </p:sp>
      <p:sp>
        <p:nvSpPr>
          <p:cNvPr id="198" name="CustomShape 19"/>
          <p:cNvSpPr/>
          <p:nvPr/>
        </p:nvSpPr>
        <p:spPr>
          <a:xfrm>
            <a:off x="287784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KAO UČENJE</a:t>
            </a:r>
            <a:endParaRPr b="0" lang="hr-HR" sz="1000" spc="-1" strike="noStrike">
              <a:latin typeface="Arial"/>
            </a:endParaRPr>
          </a:p>
        </p:txBody>
      </p:sp>
      <p:sp>
        <p:nvSpPr>
          <p:cNvPr id="199" name="CustomShape 20"/>
          <p:cNvSpPr/>
          <p:nvPr/>
        </p:nvSpPr>
        <p:spPr>
          <a:xfrm>
            <a:off x="472788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BILJEŠKA</a:t>
            </a:r>
            <a:endParaRPr b="0" lang="hr-HR" sz="1000" spc="-1" strike="noStrike">
              <a:latin typeface="Arial"/>
            </a:endParaRPr>
          </a:p>
        </p:txBody>
      </p:sp>
      <p:sp>
        <p:nvSpPr>
          <p:cNvPr id="200" name="CustomShape 21"/>
          <p:cNvSpPr/>
          <p:nvPr/>
        </p:nvSpPr>
        <p:spPr>
          <a:xfrm>
            <a:off x="6418440" y="3250080"/>
            <a:ext cx="1537920" cy="442080"/>
          </a:xfrm>
          <a:prstGeom prst="roundRect">
            <a:avLst>
              <a:gd name="adj" fmla="val 50000"/>
            </a:avLst>
          </a:prstGeom>
          <a:solidFill>
            <a:srgbClr val="307bf3"/>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OCJENA</a:t>
            </a:r>
            <a:endParaRPr b="0" lang="hr-HR" sz="1000" spc="-1" strike="noStrike">
              <a:latin typeface="Arial"/>
            </a:endParaRPr>
          </a:p>
        </p:txBody>
      </p:sp>
      <p:sp>
        <p:nvSpPr>
          <p:cNvPr id="201" name="CustomShape 22"/>
          <p:cNvSpPr/>
          <p:nvPr/>
        </p:nvSpPr>
        <p:spPr>
          <a:xfrm flipH="1" rot="16200000">
            <a:off x="1849680" y="1453680"/>
            <a:ext cx="1133280" cy="2459160"/>
          </a:xfrm>
          <a:prstGeom prst="bentConnector3">
            <a:avLst>
              <a:gd name="adj1" fmla="val 49996"/>
            </a:avLst>
          </a:prstGeom>
          <a:noFill/>
          <a:ln w="9360">
            <a:solidFill>
              <a:srgbClr val="c2c2c2"/>
            </a:solidFill>
            <a:round/>
          </a:ln>
        </p:spPr>
        <p:style>
          <a:lnRef idx="0"/>
          <a:fillRef idx="0"/>
          <a:effectRef idx="0"/>
          <a:fontRef idx="minor"/>
        </p:style>
      </p:sp>
      <p:sp>
        <p:nvSpPr>
          <p:cNvPr id="202" name="CustomShape 23"/>
          <p:cNvSpPr/>
          <p:nvPr/>
        </p:nvSpPr>
        <p:spPr>
          <a:xfrm flipH="1" rot="10800000">
            <a:off x="2937960" y="3692880"/>
            <a:ext cx="861120" cy="365760"/>
          </a:xfrm>
          <a:prstGeom prst="bentConnector3">
            <a:avLst>
              <a:gd name="adj1" fmla="val 50000"/>
            </a:avLst>
          </a:prstGeom>
          <a:noFill/>
          <a:ln w="9360">
            <a:solidFill>
              <a:srgbClr val="c2c2c2"/>
            </a:solidFill>
            <a:round/>
          </a:ln>
        </p:spPr>
        <p:style>
          <a:lnRef idx="0"/>
          <a:fillRef idx="0"/>
          <a:effectRef idx="0"/>
          <a:fontRef idx="minor"/>
        </p:style>
      </p:sp>
      <p:sp>
        <p:nvSpPr>
          <p:cNvPr id="203" name="CustomShape 24"/>
          <p:cNvSpPr/>
          <p:nvPr/>
        </p:nvSpPr>
        <p:spPr>
          <a:xfrm rot="5400000">
            <a:off x="7005600" y="2298960"/>
            <a:ext cx="1133280" cy="768600"/>
          </a:xfrm>
          <a:prstGeom prst="bentConnector3">
            <a:avLst>
              <a:gd name="adj1" fmla="val 49996"/>
            </a:avLst>
          </a:prstGeom>
          <a:noFill/>
          <a:ln w="9360">
            <a:solidFill>
              <a:srgbClr val="c2c2c2"/>
            </a:solidFill>
            <a:round/>
          </a:ln>
        </p:spPr>
        <p:style>
          <a:lnRef idx="0"/>
          <a:fillRef idx="0"/>
          <a:effectRef idx="0"/>
          <a:fontRef idx="minor"/>
        </p:style>
      </p:sp>
      <p:sp>
        <p:nvSpPr>
          <p:cNvPr id="204" name="CustomShape 25"/>
          <p:cNvSpPr/>
          <p:nvPr/>
        </p:nvSpPr>
        <p:spPr>
          <a:xfrm rot="16200000">
            <a:off x="6159960" y="1453680"/>
            <a:ext cx="1133280" cy="2459160"/>
          </a:xfrm>
          <a:prstGeom prst="bentConnector3">
            <a:avLst>
              <a:gd name="adj1" fmla="val 49996"/>
            </a:avLst>
          </a:prstGeom>
          <a:noFill/>
          <a:ln w="9360">
            <a:solidFill>
              <a:srgbClr val="c2c2c2"/>
            </a:solidFill>
            <a:round/>
          </a:ln>
        </p:spPr>
        <p:style>
          <a:lnRef idx="0"/>
          <a:fillRef idx="0"/>
          <a:effectRef idx="0"/>
          <a:fontRef idx="minor"/>
        </p:style>
      </p:sp>
      <p:sp>
        <p:nvSpPr>
          <p:cNvPr id="205" name="CustomShape 26"/>
          <p:cNvSpPr/>
          <p:nvPr/>
        </p:nvSpPr>
        <p:spPr>
          <a:xfrm rot="10800000">
            <a:off x="1475280" y="3692880"/>
            <a:ext cx="962640" cy="353160"/>
          </a:xfrm>
          <a:prstGeom prst="bentConnector3">
            <a:avLst>
              <a:gd name="adj1" fmla="val 50000"/>
            </a:avLst>
          </a:prstGeom>
          <a:noFill/>
          <a:ln w="9360">
            <a:solidFill>
              <a:srgbClr val="c2c2c2"/>
            </a:solidFill>
            <a:round/>
          </a:ln>
        </p:spPr>
        <p:style>
          <a:lnRef idx="0"/>
          <a:fillRef idx="0"/>
          <a:effectRef idx="0"/>
          <a:fontRef idx="minor"/>
        </p:style>
      </p:sp>
      <p:sp>
        <p:nvSpPr>
          <p:cNvPr id="206" name="CustomShape 27"/>
          <p:cNvSpPr/>
          <p:nvPr/>
        </p:nvSpPr>
        <p:spPr>
          <a:xfrm>
            <a:off x="2108520" y="2600640"/>
            <a:ext cx="1537920" cy="442080"/>
          </a:xfrm>
          <a:prstGeom prst="roundRect">
            <a:avLst>
              <a:gd name="adj" fmla="val 50000"/>
            </a:avLst>
          </a:prstGeom>
          <a:solidFill>
            <a:srgbClr val="0d5ddf"/>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FORMATIVNO</a:t>
            </a:r>
            <a:endParaRPr b="0" lang="hr-HR" sz="1000" spc="-1" strike="noStrike">
              <a:latin typeface="Arial"/>
            </a:endParaRPr>
          </a:p>
        </p:txBody>
      </p:sp>
      <p:sp>
        <p:nvSpPr>
          <p:cNvPr id="207" name="CustomShape 28"/>
          <p:cNvSpPr/>
          <p:nvPr/>
        </p:nvSpPr>
        <p:spPr>
          <a:xfrm>
            <a:off x="5573160" y="2350440"/>
            <a:ext cx="1537920" cy="442080"/>
          </a:xfrm>
          <a:prstGeom prst="roundRect">
            <a:avLst>
              <a:gd name="adj" fmla="val 50000"/>
            </a:avLst>
          </a:prstGeom>
          <a:solidFill>
            <a:srgbClr val="0d5ddf"/>
          </a:solidFill>
          <a:ln>
            <a:noFill/>
          </a:ln>
        </p:spPr>
        <p:style>
          <a:lnRef idx="0"/>
          <a:fillRef idx="0"/>
          <a:effectRef idx="0"/>
          <a:fontRef idx="minor"/>
        </p:style>
        <p:txBody>
          <a:bodyPr tIns="91440" bIns="91440" anchor="ctr">
            <a:noAutofit/>
          </a:bodyPr>
          <a:p>
            <a:pPr algn="ctr">
              <a:lnSpc>
                <a:spcPct val="100000"/>
              </a:lnSpc>
            </a:pPr>
            <a:r>
              <a:rPr b="0" lang="hr-HR" sz="1000" spc="-1" strike="noStrike">
                <a:solidFill>
                  <a:srgbClr val="ffffff"/>
                </a:solidFill>
                <a:latin typeface="Roboto"/>
                <a:ea typeface="Roboto"/>
              </a:rPr>
              <a:t>SUMATIVNO</a:t>
            </a:r>
            <a:endParaRPr b="0" lang="hr-HR" sz="1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1303920" y="598680"/>
            <a:ext cx="7030080" cy="999000"/>
          </a:xfrm>
          <a:prstGeom prst="rect">
            <a:avLst/>
          </a:prstGeom>
          <a:noFill/>
          <a:ln>
            <a:noFill/>
          </a:ln>
        </p:spPr>
        <p:txBody>
          <a:bodyPr tIns="91440" bIns="91440">
            <a:normAutofit fontScale="73000"/>
          </a:bodyPr>
          <a:p>
            <a:pPr>
              <a:lnSpc>
                <a:spcPct val="100000"/>
              </a:lnSpc>
            </a:pPr>
            <a:r>
              <a:rPr b="1" lang="hr-HR" sz="2800" spc="-1" strike="noStrike">
                <a:solidFill>
                  <a:srgbClr val="424242"/>
                </a:solidFill>
                <a:latin typeface="Maven Pro"/>
                <a:ea typeface="Maven Pro"/>
              </a:rPr>
              <a:t>FORMATIVE BEWERTUNG (Beschreibung, Beispiele)</a:t>
            </a:r>
            <a:endParaRPr b="0" lang="hr-HR" sz="2800" spc="-1" strike="noStrike">
              <a:solidFill>
                <a:srgbClr val="000000"/>
              </a:solidFill>
              <a:latin typeface="Arial"/>
            </a:endParaRPr>
          </a:p>
        </p:txBody>
      </p:sp>
      <p:sp>
        <p:nvSpPr>
          <p:cNvPr id="209" name="TextShape 2"/>
          <p:cNvSpPr txBox="1"/>
          <p:nvPr/>
        </p:nvSpPr>
        <p:spPr>
          <a:xfrm>
            <a:off x="1242720" y="1500480"/>
            <a:ext cx="7030080" cy="3350520"/>
          </a:xfrm>
          <a:prstGeom prst="rect">
            <a:avLst/>
          </a:prstGeom>
          <a:noFill/>
          <a:ln>
            <a:noFill/>
          </a:ln>
        </p:spPr>
        <p:txBody>
          <a:bodyPr tIns="91440" bIns="91440">
            <a:noAutofit/>
          </a:bodyPr>
          <a:p>
            <a:pPr>
              <a:lnSpc>
                <a:spcPct val="95000"/>
              </a:lnSpc>
            </a:pPr>
            <a:r>
              <a:rPr b="1" lang="hr-HR" sz="1110" spc="-1" strike="noStrike">
                <a:solidFill>
                  <a:srgbClr val="424242"/>
                </a:solidFill>
                <a:latin typeface="Nunito"/>
                <a:ea typeface="Nunito"/>
              </a:rPr>
              <a:t>WANN? Formative Leistungsbeurteilung findet während des Lernens und Lehrens statt und führt NICHT zu einer Note.</a:t>
            </a:r>
            <a:endParaRPr b="0" lang="hr-HR" sz="1110" spc="-1" strike="noStrike">
              <a:solidFill>
                <a:srgbClr val="000000"/>
              </a:solidFill>
              <a:latin typeface="Arial"/>
            </a:endParaRPr>
          </a:p>
          <a:p>
            <a:pPr>
              <a:lnSpc>
                <a:spcPct val="95000"/>
              </a:lnSpc>
              <a:spcBef>
                <a:spcPts val="1199"/>
              </a:spcBef>
            </a:pPr>
            <a:r>
              <a:rPr b="1" lang="hr-HR" sz="1110" spc="-1" strike="noStrike">
                <a:solidFill>
                  <a:srgbClr val="424242"/>
                </a:solidFill>
                <a:latin typeface="Nunito"/>
                <a:ea typeface="Nunito"/>
              </a:rPr>
              <a:t>Es ist auch wichtig zu betonen, dass die Summe mehrerer formativer Tests KEINE Gesamtnote ergibt.</a:t>
            </a:r>
            <a:endParaRPr b="0" lang="hr-HR" sz="1110" spc="-1" strike="noStrike">
              <a:solidFill>
                <a:srgbClr val="000000"/>
              </a:solidFill>
              <a:latin typeface="Arial"/>
            </a:endParaRPr>
          </a:p>
          <a:p>
            <a:pPr>
              <a:lnSpc>
                <a:spcPct val="95000"/>
              </a:lnSpc>
              <a:spcBef>
                <a:spcPts val="1199"/>
              </a:spcBef>
            </a:pPr>
            <a:r>
              <a:rPr b="1" lang="hr-HR" sz="1110" spc="-1" strike="noStrike">
                <a:solidFill>
                  <a:srgbClr val="424242"/>
                </a:solidFill>
                <a:latin typeface="Nunito"/>
                <a:ea typeface="Nunito"/>
              </a:rPr>
              <a:t>Es wird hauptsächlich mit Ausgangskarten und/oder kurzen Aufgaben nach dem bearbeiteten Thema oder einem Teil des Themas durchgeführt.</a:t>
            </a:r>
            <a:endParaRPr b="0" lang="hr-HR" sz="1110" spc="-1" strike="noStrike">
              <a:solidFill>
                <a:srgbClr val="000000"/>
              </a:solidFill>
              <a:latin typeface="Arial"/>
            </a:endParaRPr>
          </a:p>
          <a:p>
            <a:pPr>
              <a:lnSpc>
                <a:spcPct val="95000"/>
              </a:lnSpc>
              <a:spcBef>
                <a:spcPts val="1199"/>
              </a:spcBef>
            </a:pPr>
            <a:r>
              <a:rPr b="1" lang="hr-HR" sz="1110" spc="-1" strike="noStrike">
                <a:solidFill>
                  <a:srgbClr val="424242"/>
                </a:solidFill>
                <a:latin typeface="Nunito"/>
                <a:ea typeface="Nunito"/>
              </a:rPr>
              <a:t>Meistens stellen Lehrer Fragen, um das Verständnis des gelesenen oder gehörten Textes zu überprüfen, Schüler lösen Aufgaben, um das Verständnis in verschiedenen Formaten zu überprüfen (Multiple-Choice, Kurzantwort, Richtig-Falsch...)</a:t>
            </a:r>
            <a:endParaRPr b="0" lang="hr-HR" sz="1110" spc="-1" strike="noStrike">
              <a:solidFill>
                <a:srgbClr val="000000"/>
              </a:solidFill>
              <a:latin typeface="Arial"/>
            </a:endParaRPr>
          </a:p>
          <a:p>
            <a:pPr>
              <a:lnSpc>
                <a:spcPct val="95000"/>
              </a:lnSpc>
              <a:spcBef>
                <a:spcPts val="1199"/>
              </a:spcBef>
            </a:pPr>
            <a:r>
              <a:rPr b="1" lang="hr-HR" sz="1110" spc="-1" strike="noStrike">
                <a:solidFill>
                  <a:srgbClr val="424242"/>
                </a:solidFill>
                <a:latin typeface="Nunito"/>
                <a:ea typeface="Nunito"/>
              </a:rPr>
              <a:t>EMPFEHLUNG</a:t>
            </a:r>
            <a:endParaRPr b="0" lang="hr-HR" sz="1110" spc="-1" strike="noStrike">
              <a:solidFill>
                <a:srgbClr val="000000"/>
              </a:solidFill>
              <a:latin typeface="Arial"/>
            </a:endParaRPr>
          </a:p>
          <a:p>
            <a:pPr>
              <a:lnSpc>
                <a:spcPct val="95000"/>
              </a:lnSpc>
              <a:spcBef>
                <a:spcPts val="1199"/>
              </a:spcBef>
              <a:spcAft>
                <a:spcPts val="1199"/>
              </a:spcAft>
            </a:pPr>
            <a:r>
              <a:rPr b="1" lang="hr-HR" sz="1110" spc="-1" strike="noStrike">
                <a:solidFill>
                  <a:srgbClr val="424242"/>
                </a:solidFill>
                <a:latin typeface="Nunito"/>
                <a:ea typeface="Nunito"/>
              </a:rPr>
              <a:t>Es wäre gut, während des Unterrichts und der Lösung der Leseverstehensaufgabe den Schülern Anweisungen zu geben, d.h. Ratschläge zu geben, welche Strategie sie anwenden könnten, um die spezifische Aufgabe erfolgreich zu lösen, d.h. den Text zu verstehen.</a:t>
            </a:r>
            <a:endParaRPr b="0" lang="hr-HR" sz="1110" spc="-1" strike="noStrike">
              <a:solidFill>
                <a:srgbClr val="000000"/>
              </a:solidFill>
              <a:latin typeface="Arial"/>
            </a:endParaRPr>
          </a:p>
        </p:txBody>
      </p:sp>
      <p:pic>
        <p:nvPicPr>
          <p:cNvPr id="210" name="Google Shape;361;p21" descr=""/>
          <p:cNvPicPr/>
          <p:nvPr/>
        </p:nvPicPr>
        <p:blipFill>
          <a:blip r:embed="rId1"/>
          <a:stretch/>
        </p:blipFill>
        <p:spPr>
          <a:xfrm>
            <a:off x="7412040" y="135360"/>
            <a:ext cx="1570680" cy="15706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TotalTime>
  <Application>LibreOffice/6.2.8.2$Windows_X86_64 LibreOffice_project/f82ddfca21ebc1e222a662a32b25c0c9d20169ee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hr-HR</dc:language>
  <cp:lastModifiedBy/>
  <dcterms:modified xsi:type="dcterms:W3CDTF">2024-06-10T11:57:55Z</dcterms:modified>
  <cp:revision>1</cp:revision>
  <dc:subject/>
  <dc:title/>
</cp:coreProperties>
</file>