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Nunito"/>
      <p:regular r:id="rId30"/>
      <p:bold r:id="rId31"/>
      <p:italic r:id="rId32"/>
      <p:boldItalic r:id="rId33"/>
    </p:embeddedFont>
    <p:embeddedFont>
      <p:font typeface="Maven Pro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bold.fntdata"/><Relationship Id="rId30" Type="http://schemas.openxmlformats.org/officeDocument/2006/relationships/font" Target="fonts/Nunito-regular.fntdata"/><Relationship Id="rId11" Type="http://schemas.openxmlformats.org/officeDocument/2006/relationships/slide" Target="slides/slide6.xml"/><Relationship Id="rId33" Type="http://schemas.openxmlformats.org/officeDocument/2006/relationships/font" Target="fonts/Nunito-boldItalic.fntdata"/><Relationship Id="rId10" Type="http://schemas.openxmlformats.org/officeDocument/2006/relationships/slide" Target="slides/slide5.xml"/><Relationship Id="rId32" Type="http://schemas.openxmlformats.org/officeDocument/2006/relationships/font" Target="fonts/Nunito-italic.fntdata"/><Relationship Id="rId13" Type="http://schemas.openxmlformats.org/officeDocument/2006/relationships/slide" Target="slides/slide8.xml"/><Relationship Id="rId35" Type="http://schemas.openxmlformats.org/officeDocument/2006/relationships/font" Target="fonts/MavenPro-bold.fntdata"/><Relationship Id="rId12" Type="http://schemas.openxmlformats.org/officeDocument/2006/relationships/slide" Target="slides/slide7.xml"/><Relationship Id="rId34" Type="http://schemas.openxmlformats.org/officeDocument/2006/relationships/font" Target="fonts/MavenPro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3c5bdfb9d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3c5bdfb9d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3c5bdfb9d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3c5bdfb9d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3c5bdfb9d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3c5bdfb9d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3c5bdfb9d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3c5bdfb9d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3c5bdfb9d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3c5bdfb9d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3c5bdfb9d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3c5bdfb9d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3c5bdfb9d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3c5bdfb9d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33f2c482c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133f2c482c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33f2c482c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33f2c482c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33f2c482c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33f2c482c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33f8cd367b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33f8cd367b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33f2c482c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33f2c482c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33f8cd367b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33f8cd367b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3f8cd367b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33f8cd367b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3f8cd367b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33f8cd367b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33f8cd367b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33f8cd367b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33f2c482c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133f2c482c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33f2c482c2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133f2c482c2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3c5bdfb9d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3c5bdfb9d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FF"/>
                </a:solidFill>
              </a:rPr>
              <a:t>GOVORENJE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FF"/>
                </a:solidFill>
              </a:rPr>
              <a:t>PRIMJERI 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solidFill>
                  <a:srgbClr val="0000FF"/>
                </a:solidFill>
              </a:rPr>
              <a:t>VREDNOVANJE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hr" sz="1600">
                <a:solidFill>
                  <a:srgbClr val="2E74B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FORMATIVNO VREDNOVANJE (opis, primjeri) </a:t>
            </a:r>
            <a:endParaRPr/>
          </a:p>
        </p:txBody>
      </p:sp>
      <p:sp>
        <p:nvSpPr>
          <p:cNvPr id="364" name="Google Shape;364;p22"/>
          <p:cNvSpPr txBox="1"/>
          <p:nvPr>
            <p:ph idx="1" type="body"/>
          </p:nvPr>
        </p:nvSpPr>
        <p:spPr>
          <a:xfrm>
            <a:off x="1303800" y="1296100"/>
            <a:ext cx="6964800" cy="32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E74B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2E74B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solidFill>
                <a:srgbClr val="2E74B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4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Formativno vrednovanje</a:t>
            </a:r>
            <a:r>
              <a:rPr lang="hr" sz="4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odvija se tijekom učenja i poučavanja i</a:t>
            </a:r>
            <a:r>
              <a:rPr b="1" lang="hr" sz="4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NE rezultira ocjenom.</a:t>
            </a:r>
            <a:r>
              <a:rPr lang="hr" sz="4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4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Također je važno naglasiti da </a:t>
            </a:r>
            <a:r>
              <a:rPr b="1" lang="hr" sz="4300" u="sng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zbroj više formativnih provjera NE daje sumativnu provjeru.</a:t>
            </a:r>
            <a:r>
              <a:rPr b="1" lang="hr" sz="4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hr" sz="4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4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Važno je provoditi vrednovanje za i kao učenje jer ono pomaže učenicima unaprijediti svoje učenje, a učiteljima svoje poučavanje. </a:t>
            </a:r>
            <a:endParaRPr sz="4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4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Provodi se uglavnom izlaznim karticama i/ili kratkim zadatcima u fazama upoznavanja, uvježbavanja, istraživanja i  pripreme gradiva,  nakon obrađene lekcije odnosno dijela lekcije, pa prema tome i oblikujemo zadatke. </a:t>
            </a:r>
            <a:endParaRPr sz="4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4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Najčešće učitelji postavljaju pitanja za provjeru govorne akcije i interakcije, nadalje se može provoditi putem jezično- slikovnih kartica, slikovnog, zvučnog ili pisanog poticaja. </a:t>
            </a:r>
            <a:endParaRPr sz="4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4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Za formativno vrednovanje dobro je upotrebljavati holističke rubrike vrednovanja. </a:t>
            </a:r>
            <a:endParaRPr sz="4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37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00" y="653075"/>
            <a:ext cx="7474575" cy="40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3"/>
          <p:cNvSpPr txBox="1"/>
          <p:nvPr/>
        </p:nvSpPr>
        <p:spPr>
          <a:xfrm>
            <a:off x="389175" y="89075"/>
            <a:ext cx="7101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200">
                <a:highlight>
                  <a:srgbClr val="FFFFFF"/>
                </a:highlight>
              </a:rPr>
              <a:t>NAPOMENA: </a:t>
            </a:r>
            <a:r>
              <a:rPr lang="hr" sz="1200">
                <a:highlight>
                  <a:srgbClr val="FFFFFF"/>
                </a:highlight>
              </a:rPr>
              <a:t>U rubriku napišite konkretno u čemu učenik griješi i što treba popraviti!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27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NAPOMENA:</a:t>
            </a:r>
            <a:r>
              <a:rPr b="0" lang="hr" sz="27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300"/>
          </a:p>
        </p:txBody>
      </p:sp>
      <p:sp>
        <p:nvSpPr>
          <p:cNvPr id="376" name="Google Shape;376;p2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hr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preporučuje se kontinuitet usmenih provjera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hr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prije svakog sumativnog vrednovanja provodi se barem jedno formativno vrednovanje kako bi učenik stekao pravi dojam o naučenom i dobio nove smjernice kako i što još učiti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2E74B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SUMATIVNO VREDNOVANJE (opis, primjeri, rubrike) </a:t>
            </a:r>
            <a:endParaRPr/>
          </a:p>
        </p:txBody>
      </p:sp>
      <p:sp>
        <p:nvSpPr>
          <p:cNvPr id="382" name="Google Shape;382;p25"/>
          <p:cNvSpPr txBox="1"/>
          <p:nvPr>
            <p:ph idx="1" type="body"/>
          </p:nvPr>
        </p:nvSpPr>
        <p:spPr>
          <a:xfrm>
            <a:off x="1042500" y="1432850"/>
            <a:ext cx="7291800" cy="30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E74B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Vrednovanje naučenoga (sumativno vrednovanje) </a:t>
            </a:r>
            <a:r>
              <a:rPr lang="hr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namijenjeno je provjeri jasno definiranih obrazovnih ishoda na određenoj kognitivnoj razini nakon određenoga razdoblja učenja i poučavanja, npr. nakon obrađene nastavne teme/cjeline ili nakon obrazovnoga razdoblja. 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Ovakvo vrednovanje </a:t>
            </a:r>
            <a:r>
              <a:rPr b="1" lang="hr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rezultira brojčanom ocjenom</a:t>
            </a:r>
            <a:r>
              <a:rPr lang="hr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te daje povratnu informaciju učeniku o njegovim postignućima i napredovanju.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Sumativno vrednovanje može uslijediti tek nakon opširne pripreme, uvježbavanja i jednog ili više oblika formativnog vrednovanja istih aktivnosti. 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Aktivnosti sumativnog vrednovanja se ne smiju razlikovati od aktivnosti za usvajanje i svladavanje određenih vještina i znanja jer ono time zadržava autentičnost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600">
                <a:solidFill>
                  <a:srgbClr val="2E74B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SUMATIVNO VREDNOVANJE (opis, primjeri, rubrike)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6"/>
          <p:cNvSpPr txBox="1"/>
          <p:nvPr>
            <p:ph idx="1" type="body"/>
          </p:nvPr>
        </p:nvSpPr>
        <p:spPr>
          <a:xfrm>
            <a:off x="1303800" y="1190925"/>
            <a:ext cx="7030500" cy="3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30835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r" sz="2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sumativno vrednovanje provodimo kada ispitujemo naučeno i prema tome oblikujemo zadatke. </a:t>
            </a:r>
            <a:endParaRPr sz="2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835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r" sz="2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preporučuje se kontinuitet u usmenim provjerama </a:t>
            </a:r>
            <a:endParaRPr sz="2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835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r" sz="23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prije svakog sumativnog vrednovanja provodi se barem jedno formativno vrednovanje kako bi učenik stekao pravi dojam o naučenom </a:t>
            </a:r>
            <a:endParaRPr sz="23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835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r" sz="2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zadatci i upute su jasni, konkretni i nedvosmisleni.	</a:t>
            </a:r>
            <a:endParaRPr sz="23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835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r" sz="2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23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835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r" sz="2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odgovaraju tipu zadatka s kojim su se učenici već susretali tijekom formativnog vrednovanja; </a:t>
            </a:r>
            <a:endParaRPr sz="23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0835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hr" sz="23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 oblikovani kao samostalne jedinice (odgovor na jedan zadatak nije vezan uz odgovor na prethodni zadatak). </a:t>
            </a:r>
            <a:endParaRPr sz="23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</a:t>
            </a:r>
            <a:br>
              <a:rPr lang="hr" sz="19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hr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1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NAPOMENA</a:t>
            </a:r>
            <a:endParaRPr/>
          </a:p>
        </p:txBody>
      </p:sp>
      <p:sp>
        <p:nvSpPr>
          <p:cNvPr id="394" name="Google Shape;394;p27"/>
          <p:cNvSpPr txBox="1"/>
          <p:nvPr>
            <p:ph idx="1" type="body"/>
          </p:nvPr>
        </p:nvSpPr>
        <p:spPr>
          <a:xfrm>
            <a:off x="1179225" y="1411800"/>
            <a:ext cx="7155000" cy="31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Razlika u postavljanju zadataka za formativno i sumativno vrednovanje je: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hr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ta što je za formativno vrednovanje zadatak opisan i primjerima i detaljnijom ponudom jezičnih sredstava, kojih će se učenik za vrijeme sumativnog vrednovanja trebati sjetiti sam.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hr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za formativno vrednovanje koristi  se češće holistička tablica, dok za sumativno analitička tablica vrednovanja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685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hr" sz="18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dobro je da pri svakom obliku vrednovanja učenik ima uvid u ove tablice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28"/>
          <p:cNvPicPr preferRelativeResize="0"/>
          <p:nvPr/>
        </p:nvPicPr>
        <p:blipFill rotWithShape="1">
          <a:blip r:embed="rId3">
            <a:alphaModFix/>
          </a:blip>
          <a:srcRect b="16431" l="30062" r="14959" t="25895"/>
          <a:stretch/>
        </p:blipFill>
        <p:spPr>
          <a:xfrm>
            <a:off x="1212575" y="788725"/>
            <a:ext cx="7383326" cy="415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28"/>
          <p:cNvSpPr txBox="1"/>
          <p:nvPr/>
        </p:nvSpPr>
        <p:spPr>
          <a:xfrm>
            <a:off x="0" y="0"/>
            <a:ext cx="70065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highlight>
                  <a:srgbClr val="FFFFFF"/>
                </a:highlight>
              </a:rPr>
              <a:t> </a:t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200">
                <a:highlight>
                  <a:srgbClr val="FFFFFF"/>
                </a:highlight>
              </a:rPr>
              <a:t> </a:t>
            </a:r>
            <a:endParaRPr sz="1200"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NAPOMENA: </a:t>
            </a:r>
            <a:r>
              <a:rPr lang="hr" sz="1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U rubriku napišite konkretno u čemu učenik griješi i što treba popraviti! </a:t>
            </a:r>
            <a:endParaRPr sz="10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PRIMJERI</a:t>
            </a:r>
            <a:endParaRPr/>
          </a:p>
        </p:txBody>
      </p:sp>
      <p:sp>
        <p:nvSpPr>
          <p:cNvPr id="406" name="Google Shape;406;p29"/>
          <p:cNvSpPr txBox="1"/>
          <p:nvPr>
            <p:ph idx="1" type="body"/>
          </p:nvPr>
        </p:nvSpPr>
        <p:spPr>
          <a:xfrm>
            <a:off x="548125" y="1194450"/>
            <a:ext cx="4278600" cy="37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2100"/>
              <a:t>GOVORNA REPRODUKCIJA 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hr" sz="2100"/>
              <a:t>pjesma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hr" sz="2600">
                <a:solidFill>
                  <a:srgbClr val="252525"/>
                </a:solidFill>
                <a:latin typeface="Arial"/>
                <a:ea typeface="Arial"/>
                <a:cs typeface="Arial"/>
                <a:sym typeface="Arial"/>
              </a:rPr>
              <a:t>Herbst</a:t>
            </a:r>
            <a:endParaRPr b="1" sz="2600">
              <a:solidFill>
                <a:srgbClr val="25252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Die Blätter fallen, fallen wie von weit,</a:t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als welkten in den Himmeln ferne Gärten;</a:t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hr" sz="14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sie fallen mit verneinender Gebärde.</a:t>
            </a:r>
            <a:endParaRPr sz="14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b="1" lang="hr" sz="2100"/>
              <a:t>…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 sz="15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(Rainer Maria Rilke, 1875-1926, deutsch-österr. Dichter)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100"/>
          </a:p>
        </p:txBody>
      </p:sp>
      <p:sp>
        <p:nvSpPr>
          <p:cNvPr id="407" name="Google Shape;407;p29"/>
          <p:cNvSpPr txBox="1"/>
          <p:nvPr/>
        </p:nvSpPr>
        <p:spPr>
          <a:xfrm>
            <a:off x="5570100" y="1596675"/>
            <a:ext cx="28278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r" sz="1600">
                <a:latin typeface="Nunito"/>
                <a:ea typeface="Nunito"/>
                <a:cs typeface="Nunito"/>
                <a:sym typeface="Nunito"/>
              </a:rPr>
              <a:t>brojalica</a:t>
            </a:r>
            <a:endParaRPr b="1"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Nunito"/>
                <a:ea typeface="Nunito"/>
                <a:cs typeface="Nunito"/>
                <a:sym typeface="Nunito"/>
              </a:rPr>
              <a:t>Eins, zwei, Polizei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Nunito"/>
                <a:ea typeface="Nunito"/>
                <a:cs typeface="Nunito"/>
                <a:sym typeface="Nunito"/>
              </a:rPr>
              <a:t>Drei, vier, Grenadier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Nunito"/>
                <a:ea typeface="Nunito"/>
                <a:cs typeface="Nunito"/>
                <a:sym typeface="Nunito"/>
              </a:rPr>
              <a:t>Fünf, sechs, alte Gags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Nunito"/>
                <a:ea typeface="Nunito"/>
                <a:cs typeface="Nunito"/>
                <a:sym typeface="Nunito"/>
              </a:rPr>
              <a:t>Sieben, acht, gute Nacht.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Nunito"/>
                <a:ea typeface="Nunito"/>
                <a:cs typeface="Nunito"/>
                <a:sym typeface="Nunito"/>
              </a:rPr>
              <a:t>Ja-ja-ja, was ist los, was ist das?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Nunito"/>
                <a:ea typeface="Nunito"/>
                <a:cs typeface="Nunito"/>
                <a:sym typeface="Nunito"/>
              </a:rPr>
              <a:t>Ja-ja-ja, was ist los, was ist das?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Nunito"/>
                <a:ea typeface="Nunito"/>
                <a:cs typeface="Nunito"/>
                <a:sym typeface="Nunito"/>
              </a:rPr>
              <a:t>Ja-ja-ja, was ist los, was ist das?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Nunito"/>
                <a:ea typeface="Nunito"/>
                <a:cs typeface="Nunito"/>
                <a:sym typeface="Nunito"/>
              </a:rPr>
              <a:t>Ja-ja-ja, was ist los, was ist das?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GOVORNA PRODUKCIJA (IZRAŽAVANJE U KONTINUITETU)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0"/>
          <p:cNvSpPr txBox="1"/>
          <p:nvPr>
            <p:ph idx="1" type="body"/>
          </p:nvPr>
        </p:nvSpPr>
        <p:spPr>
          <a:xfrm>
            <a:off x="4119650" y="1184250"/>
            <a:ext cx="4692600" cy="13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Beschreibe dieses Zimmer und benutze dabei: </a:t>
            </a:r>
            <a:endParaRPr/>
          </a:p>
          <a:p>
            <a:pPr indent="-304958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hr"/>
              <a:t>Adjektive ( Adjektivdeklination - ein/ mein)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/>
              <a:t>Was steht wo? ( Nom.- Dat.)</a:t>
            </a: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"/>
              <a:t>die Verben, die auf die Frage </a:t>
            </a:r>
            <a:r>
              <a:rPr i="1" lang="hr"/>
              <a:t>wo? </a:t>
            </a:r>
            <a:r>
              <a:rPr lang="hr"/>
              <a:t>antworten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14" name="Google Shape;41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733316"/>
            <a:ext cx="2362964" cy="30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GOVORNA PRODUKCIJA (IZRAŽAVANJE U KONTINUITETU)</a:t>
            </a:r>
            <a:endParaRPr/>
          </a:p>
        </p:txBody>
      </p:sp>
      <p:sp>
        <p:nvSpPr>
          <p:cNvPr id="420" name="Google Shape;420;p31"/>
          <p:cNvSpPr txBox="1"/>
          <p:nvPr>
            <p:ph idx="1" type="body"/>
          </p:nvPr>
        </p:nvSpPr>
        <p:spPr>
          <a:xfrm>
            <a:off x="4034325" y="2002225"/>
            <a:ext cx="48876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Wie hat dieses Zimmer gestern ausgesehen:</a:t>
            </a:r>
            <a:endParaRPr/>
          </a:p>
          <a:p>
            <a:pPr indent="-311150" lvl="0" marL="9144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Adjektive ( Adjektivdeklination - ein/ mein)</a:t>
            </a:r>
            <a:endParaRPr/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Was steht wo? ( Nom.- Dat.)</a:t>
            </a:r>
            <a:endParaRPr/>
          </a:p>
          <a:p>
            <a:pPr indent="-311150" lvl="0" marL="9144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die Verben, die auf die Frage </a:t>
            </a:r>
            <a:r>
              <a:rPr i="1" lang="hr"/>
              <a:t>wo?</a:t>
            </a:r>
            <a:r>
              <a:rPr lang="hr"/>
              <a:t>iantworten(in Perfekt)</a:t>
            </a:r>
            <a:r>
              <a:rPr i="1" lang="hr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21" name="Google Shape;42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733316"/>
            <a:ext cx="2362964" cy="30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/>
          <p:nvPr>
            <p:ph type="title"/>
          </p:nvPr>
        </p:nvSpPr>
        <p:spPr>
          <a:xfrm>
            <a:off x="1303800" y="598575"/>
            <a:ext cx="7030500" cy="7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GOVORENJE</a:t>
            </a:r>
            <a:r>
              <a:rPr b="0" lang="hr"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PROVJERAVA GOVORNE SPOSOBNOSTI PUTEM USMENOG IZRAŽAVANJA   KOJI JE ELEMENT PO KURIKULU</a:t>
            </a:r>
            <a:endParaRPr b="0" sz="140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  </a:t>
            </a:r>
            <a:endParaRPr/>
          </a:p>
        </p:txBody>
      </p:sp>
      <p:sp>
        <p:nvSpPr>
          <p:cNvPr id="284" name="Google Shape;284;p14"/>
          <p:cNvSpPr txBox="1"/>
          <p:nvPr>
            <p:ph idx="1" type="body"/>
          </p:nvPr>
        </p:nvSpPr>
        <p:spPr>
          <a:xfrm>
            <a:off x="557225" y="1318025"/>
            <a:ext cx="7776900" cy="37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b="1" lang="hr" sz="2300"/>
              <a:t> </a:t>
            </a:r>
            <a:r>
              <a:rPr b="1" lang="hr" sz="2100"/>
              <a:t>GOVORNA REPRODUKCIJA 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hr" sz="2100"/>
              <a:t>GOVORNA PRODUKCIJA (IZRAŽAVANJE U KONTINUITETU)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hr" sz="2100"/>
              <a:t>GOVORNA INTERAKCIJA (SUDJELOVANJE U RAZGOVORU) </a:t>
            </a:r>
            <a:endParaRPr b="1"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hr" sz="2100"/>
              <a:t>JEZIČNO POSREDOVANJE</a:t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850" y="1189451"/>
            <a:ext cx="1728799" cy="172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GOVORNA PRODUKCIJA (IZRAŽAVANJE U KONTINUITETU)</a:t>
            </a:r>
            <a:endParaRPr/>
          </a:p>
        </p:txBody>
      </p:sp>
      <p:sp>
        <p:nvSpPr>
          <p:cNvPr id="427" name="Google Shape;427;p32"/>
          <p:cNvSpPr txBox="1"/>
          <p:nvPr>
            <p:ph idx="1" type="body"/>
          </p:nvPr>
        </p:nvSpPr>
        <p:spPr>
          <a:xfrm>
            <a:off x="4460950" y="1990050"/>
            <a:ext cx="38736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beschreibe dein Traumzimmer und benutze dabei: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Adjektive ( Adjektivdeklination - ein/ mein)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Was würde wo stehen? ( Nom.- Dat.)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die Verben, die auf die Frage </a:t>
            </a:r>
            <a:r>
              <a:rPr i="1" lang="hr"/>
              <a:t>wo? </a:t>
            </a:r>
            <a:r>
              <a:rPr lang="hr"/>
              <a:t>antworten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die Verben in Konjunktiv Präteritum und Konditional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28" name="Google Shape;4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733316"/>
            <a:ext cx="2362964" cy="30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GOVORNA REPRODUKCIJA</a:t>
            </a: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353600" y="1660925"/>
            <a:ext cx="7147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(oponašanje i izgovaranje specifičnih glasova njemačkog jezika;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 reproduciranje sadržaja obrađene cjeline,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brojalica,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rapova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lirskih pjesama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isječaka iz književnog teksta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sl.,slovkanje riječi,)</a:t>
            </a:r>
            <a:endParaRPr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699" y="598575"/>
            <a:ext cx="1436774" cy="283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r" sz="3000">
                <a:latin typeface="Nunito"/>
                <a:ea typeface="Nunito"/>
                <a:cs typeface="Nunito"/>
                <a:sym typeface="Nunito"/>
              </a:rPr>
              <a:t>GOVORNA PRODUKCIJA (IZRAŽAVANJE U KONTINUITETU)</a:t>
            </a:r>
            <a:endParaRPr/>
          </a:p>
        </p:txBody>
      </p:sp>
      <p:sp>
        <p:nvSpPr>
          <p:cNvPr id="298" name="Google Shape;298;p16"/>
          <p:cNvSpPr txBox="1"/>
          <p:nvPr>
            <p:ph idx="1" type="body"/>
          </p:nvPr>
        </p:nvSpPr>
        <p:spPr>
          <a:xfrm>
            <a:off x="1303800" y="1990050"/>
            <a:ext cx="7107900" cy="29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 sz="1400"/>
              <a:t>opisivanje slikovnoga predloška,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 sz="1400"/>
              <a:t> realnihi situacija uz ponuđene natuknice,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 sz="1400"/>
              <a:t> tablice i sl. ili bez njih 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 sz="1400"/>
              <a:t>govorenje o učenikovim osobnim iskustvima - 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 sz="1400"/>
              <a:t>prepričavanje slijeda događaja;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 sz="1400"/>
              <a:t> davanje uputa: povezivanje elemenata u cjelinu;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 sz="1400"/>
              <a:t> iznošenje rezultata rada u skupini ili paru npr.postera/ plakata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 sz="1400"/>
              <a:t>opisivanje osoba, predmeta I situacija prema slikovnom predlošku ili video zapisu bez tona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 sz="1400"/>
              <a:t>prepričavanje obrađenog teksta ili događaja i situacija iz osobnog iskustva učenika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 sz="1400"/>
              <a:t> povezivanje elemenata priče, dijaloga, razgovora u smislenu cjelinu, 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 sz="1400"/>
              <a:t>sudjelovanje u kraćim dramatizacijama uz predložene jezične sadržaje )</a:t>
            </a:r>
            <a:endParaRPr sz="1400"/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t/>
            </a:r>
            <a:endParaRPr b="1" sz="1500"/>
          </a:p>
        </p:txBody>
      </p:sp>
      <p:pic>
        <p:nvPicPr>
          <p:cNvPr id="299" name="Google Shape;2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5675" y="1034600"/>
            <a:ext cx="1634700" cy="24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GOVORNA INTERAKCIJA (SUDJELOVANJE U RAZGOVORU)</a:t>
            </a:r>
            <a:endParaRPr/>
          </a:p>
        </p:txBody>
      </p:sp>
      <p:sp>
        <p:nvSpPr>
          <p:cNvPr id="305" name="Google Shape;305;p17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postavljanje ili odgovaranje na pitanja u sklopu poznatih jezičnih struktura i tematskih sadržaja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intervju iz natuknica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reproduciranje kratkih dijaloga u kojima učenici samostalno mijenjaju pojedine elemente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samostalno vođenje dijaloga u okviru poznatih situacija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davanje raznih uputa, zamolbi, komandi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hr"/>
              <a:t>sudjelovanje u kraćim dramatizacijama ili dijalozima)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6" name="Google Shape;3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8625" y="3167650"/>
            <a:ext cx="1756475" cy="175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Font typeface="Nunito"/>
              <a:buChar char="●"/>
            </a:pPr>
            <a:r>
              <a:rPr lang="hr" sz="2100">
                <a:latin typeface="Nunito"/>
                <a:ea typeface="Nunito"/>
                <a:cs typeface="Nunito"/>
                <a:sym typeface="Nunito"/>
              </a:rPr>
              <a:t>JEZIČNO POSREDOVANJE</a:t>
            </a:r>
            <a:endParaRPr/>
          </a:p>
        </p:txBody>
      </p:sp>
      <p:sp>
        <p:nvSpPr>
          <p:cNvPr id="312" name="Google Shape;312;p18"/>
          <p:cNvSpPr txBox="1"/>
          <p:nvPr>
            <p:ph idx="1" type="body"/>
          </p:nvPr>
        </p:nvSpPr>
        <p:spPr>
          <a:xfrm>
            <a:off x="532275" y="1722175"/>
            <a:ext cx="9036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hr"/>
              <a:t>Element Jezično posredovanje vrednuje se samo u onim inačicama kurikuluma u kojima se i pojavljuje pod oznakom A.3.5 ili A.4.5. U nastavljačkom učenju sa minimalno tri sata tjedno element Jezično posredovanje pojavljuje se od trećeg razreda (11. ili 8. godina učenja), kod nastavljača sa po dva sata tjedno samo u četvrtom razredu gimnazija (12. ili 9. godina učenja). U početnom je učenju jezika u gimnazijama ishod Jezično posredovanje zastupljen, ali se ne ocjenjuje nego samo formativno vrednuje, samo u četvrtom razredu (4. godina učenja), a kod strukovnih škola isključivo u inačici sa 4 sata tjedno u 4. godini učenja.</a:t>
            </a:r>
            <a:endParaRPr/>
          </a:p>
        </p:txBody>
      </p:sp>
      <p:sp>
        <p:nvSpPr>
          <p:cNvPr id="313" name="Google Shape;313;p18"/>
          <p:cNvSpPr txBox="1"/>
          <p:nvPr/>
        </p:nvSpPr>
        <p:spPr>
          <a:xfrm>
            <a:off x="2443175" y="1650200"/>
            <a:ext cx="5443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Nunito"/>
                <a:ea typeface="Nunito"/>
                <a:cs typeface="Nunito"/>
                <a:sym typeface="Nunito"/>
              </a:rPr>
              <a:t>Jezično posredovanje (jezična medijacija) je složena jezična djelatnost koja uključuje istovremeno ili naizmjenično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Nunito"/>
                <a:ea typeface="Nunito"/>
                <a:cs typeface="Nunito"/>
                <a:sym typeface="Nunito"/>
              </a:rPr>
              <a:t>jezično primanje (recepciju) i proizvodnju (produkciju). U usmenome jezičnome posredovanju treća osoba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>
                <a:latin typeface="Nunito"/>
                <a:ea typeface="Nunito"/>
                <a:cs typeface="Nunito"/>
                <a:sym typeface="Nunito"/>
              </a:rPr>
              <a:t>omogućuje sporazumijevanje drugih dviju ili više osoba koji ne govore isti jezik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14" name="Google Shape;314;p18"/>
          <p:cNvPicPr preferRelativeResize="0"/>
          <p:nvPr/>
        </p:nvPicPr>
        <p:blipFill rotWithShape="1">
          <a:blip r:embed="rId3">
            <a:alphaModFix/>
          </a:blip>
          <a:srcRect b="49053" l="67036" r="2299" t="25116"/>
          <a:stretch/>
        </p:blipFill>
        <p:spPr>
          <a:xfrm>
            <a:off x="6752375" y="2906775"/>
            <a:ext cx="1467299" cy="171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9"/>
          <p:cNvSpPr txBox="1"/>
          <p:nvPr>
            <p:ph type="title"/>
          </p:nvPr>
        </p:nvSpPr>
        <p:spPr>
          <a:xfrm>
            <a:off x="986900" y="5010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vrednovanje</a:t>
            </a:r>
            <a:endParaRPr/>
          </a:p>
        </p:txBody>
      </p:sp>
      <p:sp>
        <p:nvSpPr>
          <p:cNvPr id="320" name="Google Shape;320;p19"/>
          <p:cNvSpPr txBox="1"/>
          <p:nvPr>
            <p:ph idx="1" type="body"/>
          </p:nvPr>
        </p:nvSpPr>
        <p:spPr>
          <a:xfrm>
            <a:off x="1303800" y="1947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ZA UČENJE</a:t>
            </a:r>
            <a:endParaRPr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9"/>
          <p:cNvSpPr/>
          <p:nvPr/>
        </p:nvSpPr>
        <p:spPr>
          <a:xfrm>
            <a:off x="3802943" y="1450850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5573240" y="2350551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3" name="Google Shape;323;p19"/>
          <p:cNvSpPr/>
          <p:nvPr/>
        </p:nvSpPr>
        <p:spPr>
          <a:xfrm>
            <a:off x="1187400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ZA UČENJE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4" name="Google Shape;324;p19"/>
          <p:cNvSpPr/>
          <p:nvPr/>
        </p:nvSpPr>
        <p:spPr>
          <a:xfrm>
            <a:off x="2877893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5" name="Google Shape;325;p19"/>
          <p:cNvSpPr/>
          <p:nvPr/>
        </p:nvSpPr>
        <p:spPr>
          <a:xfrm>
            <a:off x="4728000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6" name="Google Shape;326;p19"/>
          <p:cNvSpPr/>
          <p:nvPr/>
        </p:nvSpPr>
        <p:spPr>
          <a:xfrm>
            <a:off x="6418493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Lorem Ipsum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27" name="Google Shape;327;p19"/>
          <p:cNvCxnSpPr>
            <a:stCxn id="321" idx="2"/>
            <a:endCxn id="322" idx="0"/>
          </p:cNvCxnSpPr>
          <p:nvPr/>
        </p:nvCxnSpPr>
        <p:spPr>
          <a:xfrm flipH="1" rot="-5400000">
            <a:off x="5228543" y="1236800"/>
            <a:ext cx="457200" cy="17703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8" name="Google Shape;328;p19"/>
          <p:cNvCxnSpPr>
            <a:stCxn id="329" idx="0"/>
            <a:endCxn id="321" idx="2"/>
          </p:cNvCxnSpPr>
          <p:nvPr/>
        </p:nvCxnSpPr>
        <p:spPr>
          <a:xfrm rot="-5400000">
            <a:off x="3371097" y="1400014"/>
            <a:ext cx="707400" cy="1694100"/>
          </a:xfrm>
          <a:prstGeom prst="bentConnector3">
            <a:avLst>
              <a:gd fmla="val 50001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0" name="Google Shape;330;p19"/>
          <p:cNvCxnSpPr>
            <a:stCxn id="331" idx="2"/>
            <a:endCxn id="324" idx="0"/>
          </p:cNvCxnSpPr>
          <p:nvPr/>
        </p:nvCxnSpPr>
        <p:spPr>
          <a:xfrm>
            <a:off x="2801843" y="2793053"/>
            <a:ext cx="845100" cy="4572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2" name="Google Shape;332;p19"/>
          <p:cNvCxnSpPr>
            <a:stCxn id="323" idx="0"/>
            <a:endCxn id="331" idx="2"/>
          </p:cNvCxnSpPr>
          <p:nvPr/>
        </p:nvCxnSpPr>
        <p:spPr>
          <a:xfrm rot="-5400000">
            <a:off x="2150400" y="2599103"/>
            <a:ext cx="457200" cy="845100"/>
          </a:xfrm>
          <a:prstGeom prst="bentConnector2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3" name="Google Shape;333;p19"/>
          <p:cNvCxnSpPr>
            <a:stCxn id="322" idx="2"/>
            <a:endCxn id="326" idx="0"/>
          </p:cNvCxnSpPr>
          <p:nvPr/>
        </p:nvCxnSpPr>
        <p:spPr>
          <a:xfrm flipH="1" rot="-5400000">
            <a:off x="6536390" y="2598951"/>
            <a:ext cx="457200" cy="845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4" name="Google Shape;334;p19"/>
          <p:cNvCxnSpPr>
            <a:stCxn id="325" idx="0"/>
            <a:endCxn id="322" idx="2"/>
          </p:cNvCxnSpPr>
          <p:nvPr/>
        </p:nvCxnSpPr>
        <p:spPr>
          <a:xfrm rot="-5400000">
            <a:off x="5691000" y="2599103"/>
            <a:ext cx="457200" cy="845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5" name="Google Shape;335;p19"/>
          <p:cNvSpPr/>
          <p:nvPr/>
        </p:nvSpPr>
        <p:spPr>
          <a:xfrm>
            <a:off x="3802943" y="1450850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0944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VREDNOVANJE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7187540" y="1674151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OCJENJIVANJE NAUČENOG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7" name="Google Shape;337;p19"/>
          <p:cNvSpPr/>
          <p:nvPr/>
        </p:nvSpPr>
        <p:spPr>
          <a:xfrm>
            <a:off x="418347" y="1674151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B4A7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UVJEŽBAVANJE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8" name="Google Shape;338;p19"/>
          <p:cNvSpPr/>
          <p:nvPr/>
        </p:nvSpPr>
        <p:spPr>
          <a:xfrm>
            <a:off x="1956450" y="4046153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</a:rPr>
              <a:t>BILJEŠKA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39" name="Google Shape;339;p19"/>
          <p:cNvSpPr/>
          <p:nvPr/>
        </p:nvSpPr>
        <p:spPr>
          <a:xfrm>
            <a:off x="2877893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KAO UČENJE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0" name="Google Shape;340;p19"/>
          <p:cNvSpPr/>
          <p:nvPr/>
        </p:nvSpPr>
        <p:spPr>
          <a:xfrm>
            <a:off x="4728000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BILJEŠKA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1" name="Google Shape;341;p19"/>
          <p:cNvSpPr/>
          <p:nvPr/>
        </p:nvSpPr>
        <p:spPr>
          <a:xfrm>
            <a:off x="6418493" y="3250253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307B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OCJENA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42" name="Google Shape;342;p19"/>
          <p:cNvCxnSpPr>
            <a:stCxn id="337" idx="2"/>
            <a:endCxn id="339" idx="0"/>
          </p:cNvCxnSpPr>
          <p:nvPr/>
        </p:nvCxnSpPr>
        <p:spPr>
          <a:xfrm flipH="1" rot="-5400000">
            <a:off x="1850247" y="1453801"/>
            <a:ext cx="1133700" cy="24594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3" name="Google Shape;343;p19"/>
          <p:cNvCxnSpPr/>
          <p:nvPr/>
        </p:nvCxnSpPr>
        <p:spPr>
          <a:xfrm flipH="1" rot="10800000">
            <a:off x="2937400" y="3692725"/>
            <a:ext cx="861600" cy="366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4" name="Google Shape;344;p19"/>
          <p:cNvCxnSpPr>
            <a:stCxn id="336" idx="2"/>
            <a:endCxn id="341" idx="0"/>
          </p:cNvCxnSpPr>
          <p:nvPr/>
        </p:nvCxnSpPr>
        <p:spPr>
          <a:xfrm rot="5400000">
            <a:off x="7005290" y="2299051"/>
            <a:ext cx="1133700" cy="7689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5" name="Google Shape;345;p19"/>
          <p:cNvCxnSpPr>
            <a:stCxn id="340" idx="0"/>
            <a:endCxn id="336" idx="2"/>
          </p:cNvCxnSpPr>
          <p:nvPr/>
        </p:nvCxnSpPr>
        <p:spPr>
          <a:xfrm rot="-5400000">
            <a:off x="6159900" y="1453703"/>
            <a:ext cx="1133700" cy="24594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6" name="Google Shape;346;p19"/>
          <p:cNvCxnSpPr/>
          <p:nvPr/>
        </p:nvCxnSpPr>
        <p:spPr>
          <a:xfrm rot="10800000">
            <a:off x="1474950" y="3692750"/>
            <a:ext cx="963000" cy="3534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9" name="Google Shape;329;p19"/>
          <p:cNvSpPr/>
          <p:nvPr/>
        </p:nvSpPr>
        <p:spPr>
          <a:xfrm>
            <a:off x="2108697" y="2600764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FORMATIVNO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7" name="Google Shape;347;p19"/>
          <p:cNvSpPr/>
          <p:nvPr/>
        </p:nvSpPr>
        <p:spPr>
          <a:xfrm>
            <a:off x="5573240" y="2350551"/>
            <a:ext cx="1538100" cy="442500"/>
          </a:xfrm>
          <a:prstGeom prst="roundRect">
            <a:avLst>
              <a:gd fmla="val 50000" name="adj"/>
            </a:avLst>
          </a:prstGeom>
          <a:solidFill>
            <a:srgbClr val="0D5D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SUMATIVNO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100" y="247075"/>
            <a:ext cx="5741803" cy="436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000">
                <a:latin typeface="Nunito"/>
                <a:ea typeface="Nunito"/>
                <a:cs typeface="Nunito"/>
                <a:sym typeface="Nunito"/>
              </a:rPr>
              <a:t>NAPOMENA: </a:t>
            </a:r>
            <a:endParaRPr sz="4500"/>
          </a:p>
        </p:txBody>
      </p:sp>
      <p:sp>
        <p:nvSpPr>
          <p:cNvPr id="358" name="Google Shape;358;p21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r"/>
              <a:t>poznavanje jezika/ gramatika se ne ispituje i ne vrednuje izdvojeno, nego se uzima u obzir kroz opise sastavnica u rubrikama vrednovanja,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r"/>
              <a:t> a isto se odnosi i na vokabular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