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6" r:id="rId2"/>
    <p:sldId id="256" r:id="rId3"/>
    <p:sldId id="257" r:id="rId4"/>
    <p:sldId id="258" r:id="rId5"/>
    <p:sldId id="277" r:id="rId6"/>
    <p:sldId id="278" r:id="rId7"/>
    <p:sldId id="279" r:id="rId8"/>
    <p:sldId id="274" r:id="rId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38007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9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AD180-F0F5-44C9-808E-BDA6B325D982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9009F-89D6-4404-AC58-9B049137D5F9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00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0F8F2-2CB7-4AA9-8D78-C47F9F354D45}" type="datetimeFigureOut">
              <a:rPr lang="sr-Latn-CS" smtClean="0"/>
              <a:pPr/>
              <a:t>14.6.2024.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EBE8-9D32-4D82-A349-AEBC4FCD435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42900" y="2236787"/>
            <a:ext cx="8458200" cy="1470025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FF00"/>
                </a:solidFill>
              </a:rPr>
              <a:t>Kataloško i računalno pretraživanje baze podataka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168774"/>
            <a:ext cx="6400800" cy="1470025"/>
          </a:xfrm>
        </p:spPr>
        <p:txBody>
          <a:bodyPr>
            <a:normAutofit/>
          </a:bodyPr>
          <a:lstStyle/>
          <a:p>
            <a:r>
              <a:rPr lang="hr-HR" sz="2400" dirty="0"/>
              <a:t>7. razred </a:t>
            </a:r>
          </a:p>
          <a:p>
            <a:endParaRPr lang="hr-HR" sz="2400" dirty="0"/>
          </a:p>
          <a:p>
            <a:r>
              <a:rPr lang="hr-HR" sz="2400" dirty="0"/>
              <a:t>Nikolina Sabolić, prof., dipl. knjižničarka</a:t>
            </a:r>
          </a:p>
          <a:p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82630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>
                <a:solidFill>
                  <a:srgbClr val="FFFF00"/>
                </a:solidFill>
              </a:rPr>
              <a:t>Elektronički izvori informacija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38446"/>
          </a:xfrm>
        </p:spPr>
        <p:txBody>
          <a:bodyPr>
            <a:noAutofit/>
          </a:bodyPr>
          <a:lstStyle/>
          <a:p>
            <a:r>
              <a:rPr lang="hr-HR" sz="3600" dirty="0">
                <a:solidFill>
                  <a:srgbClr val="FFFF00"/>
                </a:solidFill>
              </a:rPr>
              <a:t>Vrste elektroničkih izvora informacija </a:t>
            </a:r>
            <a:br>
              <a:rPr lang="hr-HR" sz="3600" dirty="0">
                <a:solidFill>
                  <a:srgbClr val="FFFF00"/>
                </a:solidFill>
              </a:rPr>
            </a:br>
            <a:r>
              <a:rPr lang="hr-HR" sz="3600" dirty="0">
                <a:solidFill>
                  <a:srgbClr val="FFFF00"/>
                </a:solidFill>
              </a:rPr>
              <a:t>na internetu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4282" y="1340768"/>
            <a:ext cx="8643998" cy="516006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sz="2800" b="1" dirty="0">
                <a:solidFill>
                  <a:srgbClr val="FFFF00"/>
                </a:solidFill>
              </a:rPr>
              <a:t>e-knjige</a:t>
            </a:r>
            <a:r>
              <a:rPr lang="hr-HR" sz="2800" dirty="0">
                <a:solidFill>
                  <a:srgbClr val="FFFF00"/>
                </a:solidFill>
              </a:rPr>
              <a:t> </a:t>
            </a:r>
            <a:r>
              <a:rPr lang="hr-HR" sz="2800" dirty="0"/>
              <a:t>(</a:t>
            </a:r>
            <a:r>
              <a:rPr lang="hr-HR" sz="2800" dirty="0">
                <a:solidFill>
                  <a:srgbClr val="FFFF00"/>
                </a:solidFill>
              </a:rPr>
              <a:t>portal E-lektire</a:t>
            </a:r>
            <a:r>
              <a:rPr lang="hr-HR" sz="2800" dirty="0"/>
              <a:t>, Google </a:t>
            </a:r>
            <a:r>
              <a:rPr lang="hr-HR" sz="2800" dirty="0" err="1"/>
              <a:t>books</a:t>
            </a:r>
            <a:r>
              <a:rPr lang="hr-HR" sz="2800" dirty="0"/>
              <a:t>, </a:t>
            </a:r>
          </a:p>
          <a:p>
            <a:pPr lvl="0">
              <a:buNone/>
            </a:pPr>
            <a:r>
              <a:rPr lang="hr-HR" sz="2800" dirty="0"/>
              <a:t>                  ICDL – International </a:t>
            </a:r>
            <a:r>
              <a:rPr lang="hr-HR" sz="2800" dirty="0" err="1"/>
              <a:t>Children`s</a:t>
            </a:r>
            <a:r>
              <a:rPr lang="hr-HR" sz="2800" dirty="0"/>
              <a:t> Digital </a:t>
            </a:r>
            <a:r>
              <a:rPr lang="hr-HR" sz="2800" dirty="0" err="1"/>
              <a:t>Library</a:t>
            </a:r>
            <a:r>
              <a:rPr lang="hr-HR" sz="2800" dirty="0"/>
              <a:t>)</a:t>
            </a:r>
          </a:p>
          <a:p>
            <a:pPr lvl="0">
              <a:buNone/>
            </a:pPr>
            <a:endParaRPr lang="hr-HR" sz="800" dirty="0"/>
          </a:p>
          <a:p>
            <a:pPr lvl="0"/>
            <a:r>
              <a:rPr lang="hr-HR" sz="2800" b="1" dirty="0">
                <a:solidFill>
                  <a:srgbClr val="FFFF00"/>
                </a:solidFill>
              </a:rPr>
              <a:t>e-časopisi</a:t>
            </a:r>
            <a:r>
              <a:rPr lang="hr-HR" sz="2800" dirty="0"/>
              <a:t> (HRČAK- portal hrvatskih znanstvenih i </a:t>
            </a:r>
          </a:p>
          <a:p>
            <a:pPr lvl="0">
              <a:buNone/>
            </a:pPr>
            <a:r>
              <a:rPr lang="hr-HR" sz="2800" dirty="0"/>
              <a:t>                                    stručnih časopisa)</a:t>
            </a:r>
          </a:p>
          <a:p>
            <a:pPr lvl="0">
              <a:buNone/>
            </a:pPr>
            <a:endParaRPr lang="hr-HR" sz="800" dirty="0"/>
          </a:p>
          <a:p>
            <a:r>
              <a:rPr lang="hr-HR" sz="2800" b="1" dirty="0">
                <a:solidFill>
                  <a:srgbClr val="FFFF00"/>
                </a:solidFill>
              </a:rPr>
              <a:t>referentna djela</a:t>
            </a:r>
            <a:r>
              <a:rPr lang="hr-HR" sz="2800" dirty="0">
                <a:solidFill>
                  <a:srgbClr val="FFFF00"/>
                </a:solidFill>
              </a:rPr>
              <a:t> </a:t>
            </a:r>
            <a:r>
              <a:rPr lang="hr-HR" sz="2800" dirty="0"/>
              <a:t>(</a:t>
            </a:r>
            <a:r>
              <a:rPr lang="hr-HR" sz="2800" dirty="0" err="1">
                <a:solidFill>
                  <a:srgbClr val="FFFF00"/>
                </a:solidFill>
              </a:rPr>
              <a:t>Wikipedia</a:t>
            </a:r>
            <a:r>
              <a:rPr lang="hr-HR" sz="2800" dirty="0">
                <a:solidFill>
                  <a:srgbClr val="FFFF00"/>
                </a:solidFill>
              </a:rPr>
              <a:t>, Hrvatska enciklopedija, </a:t>
            </a:r>
          </a:p>
          <a:p>
            <a:pPr marL="0" indent="0">
              <a:buNone/>
            </a:pPr>
            <a:r>
              <a:rPr lang="hr-HR" sz="2800" dirty="0">
                <a:solidFill>
                  <a:srgbClr val="FFFF00"/>
                </a:solidFill>
              </a:rPr>
              <a:t>                                    </a:t>
            </a:r>
            <a:r>
              <a:rPr lang="hr-HR" sz="2800" dirty="0" err="1">
                <a:solidFill>
                  <a:srgbClr val="FFFF00"/>
                </a:solidFill>
              </a:rPr>
              <a:t>Proleksis</a:t>
            </a:r>
            <a:r>
              <a:rPr lang="hr-HR" sz="2800" dirty="0">
                <a:solidFill>
                  <a:srgbClr val="FFFF00"/>
                </a:solidFill>
              </a:rPr>
              <a:t> enciklopedija, Hrvatski</a:t>
            </a:r>
          </a:p>
          <a:p>
            <a:pPr>
              <a:buNone/>
            </a:pPr>
            <a:r>
              <a:rPr lang="hr-HR" sz="2800" dirty="0">
                <a:solidFill>
                  <a:srgbClr val="FFFF00"/>
                </a:solidFill>
              </a:rPr>
              <a:t>                                    biografski leksikon, Hrvatski pravopis, </a:t>
            </a:r>
          </a:p>
          <a:p>
            <a:pPr>
              <a:buNone/>
            </a:pPr>
            <a:r>
              <a:rPr lang="hr-HR" sz="2800" dirty="0">
                <a:solidFill>
                  <a:srgbClr val="FFFF00"/>
                </a:solidFill>
              </a:rPr>
              <a:t>                                    Hrvatski jezični portal – </a:t>
            </a:r>
            <a:r>
              <a:rPr lang="hr-HR" sz="2800" dirty="0"/>
              <a:t>rječnička baza…)</a:t>
            </a:r>
          </a:p>
          <a:p>
            <a:pPr>
              <a:buNone/>
            </a:pPr>
            <a:endParaRPr lang="hr-HR" sz="800" dirty="0"/>
          </a:p>
          <a:p>
            <a:pPr lvl="0"/>
            <a:r>
              <a:rPr lang="hr-HR" sz="2800" b="1" dirty="0">
                <a:solidFill>
                  <a:srgbClr val="FFFF00"/>
                </a:solidFill>
              </a:rPr>
              <a:t>baze podataka </a:t>
            </a:r>
            <a:r>
              <a:rPr lang="hr-HR" sz="2800" dirty="0"/>
              <a:t>(</a:t>
            </a:r>
            <a:r>
              <a:rPr lang="hr-HR" sz="2800" dirty="0" err="1">
                <a:solidFill>
                  <a:srgbClr val="FFFF00"/>
                </a:solidFill>
              </a:rPr>
              <a:t>npr</a:t>
            </a:r>
            <a:r>
              <a:rPr lang="hr-HR" sz="2800" dirty="0">
                <a:solidFill>
                  <a:srgbClr val="FFFF00"/>
                </a:solidFill>
              </a:rPr>
              <a:t>. e-dnevnik, knjižnični e-katalog</a:t>
            </a:r>
            <a:r>
              <a:rPr lang="hr-HR" sz="2800" dirty="0"/>
              <a:t>)</a:t>
            </a:r>
          </a:p>
          <a:p>
            <a:pPr lvl="0">
              <a:buNone/>
            </a:pPr>
            <a:endParaRPr lang="hr-HR" sz="800" dirty="0"/>
          </a:p>
          <a:p>
            <a:pPr lvl="0">
              <a:buNone/>
            </a:pPr>
            <a:endParaRPr lang="hr-HR" sz="800" dirty="0"/>
          </a:p>
          <a:p>
            <a:pPr lvl="0"/>
            <a:r>
              <a:rPr lang="hr-HR" sz="2800" b="1" dirty="0">
                <a:solidFill>
                  <a:srgbClr val="FFFF00"/>
                </a:solidFill>
              </a:rPr>
              <a:t>mrežne stranice</a:t>
            </a:r>
            <a:r>
              <a:rPr lang="hr-HR" sz="2800" dirty="0">
                <a:solidFill>
                  <a:srgbClr val="FFFF00"/>
                </a:solidFill>
              </a:rPr>
              <a:t> </a:t>
            </a:r>
            <a:r>
              <a:rPr lang="hr-HR" sz="2800" dirty="0"/>
              <a:t>(</a:t>
            </a:r>
            <a:r>
              <a:rPr lang="hr-HR" sz="2800" dirty="0" err="1"/>
              <a:t>www.hr</a:t>
            </a:r>
            <a:r>
              <a:rPr lang="hr-HR" sz="2800" dirty="0"/>
              <a:t> – katalog hrvatskih web stranica)</a:t>
            </a:r>
          </a:p>
          <a:p>
            <a:pPr lvl="0">
              <a:buNone/>
            </a:pPr>
            <a:endParaRPr lang="hr-HR" sz="800" dirty="0"/>
          </a:p>
          <a:p>
            <a:pPr lvl="0"/>
            <a:r>
              <a:rPr lang="hr-HR" sz="2800" b="1" dirty="0">
                <a:solidFill>
                  <a:srgbClr val="FFFF00"/>
                </a:solidFill>
              </a:rPr>
              <a:t>disertacije, seminarski radovi, dokumenti…</a:t>
            </a:r>
            <a:endParaRPr lang="hr-HR" sz="2800" dirty="0">
              <a:solidFill>
                <a:srgbClr val="FFFF0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hr-HR" dirty="0">
                <a:solidFill>
                  <a:srgbClr val="FFFF00"/>
                </a:solidFill>
              </a:rPr>
              <a:t>Površinski i dubinski (nevidljivi ) web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42976" y="1142984"/>
            <a:ext cx="6858000" cy="53800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3600" dirty="0">
                <a:solidFill>
                  <a:srgbClr val="FFFF00"/>
                </a:solidFill>
                <a:latin typeface="+mn-lt"/>
              </a:rPr>
              <a:t>Zadatak pretraživanje mrežnog kataloga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hr-HR" sz="2800" dirty="0"/>
              <a:t>1. Pretraži koliko romana </a:t>
            </a:r>
            <a:r>
              <a:rPr lang="hr-HR" sz="2800" i="1" dirty="0"/>
              <a:t>Starac i more </a:t>
            </a:r>
            <a:r>
              <a:rPr lang="hr-HR" sz="2800" dirty="0"/>
              <a:t>Ernesta Hemingwaya posjeduje školska knjižnica.</a:t>
            </a:r>
          </a:p>
          <a:p>
            <a:pPr>
              <a:buFont typeface="Arial" charset="0"/>
              <a:buNone/>
              <a:defRPr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71927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3600" dirty="0">
                <a:solidFill>
                  <a:srgbClr val="FFFF00"/>
                </a:solidFill>
                <a:latin typeface="+mn-lt"/>
              </a:rPr>
              <a:t>Zadatak – pretraživanje mrežnog kataloga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hr-HR" sz="2800" dirty="0"/>
              <a:t>2. Koliko djela autorice Nade </a:t>
            </a:r>
            <a:r>
              <a:rPr lang="hr-HR" sz="2800" dirty="0" err="1"/>
              <a:t>Mihelčić</a:t>
            </a:r>
            <a:r>
              <a:rPr lang="hr-HR" sz="2800" dirty="0"/>
              <a:t> posjeduje školska knjižnica?</a:t>
            </a:r>
          </a:p>
          <a:p>
            <a:pPr>
              <a:buFont typeface="Arial" charset="0"/>
              <a:buNone/>
              <a:defRPr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500176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3600" dirty="0">
                <a:solidFill>
                  <a:srgbClr val="FFFF00"/>
                </a:solidFill>
                <a:latin typeface="+mn-lt"/>
              </a:rPr>
              <a:t>Zadatak – pretraživanje mrežnog kataloga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hr-HR" sz="2800" dirty="0"/>
              <a:t>3. Koje najnovije djelo književnice Nada </a:t>
            </a:r>
            <a:r>
              <a:rPr lang="hr-HR" sz="2800" dirty="0" err="1"/>
              <a:t>Mihelčić</a:t>
            </a:r>
            <a:r>
              <a:rPr lang="hr-HR" sz="2800" dirty="0"/>
              <a:t> posjeduje Knjižnica i čitaonica „</a:t>
            </a:r>
            <a:r>
              <a:rPr lang="hr-HR" sz="2800" dirty="0" err="1"/>
              <a:t>Fran</a:t>
            </a:r>
            <a:r>
              <a:rPr lang="hr-HR" sz="2800"/>
              <a:t> Galović”?</a:t>
            </a:r>
            <a:endParaRPr lang="hr-HR" sz="2800" dirty="0"/>
          </a:p>
          <a:p>
            <a:pPr>
              <a:buFont typeface="Arial" charset="0"/>
              <a:buNone/>
              <a:defRPr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90365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slov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hr-HR" sz="3600" dirty="0">
              <a:solidFill>
                <a:srgbClr val="FFFF00"/>
              </a:solidFill>
            </a:endParaRPr>
          </a:p>
        </p:txBody>
      </p:sp>
      <p:sp>
        <p:nvSpPr>
          <p:cNvPr id="35843" name="Rezervirano mjesto teksta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92500" lnSpcReduction="10000"/>
          </a:bodyPr>
          <a:lstStyle/>
          <a:p>
            <a:pPr algn="ctr">
              <a:buFont typeface="Arial" charset="0"/>
              <a:buNone/>
            </a:pPr>
            <a:r>
              <a:rPr lang="hr-HR" sz="2800" dirty="0"/>
              <a:t>        </a:t>
            </a:r>
            <a:r>
              <a:rPr lang="hr-HR" sz="2600" dirty="0"/>
              <a:t>Za sva pitanja vezana </a:t>
            </a:r>
            <a:r>
              <a:rPr lang="hr-HR" sz="2600"/>
              <a:t>uz pretraživanje kataloga i pronalaženje </a:t>
            </a:r>
            <a:r>
              <a:rPr lang="hr-HR" sz="2600" dirty="0"/>
              <a:t>elektroničkih knjiga možete se obratiti knjižničarki.</a:t>
            </a:r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/>
          </a:p>
          <a:p>
            <a:pPr>
              <a:buFont typeface="Arial" charset="0"/>
              <a:buNone/>
            </a:pPr>
            <a:endParaRPr lang="hr-HR" sz="2400" dirty="0">
              <a:solidFill>
                <a:srgbClr val="FFFF00"/>
              </a:solidFill>
            </a:endParaRPr>
          </a:p>
          <a:p>
            <a:pPr algn="ctr">
              <a:buFont typeface="Arial" charset="0"/>
              <a:buNone/>
            </a:pPr>
            <a:r>
              <a:rPr lang="hr-HR" sz="2800" dirty="0">
                <a:solidFill>
                  <a:srgbClr val="FFFF00"/>
                </a:solidFill>
              </a:rPr>
              <a:t>Hvala na pozornosti.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3205" y="2285992"/>
            <a:ext cx="317887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hr-HR"/>
          </a:p>
        </p:txBody>
      </p:sp>
      <p:pic>
        <p:nvPicPr>
          <p:cNvPr id="35846" name="Picture 3" descr="CURICA~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2285992"/>
            <a:ext cx="2428875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862</TotalTime>
  <Words>196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tema</vt:lpstr>
      <vt:lpstr>Kataloško i računalno pretraživanje baze podataka</vt:lpstr>
      <vt:lpstr>Elektronički izvori informacija</vt:lpstr>
      <vt:lpstr>Vrste elektroničkih izvora informacija  na internetu</vt:lpstr>
      <vt:lpstr>Površinski i dubinski (nevidljivi ) web</vt:lpstr>
      <vt:lpstr>Zadatak pretraživanje mrežnog kataloga</vt:lpstr>
      <vt:lpstr>Zadatak – pretraživanje mrežnog kataloga</vt:lpstr>
      <vt:lpstr>Zadatak – pretraživanje mrežnog kataloga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Elektronički izvori informacija</dc:title>
  <dc:creator>Nikolina Sabolić</dc:creator>
  <cp:lastModifiedBy>Nikolina Sabolić</cp:lastModifiedBy>
  <cp:revision>57</cp:revision>
  <dcterms:created xsi:type="dcterms:W3CDTF">2013-09-23T12:23:55Z</dcterms:created>
  <dcterms:modified xsi:type="dcterms:W3CDTF">2024-06-14T14:11:20Z</dcterms:modified>
</cp:coreProperties>
</file>