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257" r:id="rId12"/>
    <p:sldId id="267" r:id="rId13"/>
    <p:sldId id="258" r:id="rId14"/>
    <p:sldId id="259" r:id="rId15"/>
    <p:sldId id="260" r:id="rId16"/>
    <p:sldId id="261" r:id="rId17"/>
    <p:sldId id="262" r:id="rId18"/>
    <p:sldId id="263" r:id="rId19"/>
    <p:sldId id="272" r:id="rId20"/>
    <p:sldId id="268" r:id="rId21"/>
    <p:sldId id="264" r:id="rId22"/>
    <p:sldId id="265" r:id="rId23"/>
    <p:sldId id="266" r:id="rId24"/>
    <p:sldId id="271" r:id="rId25"/>
    <p:sldId id="269" r:id="rId26"/>
    <p:sldId id="280" r:id="rId27"/>
    <p:sldId id="281" r:id="rId28"/>
    <p:sldId id="273" r:id="rId29"/>
    <p:sldId id="270" r:id="rId30"/>
    <p:sldId id="276" r:id="rId31"/>
    <p:sldId id="274" r:id="rId32"/>
    <p:sldId id="275" r:id="rId33"/>
    <p:sldId id="277" r:id="rId34"/>
    <p:sldId id="279" r:id="rId35"/>
    <p:sldId id="278" r:id="rId36"/>
    <p:sldId id="282" r:id="rId37"/>
    <p:sldId id="283" r:id="rId38"/>
    <p:sldId id="285" r:id="rId39"/>
    <p:sldId id="284" r:id="rId40"/>
    <p:sldId id="286" r:id="rId41"/>
    <p:sldId id="287" r:id="rId42"/>
    <p:sldId id="288" r:id="rId43"/>
    <p:sldId id="289" r:id="rId44"/>
    <p:sldId id="290" r:id="rId45"/>
    <p:sldId id="291" r:id="rId46"/>
    <p:sldId id="29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s.wikipedia.org/wiki/Neutron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bs.wikipedia.org/wiki/Crna_rupa" TargetMode="External"/><Relationship Id="rId3" Type="http://schemas.openxmlformats.org/officeDocument/2006/relationships/hyperlink" Target="https://bs.wikipedia.org/wiki/Planeta" TargetMode="External"/><Relationship Id="rId7" Type="http://schemas.openxmlformats.org/officeDocument/2006/relationships/hyperlink" Target="https://bs.wikipedia.org/wiki/Meteor" TargetMode="External"/><Relationship Id="rId2" Type="http://schemas.openxmlformats.org/officeDocument/2006/relationships/hyperlink" Target="https://bs.wikipedia.org/wiki/Zvijezd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s.wikipedia.org/wiki/Kometa" TargetMode="External"/><Relationship Id="rId5" Type="http://schemas.openxmlformats.org/officeDocument/2006/relationships/hyperlink" Target="https://bs.wikipedia.org/wiki/Asteroid" TargetMode="External"/><Relationship Id="rId4" Type="http://schemas.openxmlformats.org/officeDocument/2006/relationships/hyperlink" Target="https://bs.wikipedia.org/wiki/Prirodni_sateliti" TargetMode="External"/><Relationship Id="rId9" Type="http://schemas.openxmlformats.org/officeDocument/2006/relationships/hyperlink" Target="https://bs.wikipedia.org/wiki/Neutronska_zvijezda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s.wikipedia.org/wiki/Asteroidi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D5A634-DFEF-493C-89FD-B0767C72D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799"/>
            <a:ext cx="10798951" cy="2971801"/>
          </a:xfrm>
        </p:spPr>
        <p:txBody>
          <a:bodyPr>
            <a:normAutofit/>
          </a:bodyPr>
          <a:lstStyle/>
          <a:p>
            <a:r>
              <a:rPr lang="hr-HR" sz="7200" dirty="0">
                <a:solidFill>
                  <a:srgbClr val="FFFF00"/>
                </a:solidFill>
              </a:rPr>
              <a:t>Svjetski dan Svemira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4EC7B54-B726-45E2-BB3D-45F711E5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1325" y="4029397"/>
            <a:ext cx="6400800" cy="1947333"/>
          </a:xfrm>
        </p:spPr>
        <p:txBody>
          <a:bodyPr>
            <a:normAutofit/>
          </a:bodyPr>
          <a:lstStyle/>
          <a:p>
            <a:r>
              <a:rPr lang="hr-HR" sz="4400" dirty="0">
                <a:solidFill>
                  <a:schemeClr val="accent1">
                    <a:lumMod val="75000"/>
                  </a:schemeClr>
                </a:solidFill>
              </a:rPr>
              <a:t>4. listopada </a:t>
            </a:r>
          </a:p>
        </p:txBody>
      </p:sp>
    </p:spTree>
    <p:extLst>
      <p:ext uri="{BB962C8B-B14F-4D97-AF65-F5344CB8AC3E}">
        <p14:creationId xmlns:p14="http://schemas.microsoft.com/office/powerpoint/2010/main" val="363870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2" name="Taylor-Swift-Blank-Space-Lyrics-_cover_.wav"/>
          </p:stSnd>
        </p:sndAc>
      </p:transition>
    </mc:Choice>
    <mc:Fallback xmlns="">
      <p:transition spd="med" advClick="0" advTm="7000">
        <p:fade/>
        <p:sndAc>
          <p:stSnd>
            <p:snd r:embed="rId3" name="Taylor-Swift-Blank-Space-Lyrics-_cover_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FD48FB1-66D8-4676-B0AA-C139A1DB78D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033F5AE-6728-4F19-8DED-658E674B31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2C7D74A-18BA-4709-A808-44E8815C443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5164A3F-1561-4039-8185-AB0EEB713EA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A35DB53-42BE-460E-9CA1-1294C98463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D067A139-86EB-480F-AE6B-AF8092F215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5E8C853-59EA-4FCB-BB4E-1B0AEEA408E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58D8A51-1FB2-4FA0-A860-D57179B52AF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5C2F33D-5361-48D8-899D-50A713699D5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0608EC6-04A0-4D53-B4C8-57F06AF1417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C42FEC-C8F1-465B-900B-C7F552326DE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4CDCA4C-0922-4330-AF15-394E8C6DDE1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Snip Diagonal Corner Rectangle 6">
            <a:extLst>
              <a:ext uri="{FF2B5EF4-FFF2-40B4-BE49-F238E27FC236}">
                <a16:creationId xmlns:a16="http://schemas.microsoft.com/office/drawing/2014/main" id="{4E252378-AA68-427C-BF69-E4434E447D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Povezana slika">
            <a:extLst>
              <a:ext uri="{FF2B5EF4-FFF2-40B4-BE49-F238E27FC236}">
                <a16:creationId xmlns:a16="http://schemas.microsoft.com/office/drawing/2014/main" id="{9FE4FFC6-8C02-4B85-89B5-CCE19CE38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r="24441" b="1"/>
          <a:stretch/>
        </p:blipFill>
        <p:spPr bwMode="auto">
          <a:xfrm>
            <a:off x="797205" y="786117"/>
            <a:ext cx="4809744" cy="4956048"/>
          </a:xfrm>
          <a:custGeom>
            <a:avLst/>
            <a:gdLst>
              <a:gd name="connsiteX0" fmla="*/ 478762 w 4809744"/>
              <a:gd name="connsiteY0" fmla="*/ 0 h 4956048"/>
              <a:gd name="connsiteX1" fmla="*/ 4809744 w 4809744"/>
              <a:gd name="connsiteY1" fmla="*/ 0 h 4956048"/>
              <a:gd name="connsiteX2" fmla="*/ 4809744 w 4809744"/>
              <a:gd name="connsiteY2" fmla="*/ 4477286 h 4956048"/>
              <a:gd name="connsiteX3" fmla="*/ 4330982 w 4809744"/>
              <a:gd name="connsiteY3" fmla="*/ 4956048 h 4956048"/>
              <a:gd name="connsiteX4" fmla="*/ 0 w 4809744"/>
              <a:gd name="connsiteY4" fmla="*/ 4956048 h 4956048"/>
              <a:gd name="connsiteX5" fmla="*/ 0 w 4809744"/>
              <a:gd name="connsiteY5" fmla="*/ 478762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DE9DA0C-BFC5-4743-A06A-16F897D89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8617"/>
            <a:ext cx="5942013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Neutronska</a:t>
            </a:r>
            <a:r>
              <a:rPr lang="hr-HR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zvijezda</a:t>
            </a:r>
            <a:r>
              <a:rPr lang="en-US" sz="2800" dirty="0"/>
              <a:t> </a:t>
            </a:r>
            <a:r>
              <a:rPr lang="hr-HR" sz="2800" dirty="0"/>
              <a:t> </a:t>
            </a:r>
            <a:br>
              <a:rPr lang="hr-HR" sz="2800" dirty="0"/>
            </a:br>
            <a:r>
              <a:rPr lang="en-US" sz="2800" dirty="0" err="1"/>
              <a:t>je</a:t>
            </a:r>
            <a:r>
              <a:rPr lang="en-US" sz="2800" dirty="0"/>
              <a:t> </a:t>
            </a:r>
            <a:r>
              <a:rPr lang="en-US" sz="2800" dirty="0" err="1"/>
              <a:t>zvijezda</a:t>
            </a:r>
            <a:r>
              <a:rPr lang="en-US" sz="2800" dirty="0"/>
              <a:t> </a:t>
            </a:r>
            <a:r>
              <a:rPr lang="en-US" sz="2800" dirty="0" err="1"/>
              <a:t>kod</a:t>
            </a:r>
            <a:r>
              <a:rPr lang="en-US" sz="2800" dirty="0"/>
              <a:t> </a:t>
            </a:r>
            <a:r>
              <a:rPr lang="en-US" sz="2800" dirty="0" err="1"/>
              <a:t>koje</a:t>
            </a:r>
            <a:r>
              <a:rPr lang="en-US" sz="2800" dirty="0"/>
              <a:t> </a:t>
            </a:r>
            <a:r>
              <a:rPr lang="en-US" sz="2800" dirty="0" err="1"/>
              <a:t>težina</a:t>
            </a:r>
            <a:r>
              <a:rPr lang="en-US" sz="2800" dirty="0"/>
              <a:t> </a:t>
            </a:r>
            <a:r>
              <a:rPr lang="en-US" sz="2800" dirty="0" err="1"/>
              <a:t>ovisi</a:t>
            </a:r>
            <a:r>
              <a:rPr lang="en-US" sz="2800" dirty="0"/>
              <a:t> od </a:t>
            </a:r>
            <a:r>
              <a:rPr lang="en-US" sz="2800" dirty="0" err="1"/>
              <a:t>pritiska</a:t>
            </a:r>
            <a:r>
              <a:rPr lang="hr-HR" sz="2800" dirty="0"/>
              <a:t> </a:t>
            </a:r>
            <a:r>
              <a:rPr lang="en-US" sz="2800" dirty="0" err="1"/>
              <a:t>slobodnih</a:t>
            </a:r>
            <a:r>
              <a:rPr lang="en-US" sz="2800" dirty="0"/>
              <a:t> </a:t>
            </a:r>
            <a:br>
              <a:rPr lang="hr-HR" sz="2800" dirty="0"/>
            </a:br>
            <a:r>
              <a:rPr lang="en-US" sz="2800" u="sng" dirty="0" err="1">
                <a:hlinkClick r:id="rId3"/>
              </a:rPr>
              <a:t>neutrona</a:t>
            </a:r>
            <a:r>
              <a:rPr lang="en-US" sz="2800" dirty="0"/>
              <a:t>.</a:t>
            </a:r>
            <a:br>
              <a:rPr lang="hr-HR" sz="2800" dirty="0"/>
            </a:br>
            <a:r>
              <a:rPr lang="hr-HR" sz="2800" dirty="0">
                <a:solidFill>
                  <a:schemeClr val="bg1"/>
                </a:solidFill>
              </a:rPr>
              <a:t>Nema stalnu masu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4A1C656-799E-4EFD-9EF6-3291B31D7FC8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654964">
            <a:off x="1557119" y="1868005"/>
            <a:ext cx="10628830" cy="3615267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accent1">
                    <a:lumMod val="75000"/>
                  </a:schemeClr>
                </a:solidFill>
              </a:rPr>
              <a:t>National </a:t>
            </a:r>
            <a:r>
              <a:rPr lang="hr-HR" sz="3200" b="1" dirty="0" err="1">
                <a:solidFill>
                  <a:schemeClr val="accent1">
                    <a:lumMod val="75000"/>
                  </a:schemeClr>
                </a:solidFill>
              </a:rPr>
              <a:t>Aeronautics</a:t>
            </a:r>
            <a:r>
              <a:rPr lang="hr-HR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sz="3200" b="1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hr-HR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sz="3200" b="1" dirty="0" err="1">
                <a:solidFill>
                  <a:schemeClr val="accent1">
                    <a:lumMod val="75000"/>
                  </a:schemeClr>
                </a:solidFill>
              </a:rPr>
              <a:t>Space</a:t>
            </a:r>
            <a:r>
              <a:rPr lang="hr-HR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sz="3200" b="1" dirty="0" err="1">
                <a:solidFill>
                  <a:schemeClr val="accent1">
                    <a:lumMod val="75000"/>
                  </a:schemeClr>
                </a:solidFill>
              </a:rPr>
              <a:t>Administration</a:t>
            </a:r>
            <a:r>
              <a:rPr lang="hr-HR" sz="3200" b="1" dirty="0">
                <a:solidFill>
                  <a:schemeClr val="accent1">
                    <a:lumMod val="75000"/>
                  </a:schemeClr>
                </a:solidFill>
              </a:rPr>
              <a:t> je američka svemirska agencija, osnovana 29. srpnja 1958. godine s ciljem ostvarivanja javnog svemirskog programa Sjedinjenih Američkih Država. Cilj joj je i dugoročni razvoj civilnih i vojnih letjelica.</a:t>
            </a:r>
          </a:p>
        </p:txBody>
      </p:sp>
      <p:pic>
        <p:nvPicPr>
          <p:cNvPr id="1026" name="Picture 2" descr="Slikovni rezultat">
            <a:extLst>
              <a:ext uri="{FF2B5EF4-FFF2-40B4-BE49-F238E27FC236}">
                <a16:creationId xmlns:a16="http://schemas.microsoft.com/office/drawing/2014/main" id="{F7F613BC-8066-47AF-9D96-0FE99463B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528" y="-717662"/>
            <a:ext cx="4924647" cy="492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8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EC9348-B656-4AD4-B867-3CA1E99DB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487332"/>
            <a:ext cx="10951197" cy="1507067"/>
          </a:xfrm>
        </p:spPr>
        <p:txBody>
          <a:bodyPr>
            <a:normAutofit/>
          </a:bodyPr>
          <a:lstStyle/>
          <a:p>
            <a:r>
              <a:rPr lang="hr-HR" sz="6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fotografije svemira:</a:t>
            </a:r>
          </a:p>
        </p:txBody>
      </p:sp>
      <p:pic>
        <p:nvPicPr>
          <p:cNvPr id="3" name="Picture 2" descr="Slikovni rezultat">
            <a:extLst>
              <a:ext uri="{FF2B5EF4-FFF2-40B4-BE49-F238E27FC236}">
                <a16:creationId xmlns:a16="http://schemas.microsoft.com/office/drawing/2014/main" id="{FE2212FD-8AC8-4361-836B-BEF0A8F79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46" y="-174323"/>
            <a:ext cx="4924647" cy="492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84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95B5997F-0590-4206-B335-81E418F9A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005" y="84703"/>
            <a:ext cx="8761228" cy="661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29719D7-325E-4328-94F0-9E25BF169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392" y="170121"/>
            <a:ext cx="8442250" cy="651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B33A53F-9FC8-4DF3-8879-3690FC27F81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3" t="17050" r="25067" b="10876"/>
          <a:stretch/>
        </p:blipFill>
        <p:spPr bwMode="auto">
          <a:xfrm>
            <a:off x="1403498" y="382772"/>
            <a:ext cx="9484242" cy="60392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84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9A08DA5-61D3-4AEA-AB9A-370A4780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8" y="450469"/>
            <a:ext cx="10996989" cy="588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1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8871999-F3EA-482E-ABE2-120A0CE6E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065" y="268608"/>
            <a:ext cx="8739963" cy="62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2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Slika 1" descr="Slika na kojoj se prikazuje beskralješnjak, životinja, sjedenje, na zatvorenom&#10;&#10;Opis je generiran uz visoku pouzdanost">
            <a:extLst>
              <a:ext uri="{FF2B5EF4-FFF2-40B4-BE49-F238E27FC236}">
                <a16:creationId xmlns:a16="http://schemas.microsoft.com/office/drawing/2014/main" id="{40FD693B-FE93-4E3C-B13C-E1B86F833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4" r="5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8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20FA503-D62D-4EBE-8431-106E6735D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959" y="212651"/>
            <a:ext cx="7506586" cy="645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FDFF65-B9D3-42CC-A69A-0C91B7A9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119270"/>
            <a:ext cx="11436625" cy="6255026"/>
          </a:xfrm>
        </p:spPr>
        <p:txBody>
          <a:bodyPr>
            <a:normAutofit/>
          </a:bodyPr>
          <a:lstStyle/>
          <a:p>
            <a:r>
              <a:rPr lang="hr-HR" dirty="0"/>
              <a:t>… o svemiru …</a:t>
            </a:r>
            <a:br>
              <a:rPr lang="hr-HR" dirty="0"/>
            </a:br>
            <a:r>
              <a:rPr lang="hr-HR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svemir </a:t>
            </a:r>
            <a:r>
              <a:rPr lang="pl-PL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je beskonačno prostranstvo koje nas okružuje.</a:t>
            </a:r>
            <a:br>
              <a:rPr lang="pl-PL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pl-PL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Svemir tvore </a:t>
            </a:r>
            <a:r>
              <a:rPr lang="pl-PL" sz="26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energija</a:t>
            </a:r>
            <a:r>
              <a:rPr lang="pl-PL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pl-PL" sz="26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prostor</a:t>
            </a:r>
            <a:r>
              <a:rPr lang="pl-PL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sz="2600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</a:t>
            </a:r>
            <a:r>
              <a:rPr lang="pl-PL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nebeska tijela.</a:t>
            </a:r>
            <a:br>
              <a:rPr lang="pl-PL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pl-PL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Nebeska tijela su:</a:t>
            </a:r>
            <a:br>
              <a:rPr lang="pl-PL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hr-HR" sz="2200" b="1" dirty="0">
                <a:solidFill>
                  <a:srgbClr val="FFFF00"/>
                </a:solidFill>
                <a:hlinkClick r:id="rId2" tooltip="Zvijezda"/>
              </a:rPr>
              <a:t>zvijezde</a:t>
            </a:r>
            <a:br>
              <a:rPr lang="hr-HR" sz="2200" b="1" dirty="0">
                <a:solidFill>
                  <a:srgbClr val="FFFF00"/>
                </a:solidFill>
              </a:rPr>
            </a:br>
            <a:r>
              <a:rPr lang="hr-HR" sz="2200" b="1" dirty="0">
                <a:solidFill>
                  <a:srgbClr val="FFFF00"/>
                </a:solidFill>
                <a:hlinkClick r:id="rId3" tooltip="Planeta"/>
              </a:rPr>
              <a:t>planete</a:t>
            </a:r>
            <a:br>
              <a:rPr lang="hr-HR" sz="2200" b="1" dirty="0">
                <a:solidFill>
                  <a:srgbClr val="FFFF00"/>
                </a:solidFill>
              </a:rPr>
            </a:br>
            <a:r>
              <a:rPr lang="hr-HR" sz="2200" b="1" dirty="0">
                <a:solidFill>
                  <a:srgbClr val="FFFF00"/>
                </a:solidFill>
                <a:hlinkClick r:id="rId4" tooltip="Prirodni sateliti"/>
              </a:rPr>
              <a:t>satelite</a:t>
            </a:r>
            <a:br>
              <a:rPr lang="hr-HR" sz="2200" b="1" dirty="0">
                <a:solidFill>
                  <a:srgbClr val="FFFF00"/>
                </a:solidFill>
              </a:rPr>
            </a:br>
            <a:r>
              <a:rPr lang="hr-HR" sz="2200" b="1" dirty="0">
                <a:solidFill>
                  <a:srgbClr val="FFFF00"/>
                </a:solidFill>
                <a:hlinkClick r:id="rId5" tooltip="Asteroid"/>
              </a:rPr>
              <a:t>planetoide</a:t>
            </a:r>
            <a:br>
              <a:rPr lang="hr-HR" sz="2200" b="1" dirty="0">
                <a:solidFill>
                  <a:srgbClr val="FFFF00"/>
                </a:solidFill>
              </a:rPr>
            </a:br>
            <a:r>
              <a:rPr lang="hr-HR" sz="2200" b="1" dirty="0">
                <a:solidFill>
                  <a:srgbClr val="FFFF00"/>
                </a:solidFill>
                <a:hlinkClick r:id="rId6" tooltip="Kometa"/>
              </a:rPr>
              <a:t>komete</a:t>
            </a:r>
            <a:br>
              <a:rPr lang="hr-HR" sz="2200" b="1" dirty="0">
                <a:solidFill>
                  <a:srgbClr val="FFFF00"/>
                </a:solidFill>
              </a:rPr>
            </a:br>
            <a:r>
              <a:rPr lang="hr-HR" sz="2200" b="1" dirty="0">
                <a:solidFill>
                  <a:srgbClr val="FFFF00"/>
                </a:solidFill>
                <a:hlinkClick r:id="rId7" tooltip="Meteor"/>
              </a:rPr>
              <a:t>meteore</a:t>
            </a:r>
            <a:br>
              <a:rPr lang="hr-HR" sz="2200" b="1" dirty="0">
                <a:solidFill>
                  <a:srgbClr val="FFFF00"/>
                </a:solidFill>
              </a:rPr>
            </a:br>
            <a:r>
              <a:rPr lang="hr-HR" sz="2200" b="1" dirty="0">
                <a:solidFill>
                  <a:srgbClr val="FFFF00"/>
                </a:solidFill>
                <a:hlinkClick r:id="rId8" tooltip="Crna rupa"/>
              </a:rPr>
              <a:t>crne rupe</a:t>
            </a:r>
            <a:r>
              <a:rPr lang="hr-HR" sz="2200" b="1" dirty="0">
                <a:solidFill>
                  <a:srgbClr val="FFFF00"/>
                </a:solidFill>
              </a:rPr>
              <a:t> </a:t>
            </a:r>
            <a:br>
              <a:rPr lang="hr-HR" sz="2200" b="1" dirty="0">
                <a:solidFill>
                  <a:srgbClr val="FFFF00"/>
                </a:solidFill>
              </a:rPr>
            </a:br>
            <a:r>
              <a:rPr lang="hr-HR" sz="2200" b="1" dirty="0">
                <a:solidFill>
                  <a:srgbClr val="FFFF00"/>
                </a:solidFill>
                <a:hlinkClick r:id="rId9" tooltip="Neutronska zvijezda"/>
              </a:rPr>
              <a:t>neutronske zvijezde</a:t>
            </a:r>
            <a:br>
              <a:rPr lang="hr-HR" sz="2200" b="1" dirty="0">
                <a:solidFill>
                  <a:srgbClr val="FFFF00"/>
                </a:solidFill>
              </a:rPr>
            </a:br>
            <a:r>
              <a:rPr lang="hr-H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vodeće svjetska agencija za istraživanje svemira je </a:t>
            </a:r>
            <a:r>
              <a:rPr lang="hr-HR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b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endParaRPr lang="hr-HR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47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7B77D2-75C4-4BDA-BD63-57ADC2BD9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10851296" cy="1507067"/>
          </a:xfrm>
        </p:spPr>
        <p:txBody>
          <a:bodyPr>
            <a:normAutofit/>
          </a:bodyPr>
          <a:lstStyle/>
          <a:p>
            <a:r>
              <a:rPr lang="hr-H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fotografije </a:t>
            </a:r>
            <a:r>
              <a:rPr lang="hr-HR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PLAneta</a:t>
            </a:r>
            <a:r>
              <a:rPr lang="hr-H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3" name="Picture 2" descr="Slikovni rezultat">
            <a:extLst>
              <a:ext uri="{FF2B5EF4-FFF2-40B4-BE49-F238E27FC236}">
                <a16:creationId xmlns:a16="http://schemas.microsoft.com/office/drawing/2014/main" id="{B0C74E79-F92B-4BE9-87A1-A7365A7BF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3" y="-140886"/>
            <a:ext cx="4924647" cy="492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09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1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212F8F-D812-4A16-BE82-F3500DE321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elektronički, snimka zaslona&#10;&#10;Opis je generiran uz vrlo visoku pouzdanost">
            <a:extLst>
              <a:ext uri="{FF2B5EF4-FFF2-40B4-BE49-F238E27FC236}">
                <a16:creationId xmlns:a16="http://schemas.microsoft.com/office/drawing/2014/main" id="{C90C9F7C-D508-44D0-81D9-62DD8C25FAEF}"/>
              </a:ext>
            </a:extLst>
          </p:cNvPr>
          <p:cNvPicPr/>
          <p:nvPr/>
        </p:nvPicPr>
        <p:blipFill rotWithShape="1">
          <a:blip r:embed="rId2"/>
          <a:srcRect l="4432" t="15587" r="12183" b="9792"/>
          <a:stretch/>
        </p:blipFill>
        <p:spPr bwMode="auto">
          <a:xfrm>
            <a:off x="1173225" y="786117"/>
            <a:ext cx="9845550" cy="495604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43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212F8F-D812-4A16-BE82-F3500DE321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monitor, na zatvorenom, računalo, zaslon&#10;&#10;Opis je generiran uz vrlo visoku pouzdanost">
            <a:extLst>
              <a:ext uri="{FF2B5EF4-FFF2-40B4-BE49-F238E27FC236}">
                <a16:creationId xmlns:a16="http://schemas.microsoft.com/office/drawing/2014/main" id="{78E1AB7F-1EC6-48E1-810E-1C65BF8264DD}"/>
              </a:ext>
            </a:extLst>
          </p:cNvPr>
          <p:cNvPicPr/>
          <p:nvPr/>
        </p:nvPicPr>
        <p:blipFill rotWithShape="1">
          <a:blip r:embed="rId2"/>
          <a:srcRect l="6084" t="17235" r="10019" b="10527"/>
          <a:stretch/>
        </p:blipFill>
        <p:spPr bwMode="auto">
          <a:xfrm>
            <a:off x="979607" y="786117"/>
            <a:ext cx="10232786" cy="495604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749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212F8F-D812-4A16-BE82-F3500DE321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monitor, na zatvorenom, računalo, elektronički&#10;&#10;Opis je generiran uz vrlo visoku pouzdanost">
            <a:extLst>
              <a:ext uri="{FF2B5EF4-FFF2-40B4-BE49-F238E27FC236}">
                <a16:creationId xmlns:a16="http://schemas.microsoft.com/office/drawing/2014/main" id="{BB17D3EC-D742-4C67-8B9B-EF346BF02F74}"/>
              </a:ext>
            </a:extLst>
          </p:cNvPr>
          <p:cNvPicPr/>
          <p:nvPr/>
        </p:nvPicPr>
        <p:blipFill rotWithShape="1">
          <a:blip r:embed="rId2"/>
          <a:srcRect l="25361" t="15771" r="24123" b="12194"/>
          <a:stretch/>
        </p:blipFill>
        <p:spPr bwMode="auto">
          <a:xfrm>
            <a:off x="3006640" y="786117"/>
            <a:ext cx="6178719" cy="495604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70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212F8F-D812-4A16-BE82-F3500DE321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monitor, računalo, na zatvorenom, fotografija&#10;&#10;Opis je generiran uz vrlo visoku pouzdanost">
            <a:extLst>
              <a:ext uri="{FF2B5EF4-FFF2-40B4-BE49-F238E27FC236}">
                <a16:creationId xmlns:a16="http://schemas.microsoft.com/office/drawing/2014/main" id="{BC13A1BF-0998-4793-8DCF-A0B00FF1CFEA}"/>
              </a:ext>
            </a:extLst>
          </p:cNvPr>
          <p:cNvPicPr/>
          <p:nvPr/>
        </p:nvPicPr>
        <p:blipFill rotWithShape="1">
          <a:blip r:embed="rId2"/>
          <a:srcRect l="24016" t="14849" r="24448" b="7978"/>
          <a:stretch/>
        </p:blipFill>
        <p:spPr bwMode="auto">
          <a:xfrm>
            <a:off x="3154096" y="786117"/>
            <a:ext cx="5883808" cy="495604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801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212F8F-D812-4A16-BE82-F3500DE321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snimka zaslona, elektronički, računalo, monitor&#10;&#10;Opis je generiran uz vrlo visoku pouzdanost">
            <a:extLst>
              <a:ext uri="{FF2B5EF4-FFF2-40B4-BE49-F238E27FC236}">
                <a16:creationId xmlns:a16="http://schemas.microsoft.com/office/drawing/2014/main" id="{F245E11E-469D-4982-AD47-DF950441472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5" t="21463" r="32376" b="13092"/>
          <a:stretch/>
        </p:blipFill>
        <p:spPr bwMode="auto">
          <a:xfrm>
            <a:off x="3733338" y="786117"/>
            <a:ext cx="4725324" cy="495604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817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A212F8F-D812-4A16-BE82-F3500DE321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elektronički, snimka zaslona, monitor, računalo&#10;&#10;Opis je generiran uz vrlo visoku pouzdanost">
            <a:extLst>
              <a:ext uri="{FF2B5EF4-FFF2-40B4-BE49-F238E27FC236}">
                <a16:creationId xmlns:a16="http://schemas.microsoft.com/office/drawing/2014/main" id="{620A2195-AFE3-4A46-AE14-F3130EE8D92F}"/>
              </a:ext>
            </a:extLst>
          </p:cNvPr>
          <p:cNvPicPr/>
          <p:nvPr/>
        </p:nvPicPr>
        <p:blipFill rotWithShape="1">
          <a:blip r:embed="rId2"/>
          <a:srcRect l="22471" t="15031" r="22078" b="7604"/>
          <a:stretch/>
        </p:blipFill>
        <p:spPr bwMode="auto">
          <a:xfrm>
            <a:off x="2938467" y="786117"/>
            <a:ext cx="6315065" cy="495604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039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212F8F-D812-4A16-BE82-F3500DE321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elektronički, snimka zaslona&#10;&#10;Opis je generiran uz visoku pouzdanost">
            <a:extLst>
              <a:ext uri="{FF2B5EF4-FFF2-40B4-BE49-F238E27FC236}">
                <a16:creationId xmlns:a16="http://schemas.microsoft.com/office/drawing/2014/main" id="{3E4566B6-DC71-454A-AD60-981943CDE08B}"/>
              </a:ext>
            </a:extLst>
          </p:cNvPr>
          <p:cNvPicPr/>
          <p:nvPr/>
        </p:nvPicPr>
        <p:blipFill rotWithShape="1">
          <a:blip r:embed="rId2"/>
          <a:srcRect l="17318" t="15402" r="17852" b="7790"/>
          <a:stretch/>
        </p:blipFill>
        <p:spPr bwMode="auto">
          <a:xfrm>
            <a:off x="2377630" y="786117"/>
            <a:ext cx="7436740" cy="495604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301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4D82F7-543B-49DF-827C-FEAAE85E2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994360" cy="1507067"/>
          </a:xfrm>
        </p:spPr>
        <p:txBody>
          <a:bodyPr>
            <a:normAutofit fontScale="90000"/>
          </a:bodyPr>
          <a:lstStyle/>
          <a:p>
            <a:r>
              <a:rPr lang="hr-HR" sz="6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Fotografije  letjelica:</a:t>
            </a:r>
          </a:p>
        </p:txBody>
      </p:sp>
      <p:pic>
        <p:nvPicPr>
          <p:cNvPr id="3" name="Picture 2" descr="Slikovni rezultat">
            <a:extLst>
              <a:ext uri="{FF2B5EF4-FFF2-40B4-BE49-F238E27FC236}">
                <a16:creationId xmlns:a16="http://schemas.microsoft.com/office/drawing/2014/main" id="{8ABD1375-9460-4483-81C3-41E141E9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5" y="0"/>
            <a:ext cx="4924647" cy="492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5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6ACA56-9AD4-4EE6-8F38-8C18968ACE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4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655210-4EEB-44D9-B394-6FB4139BFC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monitor, računalo, elektronički, zaslon&#10;&#10;Opis je generiran uz vrlo visoku pouzdanost">
            <a:extLst>
              <a:ext uri="{FF2B5EF4-FFF2-40B4-BE49-F238E27FC236}">
                <a16:creationId xmlns:a16="http://schemas.microsoft.com/office/drawing/2014/main" id="{9C09EF53-38E3-470F-9F58-D2222F9460B6}"/>
              </a:ext>
            </a:extLst>
          </p:cNvPr>
          <p:cNvPicPr/>
          <p:nvPr/>
        </p:nvPicPr>
        <p:blipFill rotWithShape="1">
          <a:blip r:embed="rId2"/>
          <a:srcRect l="26907" t="23288" r="25789" b="16038"/>
          <a:stretch/>
        </p:blipFill>
        <p:spPr bwMode="auto">
          <a:xfrm>
            <a:off x="2235166" y="643467"/>
            <a:ext cx="7721667" cy="557106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781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D48FB1-66D8-4676-B0AA-C139A1DB78D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33F5AE-6728-4F19-8DED-658E674B31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C7D74A-18BA-4709-A808-44E8815C443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164A3F-1561-4039-8185-AB0EEB713EA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35DB53-42BE-460E-9CA1-1294C98463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5BDD1EA-D8C1-45AF-9F0A-14A2A137BA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79F34F-2960-4B81-BA08-445B6F6A0CD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Slika 3" descr="Slika na kojoj se prikazuje voda, nebo, zalazak, na otvorenom&#10;&#10;Opis je generiran uz vrlo visoku pouzdanost">
            <a:extLst>
              <a:ext uri="{FF2B5EF4-FFF2-40B4-BE49-F238E27FC236}">
                <a16:creationId xmlns:a16="http://schemas.microsoft.com/office/drawing/2014/main" id="{1979C91D-B454-47B4-A30D-48DB74A48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3" r="2455" b="-1"/>
          <a:stretch/>
        </p:blipFill>
        <p:spPr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44DAB7E-58EA-447F-A15A-E399022B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 err="1">
                <a:solidFill>
                  <a:schemeClr val="bg1"/>
                </a:solidFill>
              </a:rPr>
              <a:t>Zvijezde</a:t>
            </a:r>
            <a:r>
              <a:rPr lang="en-US" sz="4100" dirty="0"/>
              <a:t> </a:t>
            </a:r>
            <a:r>
              <a:rPr lang="en-US" sz="4100" dirty="0" err="1"/>
              <a:t>su</a:t>
            </a:r>
            <a:r>
              <a:rPr lang="en-US" sz="4100" dirty="0"/>
              <a:t> </a:t>
            </a:r>
            <a:r>
              <a:rPr lang="en-US" sz="4100" dirty="0" err="1"/>
              <a:t>izvori</a:t>
            </a:r>
            <a:r>
              <a:rPr lang="en-US" sz="4100" dirty="0"/>
              <a:t> </a:t>
            </a:r>
            <a:r>
              <a:rPr lang="en-US" sz="4100" dirty="0" err="1"/>
              <a:t>svjetlosti</a:t>
            </a:r>
            <a:r>
              <a:rPr lang="en-US" sz="4100" dirty="0"/>
              <a:t> </a:t>
            </a:r>
            <a:r>
              <a:rPr lang="en-US" sz="4100" dirty="0" err="1"/>
              <a:t>i</a:t>
            </a:r>
            <a:r>
              <a:rPr lang="en-US" sz="4100" dirty="0"/>
              <a:t> topline </a:t>
            </a:r>
            <a:r>
              <a:rPr lang="en-US" sz="4100" dirty="0" err="1"/>
              <a:t>kao</a:t>
            </a:r>
            <a:r>
              <a:rPr lang="en-US" sz="4100" dirty="0"/>
              <a:t> </a:t>
            </a:r>
            <a:r>
              <a:rPr lang="en-US" sz="4100" dirty="0" err="1">
                <a:solidFill>
                  <a:srgbClr val="FFFF00"/>
                </a:solidFill>
              </a:rPr>
              <a:t>sunce</a:t>
            </a:r>
            <a:endParaRPr lang="en-US" sz="4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1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6ACA56-9AD4-4EE6-8F38-8C18968ACE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655210-4EEB-44D9-B394-6FB4139BFC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elektronički, monitor, računalo, nebo&#10;&#10;Opis je generiran uz vrlo visoku pouzdanost">
            <a:extLst>
              <a:ext uri="{FF2B5EF4-FFF2-40B4-BE49-F238E27FC236}">
                <a16:creationId xmlns:a16="http://schemas.microsoft.com/office/drawing/2014/main" id="{24D99BDE-F5FE-4F7C-8C87-28EEBB36CA9B}"/>
              </a:ext>
            </a:extLst>
          </p:cNvPr>
          <p:cNvPicPr/>
          <p:nvPr/>
        </p:nvPicPr>
        <p:blipFill rotWithShape="1">
          <a:blip r:embed="rId2"/>
          <a:srcRect l="22270" t="14673" r="24551" b="9618"/>
          <a:stretch/>
        </p:blipFill>
        <p:spPr bwMode="auto">
          <a:xfrm>
            <a:off x="2617608" y="643467"/>
            <a:ext cx="6956783" cy="557106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436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6ACA56-9AD4-4EE6-8F38-8C18968ACE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6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655210-4EEB-44D9-B394-6FB4139BFC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na zatvorenom, monitor, osoba&#10;&#10;Opis je generiran uz vrlo visoku pouzdanost">
            <a:extLst>
              <a:ext uri="{FF2B5EF4-FFF2-40B4-BE49-F238E27FC236}">
                <a16:creationId xmlns:a16="http://schemas.microsoft.com/office/drawing/2014/main" id="{4D0524C7-45D2-4189-90B0-B18DA21A2EA0}"/>
              </a:ext>
            </a:extLst>
          </p:cNvPr>
          <p:cNvPicPr/>
          <p:nvPr/>
        </p:nvPicPr>
        <p:blipFill rotWithShape="1">
          <a:blip r:embed="rId2"/>
          <a:srcRect l="15875" t="14486" r="15687" b="7227"/>
          <a:stretch/>
        </p:blipFill>
        <p:spPr bwMode="auto">
          <a:xfrm>
            <a:off x="1766940" y="643467"/>
            <a:ext cx="8658119" cy="557106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79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6ACA56-9AD4-4EE6-8F38-8C18968ACE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6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655210-4EEB-44D9-B394-6FB4139BFC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elektronički, snimka zaslona, izlog&#10;&#10;Opis je generiran uz vrlo visoku pouzdanost">
            <a:extLst>
              <a:ext uri="{FF2B5EF4-FFF2-40B4-BE49-F238E27FC236}">
                <a16:creationId xmlns:a16="http://schemas.microsoft.com/office/drawing/2014/main" id="{F792DB6E-4C92-4624-AFE8-FF080F852E3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2" t="15039" r="32798" b="10169"/>
          <a:stretch/>
        </p:blipFill>
        <p:spPr bwMode="auto">
          <a:xfrm>
            <a:off x="3810395" y="643467"/>
            <a:ext cx="4571209" cy="557106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65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6ACA56-9AD4-4EE6-8F38-8C18968ACE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655210-4EEB-44D9-B394-6FB4139BFC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monitor, računalo, na zatvorenom, elektronički&#10;&#10;Opis je generiran uz visoku pouzdanost">
            <a:extLst>
              <a:ext uri="{FF2B5EF4-FFF2-40B4-BE49-F238E27FC236}">
                <a16:creationId xmlns:a16="http://schemas.microsoft.com/office/drawing/2014/main" id="{BAD170C6-7213-4255-959A-748B2D91D0AD}"/>
              </a:ext>
            </a:extLst>
          </p:cNvPr>
          <p:cNvPicPr/>
          <p:nvPr/>
        </p:nvPicPr>
        <p:blipFill rotWithShape="1">
          <a:blip r:embed="rId2"/>
          <a:srcRect l="9895" t="15402" r="4449" b="11093"/>
          <a:stretch/>
        </p:blipFill>
        <p:spPr bwMode="auto">
          <a:xfrm>
            <a:off x="643467" y="797038"/>
            <a:ext cx="10905066" cy="526392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96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6ACA56-9AD4-4EE6-8F38-8C18968ACE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655210-4EEB-44D9-B394-6FB4139BFC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monitor, elektronički, računalo, snimka zaslona&#10;&#10;Opis je generiran uz vrlo visoku pouzdanost">
            <a:extLst>
              <a:ext uri="{FF2B5EF4-FFF2-40B4-BE49-F238E27FC236}">
                <a16:creationId xmlns:a16="http://schemas.microsoft.com/office/drawing/2014/main" id="{A6040364-FB72-4A78-8004-3DAA8674981C}"/>
              </a:ext>
            </a:extLst>
          </p:cNvPr>
          <p:cNvPicPr/>
          <p:nvPr/>
        </p:nvPicPr>
        <p:blipFill rotWithShape="1">
          <a:blip r:embed="rId2"/>
          <a:srcRect l="4020" t="17598" r="7022" b="10719"/>
          <a:stretch/>
        </p:blipFill>
        <p:spPr bwMode="auto">
          <a:xfrm>
            <a:off x="643467" y="957549"/>
            <a:ext cx="10905066" cy="494290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18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6ACA56-9AD4-4EE6-8F38-8C18968ACE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4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655210-4EEB-44D9-B394-6FB4139BFC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elektronički, monitor, snimka zaslona, računalo&#10;&#10;Opis je generiran uz vrlo visoku pouzdanost">
            <a:extLst>
              <a:ext uri="{FF2B5EF4-FFF2-40B4-BE49-F238E27FC236}">
                <a16:creationId xmlns:a16="http://schemas.microsoft.com/office/drawing/2014/main" id="{F953C936-45F3-4B24-A068-35D42A89308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15951" r="17647" b="9968"/>
          <a:stretch/>
        </p:blipFill>
        <p:spPr bwMode="auto">
          <a:xfrm>
            <a:off x="1782926" y="643467"/>
            <a:ext cx="8626147" cy="557106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51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49B272-79DC-419B-B225-4D15F6F7B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7200" b="1" dirty="0">
                <a:solidFill>
                  <a:srgbClr val="FFC000"/>
                </a:solidFill>
              </a:rPr>
              <a:t>Pojave:</a:t>
            </a:r>
          </a:p>
        </p:txBody>
      </p:sp>
      <p:pic>
        <p:nvPicPr>
          <p:cNvPr id="3" name="Picture 2" descr="Slikovni rezultat">
            <a:extLst>
              <a:ext uri="{FF2B5EF4-FFF2-40B4-BE49-F238E27FC236}">
                <a16:creationId xmlns:a16="http://schemas.microsoft.com/office/drawing/2014/main" id="{BD0E56F0-A021-41F2-A0E1-F2D2641B6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9" y="-134566"/>
            <a:ext cx="4924647" cy="492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9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E633E68-B925-44AC-A7C1-894D907EE7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monitor, elektronički, na zatvorenom, računalo&#10;&#10;Opis je generiran uz vrlo visoku pouzdanost">
            <a:extLst>
              <a:ext uri="{FF2B5EF4-FFF2-40B4-BE49-F238E27FC236}">
                <a16:creationId xmlns:a16="http://schemas.microsoft.com/office/drawing/2014/main" id="{EA3A9452-9022-4A48-AA7C-73554FB2F46E}"/>
              </a:ext>
            </a:extLst>
          </p:cNvPr>
          <p:cNvPicPr/>
          <p:nvPr/>
        </p:nvPicPr>
        <p:blipFill rotWithShape="1">
          <a:blip r:embed="rId2"/>
          <a:srcRect l="17010" t="15954" r="16497" b="6512"/>
          <a:stretch/>
        </p:blipFill>
        <p:spPr bwMode="auto">
          <a:xfrm>
            <a:off x="2097506" y="643467"/>
            <a:ext cx="7985651" cy="523780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498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E633E68-B925-44AC-A7C1-894D907EE7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elektronički, monitor, računalo, izlog&#10;&#10;Opis je generiran uz vrlo visoku pouzdanost">
            <a:extLst>
              <a:ext uri="{FF2B5EF4-FFF2-40B4-BE49-F238E27FC236}">
                <a16:creationId xmlns:a16="http://schemas.microsoft.com/office/drawing/2014/main" id="{2362634A-8C4E-43E7-AFD6-EEB16FE80E96}"/>
              </a:ext>
            </a:extLst>
          </p:cNvPr>
          <p:cNvPicPr/>
          <p:nvPr/>
        </p:nvPicPr>
        <p:blipFill rotWithShape="1">
          <a:blip r:embed="rId2"/>
          <a:srcRect l="24226" t="17970" r="24036" b="9806"/>
          <a:stretch/>
        </p:blipFill>
        <p:spPr bwMode="auto">
          <a:xfrm>
            <a:off x="2755108" y="643467"/>
            <a:ext cx="6670448" cy="523780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804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E633E68-B925-44AC-A7C1-894D907EE7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elektronički, snimka zaslona, izlog, monitor&#10;&#10;Opis je generiran uz vrlo visoku pouzdanost">
            <a:extLst>
              <a:ext uri="{FF2B5EF4-FFF2-40B4-BE49-F238E27FC236}">
                <a16:creationId xmlns:a16="http://schemas.microsoft.com/office/drawing/2014/main" id="{9D01EA84-57D5-49A6-ACDF-240828E86D8D}"/>
              </a:ext>
            </a:extLst>
          </p:cNvPr>
          <p:cNvPicPr/>
          <p:nvPr/>
        </p:nvPicPr>
        <p:blipFill rotWithShape="1">
          <a:blip r:embed="rId2"/>
          <a:srcRect l="27830" t="15220" r="28262" b="9427"/>
          <a:stretch/>
        </p:blipFill>
        <p:spPr bwMode="auto">
          <a:xfrm>
            <a:off x="3377394" y="643467"/>
            <a:ext cx="5425875" cy="523780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00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D48FB1-66D8-4676-B0AA-C139A1DB78D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33F5AE-6728-4F19-8DED-658E674B31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C7D74A-18BA-4709-A808-44E8815C443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164A3F-1561-4039-8185-AB0EEB713EA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35DB53-42BE-460E-9CA1-1294C98463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5BDD1EA-D8C1-45AF-9F0A-14A2A137BA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79F34F-2960-4B81-BA08-445B6F6A0CD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Slika 3">
            <a:extLst>
              <a:ext uri="{FF2B5EF4-FFF2-40B4-BE49-F238E27FC236}">
                <a16:creationId xmlns:a16="http://schemas.microsoft.com/office/drawing/2014/main" id="{2746D7D0-F5B4-4902-AC1B-B27EFCEE1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73" r="2" b="15557"/>
          <a:stretch/>
        </p:blipFill>
        <p:spPr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283B2E3-717F-4F35-B605-E53C225C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Planeti</a:t>
            </a:r>
            <a:r>
              <a:rPr lang="en-US" sz="4400" dirty="0"/>
              <a:t> se </a:t>
            </a:r>
            <a:r>
              <a:rPr lang="en-US" sz="4400" dirty="0" err="1"/>
              <a:t>okreću</a:t>
            </a:r>
            <a:r>
              <a:rPr lang="en-US" sz="4400" dirty="0"/>
              <a:t> </a:t>
            </a:r>
            <a:r>
              <a:rPr lang="en-US" sz="4400" dirty="0" err="1"/>
              <a:t>oko</a:t>
            </a:r>
            <a:r>
              <a:rPr lang="en-US" sz="4400" dirty="0"/>
              <a:t> </a:t>
            </a:r>
            <a:r>
              <a:rPr lang="en-US" sz="4400" dirty="0" err="1"/>
              <a:t>zvijezda</a:t>
            </a:r>
            <a:r>
              <a:rPr lang="en-US" sz="4400" dirty="0"/>
              <a:t>  </a:t>
            </a:r>
            <a:r>
              <a:rPr lang="en-US" sz="4400" dirty="0" err="1"/>
              <a:t>kao</a:t>
            </a:r>
            <a:r>
              <a:rPr lang="en-US" sz="4400" dirty="0"/>
              <a:t> </a:t>
            </a:r>
            <a:r>
              <a:rPr lang="en-US" sz="4400" b="1" dirty="0" err="1">
                <a:solidFill>
                  <a:schemeClr val="accent3">
                    <a:lumMod val="75000"/>
                  </a:schemeClr>
                </a:solidFill>
              </a:rPr>
              <a:t>zemlja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3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E633E68-B925-44AC-A7C1-894D907EE7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monitor, elektronički, računalo, snimka zaslona&#10;&#10;Opis je generiran uz vrlo visoku pouzdanost">
            <a:extLst>
              <a:ext uri="{FF2B5EF4-FFF2-40B4-BE49-F238E27FC236}">
                <a16:creationId xmlns:a16="http://schemas.microsoft.com/office/drawing/2014/main" id="{8E3FE391-6E70-4952-AB35-A54273EF210B}"/>
              </a:ext>
            </a:extLst>
          </p:cNvPr>
          <p:cNvPicPr/>
          <p:nvPr/>
        </p:nvPicPr>
        <p:blipFill rotWithShape="1">
          <a:blip r:embed="rId2"/>
          <a:srcRect l="17113" t="14851" r="16616" b="7237"/>
          <a:stretch/>
        </p:blipFill>
        <p:spPr bwMode="auto">
          <a:xfrm>
            <a:off x="2130143" y="643467"/>
            <a:ext cx="7920377" cy="523780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23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23" name="Group 10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17">
            <a:extLst>
              <a:ext uri="{FF2B5EF4-FFF2-40B4-BE49-F238E27FC236}">
                <a16:creationId xmlns:a16="http://schemas.microsoft.com/office/drawing/2014/main" id="{7E633E68-B925-44AC-A7C1-894D907EE7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snimka zaslona, elektronički, monitor, računalo&#10;&#10;Opis je generiran uz vrlo visoku pouzdanost">
            <a:extLst>
              <a:ext uri="{FF2B5EF4-FFF2-40B4-BE49-F238E27FC236}">
                <a16:creationId xmlns:a16="http://schemas.microsoft.com/office/drawing/2014/main" id="{216137D3-FE49-4170-B459-F8DC1A4A6D8F}"/>
              </a:ext>
            </a:extLst>
          </p:cNvPr>
          <p:cNvPicPr/>
          <p:nvPr/>
        </p:nvPicPr>
        <p:blipFill rotWithShape="1">
          <a:blip r:embed="rId2"/>
          <a:srcRect l="34637" t="17049" r="34845" b="7055"/>
          <a:stretch/>
        </p:blipFill>
        <p:spPr bwMode="auto">
          <a:xfrm>
            <a:off x="4218209" y="643467"/>
            <a:ext cx="3744245" cy="523780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459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E633E68-B925-44AC-A7C1-894D907EE7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na zatvorenom, monitor, snimka zaslona, fotografija&#10;&#10;Opis je generiran uz vrlo visoku pouzdanost">
            <a:extLst>
              <a:ext uri="{FF2B5EF4-FFF2-40B4-BE49-F238E27FC236}">
                <a16:creationId xmlns:a16="http://schemas.microsoft.com/office/drawing/2014/main" id="{F19D94DF-9496-48E9-983D-0F4AFF927C75}"/>
              </a:ext>
            </a:extLst>
          </p:cNvPr>
          <p:cNvPicPr/>
          <p:nvPr/>
        </p:nvPicPr>
        <p:blipFill rotWithShape="1">
          <a:blip r:embed="rId2"/>
          <a:srcRect l="18042" t="15221" r="17440" b="9251"/>
          <a:stretch/>
        </p:blipFill>
        <p:spPr bwMode="auto">
          <a:xfrm>
            <a:off x="2113202" y="643467"/>
            <a:ext cx="7954259" cy="523780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181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961463-23F3-4B13-AA4B-68D21213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7200" b="1" dirty="0">
                <a:solidFill>
                  <a:srgbClr val="FF0000"/>
                </a:solidFill>
              </a:rPr>
              <a:t>astronauti:</a:t>
            </a:r>
          </a:p>
        </p:txBody>
      </p:sp>
      <p:pic>
        <p:nvPicPr>
          <p:cNvPr id="3" name="Picture 2" descr="Slikovni rezultat">
            <a:extLst>
              <a:ext uri="{FF2B5EF4-FFF2-40B4-BE49-F238E27FC236}">
                <a16:creationId xmlns:a16="http://schemas.microsoft.com/office/drawing/2014/main" id="{9B03BBA4-717B-4488-ADA3-A912C63A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6" y="112332"/>
            <a:ext cx="4924647" cy="492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07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91F240E-99C9-4C6A-BD0A-15F9E69F33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8424AD-EE61-4FBC-ABA0-36E67508F2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4BD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monitor, na zatvorenom, snimka zaslona&#10;&#10;Opis je generiran uz visoku pouzdanost">
            <a:extLst>
              <a:ext uri="{FF2B5EF4-FFF2-40B4-BE49-F238E27FC236}">
                <a16:creationId xmlns:a16="http://schemas.microsoft.com/office/drawing/2014/main" id="{6D8DB5F0-622E-46C4-831D-914B7E8C85F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5" t="14731" r="18604" b="7886"/>
          <a:stretch/>
        </p:blipFill>
        <p:spPr bwMode="auto">
          <a:xfrm rot="5400000">
            <a:off x="3621829" y="1755695"/>
            <a:ext cx="4948342" cy="334661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387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91F240E-99C9-4C6A-BD0A-15F9E69F33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8424AD-EE61-4FBC-ABA0-36E67508F2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D2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na zatvorenom, monitor&#10;&#10;Opis je generiran uz visoku pouzdanost">
            <a:extLst>
              <a:ext uri="{FF2B5EF4-FFF2-40B4-BE49-F238E27FC236}">
                <a16:creationId xmlns:a16="http://schemas.microsoft.com/office/drawing/2014/main" id="{E659B2F5-6510-4C40-8F34-58DAC70B8253}"/>
              </a:ext>
            </a:extLst>
          </p:cNvPr>
          <p:cNvPicPr/>
          <p:nvPr/>
        </p:nvPicPr>
        <p:blipFill rotWithShape="1">
          <a:blip r:embed="rId2"/>
          <a:srcRect l="16700" t="13749" r="16499" b="9781"/>
          <a:stretch/>
        </p:blipFill>
        <p:spPr bwMode="auto">
          <a:xfrm>
            <a:off x="2253630" y="954829"/>
            <a:ext cx="7684741" cy="494834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98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91F240E-99C9-4C6A-BD0A-15F9E69F33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8424AD-EE61-4FBC-ABA0-36E67508F2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D21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snimka zaslona, elektronički, računalo, izlog&#10;&#10;Opis je generiran uz vrlo visoku pouzdanost">
            <a:extLst>
              <a:ext uri="{FF2B5EF4-FFF2-40B4-BE49-F238E27FC236}">
                <a16:creationId xmlns:a16="http://schemas.microsoft.com/office/drawing/2014/main" id="{43B6305F-BF75-43C0-AC31-0EBE78B07388}"/>
              </a:ext>
            </a:extLst>
          </p:cNvPr>
          <p:cNvPicPr/>
          <p:nvPr/>
        </p:nvPicPr>
        <p:blipFill rotWithShape="1">
          <a:blip r:embed="rId2"/>
          <a:srcRect l="28039" t="15221" r="27644" b="9809"/>
          <a:stretch/>
        </p:blipFill>
        <p:spPr bwMode="auto">
          <a:xfrm>
            <a:off x="3495901" y="954829"/>
            <a:ext cx="5200198" cy="494834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36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FD48FB1-66D8-4676-B0AA-C139A1DB78D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033F5AE-6728-4F19-8DED-658E674B31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2C7D74A-18BA-4709-A808-44E8815C443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5164A3F-1561-4039-8185-AB0EEB713EA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A35DB53-42BE-460E-9CA1-1294C98463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C5BDD1EA-D8C1-45AF-9F0A-14A2A137BA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779F34F-2960-4B81-BA08-445B6F6A0CD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Slikovni rezultat za mjesec i zvijezde">
            <a:extLst>
              <a:ext uri="{FF2B5EF4-FFF2-40B4-BE49-F238E27FC236}">
                <a16:creationId xmlns:a16="http://schemas.microsoft.com/office/drawing/2014/main" id="{AD2B5314-253C-454D-B6DD-C565A8E9E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/>
          <a:stretch/>
        </p:blipFill>
        <p:spPr bwMode="auto"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012117A-737A-419D-BB57-3EC9E51E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000" dirty="0"/>
              <a:t>Sateliti su </a:t>
            </a:r>
            <a:r>
              <a:rPr lang="en-US" sz="3000" dirty="0" err="1"/>
              <a:t>Tijela</a:t>
            </a:r>
            <a:r>
              <a:rPr lang="en-US" sz="3000" dirty="0"/>
              <a:t> </a:t>
            </a:r>
            <a:r>
              <a:rPr lang="en-US" sz="3000" dirty="0" err="1"/>
              <a:t>koja</a:t>
            </a:r>
            <a:r>
              <a:rPr lang="en-US" sz="3000" dirty="0"/>
              <a:t> se </a:t>
            </a:r>
            <a:r>
              <a:rPr lang="en-US" sz="3000" dirty="0" err="1"/>
              <a:t>okreću</a:t>
            </a:r>
            <a:r>
              <a:rPr lang="en-US" sz="3000" dirty="0"/>
              <a:t> </a:t>
            </a:r>
            <a:r>
              <a:rPr lang="en-US" sz="3000" dirty="0" err="1"/>
              <a:t>oko</a:t>
            </a:r>
            <a:r>
              <a:rPr lang="en-US" sz="3000" dirty="0"/>
              <a:t> </a:t>
            </a:r>
            <a:r>
              <a:rPr lang="en-US" sz="3000" dirty="0" err="1"/>
              <a:t>planeta</a:t>
            </a:r>
            <a:r>
              <a:rPr lang="en-US" sz="3000" dirty="0"/>
              <a:t> – </a:t>
            </a:r>
            <a:r>
              <a:rPr lang="en-US" sz="3000" b="1" dirty="0" err="1">
                <a:solidFill>
                  <a:srgbClr val="FFFF00"/>
                </a:solidFill>
              </a:rPr>
              <a:t>mjesec</a:t>
            </a:r>
            <a:br>
              <a:rPr lang="en-US" sz="3000" dirty="0">
                <a:solidFill>
                  <a:srgbClr val="FFFF00"/>
                </a:solidFill>
              </a:rPr>
            </a:br>
            <a:r>
              <a:rPr lang="en-US" sz="3000" dirty="0"/>
              <a:t>u </a:t>
            </a:r>
            <a:r>
              <a:rPr lang="en-US" sz="3000" dirty="0" err="1"/>
              <a:t>sunčevu</a:t>
            </a:r>
            <a:r>
              <a:rPr lang="en-US" sz="3000" dirty="0"/>
              <a:t> </a:t>
            </a:r>
            <a:r>
              <a:rPr lang="en-US" sz="3000" dirty="0" err="1"/>
              <a:t>sustavu</a:t>
            </a:r>
            <a:r>
              <a:rPr lang="en-US" sz="3000" dirty="0"/>
              <a:t> </a:t>
            </a:r>
            <a:r>
              <a:rPr lang="en-US" sz="3000" dirty="0" err="1"/>
              <a:t>ima</a:t>
            </a:r>
            <a:r>
              <a:rPr lang="en-US" sz="3000" dirty="0"/>
              <a:t> </a:t>
            </a:r>
            <a:r>
              <a:rPr lang="en-US" sz="3000" dirty="0" err="1"/>
              <a:t>oko</a:t>
            </a:r>
            <a:r>
              <a:rPr lang="en-US" sz="3000" dirty="0"/>
              <a:t> 140 </a:t>
            </a:r>
            <a:r>
              <a:rPr lang="en-US" sz="3000" dirty="0" err="1"/>
              <a:t>satelita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272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FD48FB1-66D8-4676-B0AA-C139A1DB78D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033F5AE-6728-4F19-8DED-658E674B31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2C7D74A-18BA-4709-A808-44E8815C443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5164A3F-1561-4039-8185-AB0EEB713EA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A35DB53-42BE-460E-9CA1-1294C98463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C5BDD1EA-D8C1-45AF-9F0A-14A2A137BA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779F34F-2960-4B81-BA08-445B6F6A0CD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Slikovni rezultat za asteroidi sulla terra">
            <a:extLst>
              <a:ext uri="{FF2B5EF4-FFF2-40B4-BE49-F238E27FC236}">
                <a16:creationId xmlns:a16="http://schemas.microsoft.com/office/drawing/2014/main" id="{B0D43317-F8C3-42FA-8366-A6B590662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3" r="16179" b="-1"/>
          <a:stretch/>
        </p:blipFill>
        <p:spPr bwMode="auto"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B05C3A6-7B12-4676-BB70-45EDF9802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000" u="sng" dirty="0">
                <a:hlinkClick r:id="rId3"/>
              </a:rPr>
            </a:br>
            <a:r>
              <a:rPr lang="en-US" sz="3000" dirty="0" err="1">
                <a:solidFill>
                  <a:schemeClr val="bg1"/>
                </a:solidFill>
              </a:rPr>
              <a:t>planetoidi</a:t>
            </a:r>
            <a:r>
              <a:rPr lang="en-US" sz="3000" dirty="0"/>
              <a:t> </a:t>
            </a:r>
            <a:r>
              <a:rPr lang="en-US" sz="3000" dirty="0" err="1"/>
              <a:t>ili</a:t>
            </a:r>
            <a:r>
              <a:rPr lang="en-US" sz="3000" dirty="0"/>
              <a:t> </a:t>
            </a:r>
            <a:r>
              <a:rPr lang="en-US" sz="3000" dirty="0" err="1"/>
              <a:t>asteroidi</a:t>
            </a:r>
            <a:r>
              <a:rPr lang="en-US" sz="3000" dirty="0"/>
              <a:t> </a:t>
            </a:r>
            <a:r>
              <a:rPr lang="en-US" sz="3000" dirty="0" err="1"/>
              <a:t>su</a:t>
            </a:r>
            <a:r>
              <a:rPr lang="en-US" sz="3000" dirty="0"/>
              <a:t> </a:t>
            </a:r>
            <a:r>
              <a:rPr lang="en-US" sz="3000" dirty="0" err="1"/>
              <a:t>čvrsta</a:t>
            </a:r>
            <a:r>
              <a:rPr lang="en-US" sz="3000" dirty="0"/>
              <a:t> </a:t>
            </a:r>
            <a:r>
              <a:rPr lang="en-US" sz="3000" dirty="0" err="1"/>
              <a:t>tijela</a:t>
            </a:r>
            <a:r>
              <a:rPr lang="en-US" sz="3000" dirty="0"/>
              <a:t> </a:t>
            </a:r>
            <a:r>
              <a:rPr lang="en-US" sz="3000" dirty="0" err="1"/>
              <a:t>koja</a:t>
            </a:r>
            <a:r>
              <a:rPr lang="en-US" sz="3000" dirty="0"/>
              <a:t> </a:t>
            </a:r>
            <a:r>
              <a:rPr lang="en-US" sz="3000" dirty="0" err="1"/>
              <a:t>su</a:t>
            </a:r>
            <a:r>
              <a:rPr lang="en-US" sz="3000" dirty="0"/>
              <a:t> </a:t>
            </a:r>
            <a:r>
              <a:rPr lang="en-US" sz="3000" dirty="0" err="1"/>
              <a:t>dio</a:t>
            </a:r>
            <a:r>
              <a:rPr lang="en-US" sz="3000" dirty="0"/>
              <a:t> </a:t>
            </a:r>
            <a:r>
              <a:rPr lang="en-US" sz="3000" dirty="0" err="1"/>
              <a:t>sustava</a:t>
            </a:r>
            <a:r>
              <a:rPr lang="en-US" sz="3000" dirty="0"/>
              <a:t> </a:t>
            </a:r>
            <a:r>
              <a:rPr lang="en-US" sz="3000" dirty="0" err="1"/>
              <a:t>planeta</a:t>
            </a:r>
            <a:r>
              <a:rPr lang="en-US" sz="3000" dirty="0"/>
              <a:t> – </a:t>
            </a:r>
            <a:r>
              <a:rPr lang="en-US" sz="3000" dirty="0" err="1"/>
              <a:t>kruže</a:t>
            </a:r>
            <a:r>
              <a:rPr lang="en-US" sz="3000" dirty="0"/>
              <a:t> </a:t>
            </a:r>
            <a:r>
              <a:rPr lang="en-US" sz="3000" dirty="0" err="1"/>
              <a:t>oko</a:t>
            </a:r>
            <a:r>
              <a:rPr lang="en-US" sz="3000" dirty="0"/>
              <a:t> </a:t>
            </a:r>
            <a:r>
              <a:rPr lang="en-US" sz="3000" dirty="0" err="1"/>
              <a:t>planeta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9312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FD48FB1-66D8-4676-B0AA-C139A1DB78D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033F5AE-6728-4F19-8DED-658E674B31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2C7D74A-18BA-4709-A808-44E8815C443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5164A3F-1561-4039-8185-AB0EEB713EA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A35DB53-42BE-460E-9CA1-1294C98463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58A973E8-C2D4-4C81-8ADE-C5C021A615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8E251A-5371-4E82-A0F3-2CA0C15AB09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likovni rezultat za asteroidi sulla terra">
            <a:extLst>
              <a:ext uri="{FF2B5EF4-FFF2-40B4-BE49-F238E27FC236}">
                <a16:creationId xmlns:a16="http://schemas.microsoft.com/office/drawing/2014/main" id="{B10DE9BC-69FA-49F9-AA97-620F044DD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" r="1" b="27650"/>
          <a:stretch/>
        </p:blipFill>
        <p:spPr bwMode="auto">
          <a:xfrm>
            <a:off x="834934" y="854087"/>
            <a:ext cx="9290304" cy="3280831"/>
          </a:xfrm>
          <a:custGeom>
            <a:avLst/>
            <a:gdLst>
              <a:gd name="connsiteX0" fmla="*/ 402071 w 9290304"/>
              <a:gd name="connsiteY0" fmla="*/ 0 h 3280831"/>
              <a:gd name="connsiteX1" fmla="*/ 9290304 w 9290304"/>
              <a:gd name="connsiteY1" fmla="*/ 0 h 3280831"/>
              <a:gd name="connsiteX2" fmla="*/ 9290304 w 9290304"/>
              <a:gd name="connsiteY2" fmla="*/ 2876895 h 3280831"/>
              <a:gd name="connsiteX3" fmla="*/ 8886368 w 9290304"/>
              <a:gd name="connsiteY3" fmla="*/ 3280831 h 3280831"/>
              <a:gd name="connsiteX4" fmla="*/ 0 w 9290304"/>
              <a:gd name="connsiteY4" fmla="*/ 3280831 h 3280831"/>
              <a:gd name="connsiteX5" fmla="*/ 0 w 9290304"/>
              <a:gd name="connsiteY5" fmla="*/ 402071 h 328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C5C7BAA-6DFA-4045-A29F-95E253AF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4473679"/>
            <a:ext cx="9552558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dirty="0" err="1">
                <a:solidFill>
                  <a:schemeClr val="bg1"/>
                </a:solidFill>
              </a:rPr>
              <a:t>Kometi</a:t>
            </a:r>
            <a:r>
              <a:rPr lang="en-US" sz="3700" b="1" dirty="0">
                <a:solidFill>
                  <a:schemeClr val="bg1"/>
                </a:solidFill>
              </a:rPr>
              <a:t> </a:t>
            </a:r>
            <a:r>
              <a:rPr lang="en-US" sz="3700" dirty="0" err="1"/>
              <a:t>su</a:t>
            </a:r>
            <a:r>
              <a:rPr lang="en-US" sz="3700" dirty="0"/>
              <a:t> mala </a:t>
            </a:r>
            <a:r>
              <a:rPr lang="en-US" sz="3700" dirty="0" err="1"/>
              <a:t>tijela</a:t>
            </a:r>
            <a:r>
              <a:rPr lang="en-US" sz="3700" dirty="0"/>
              <a:t> </a:t>
            </a:r>
            <a:r>
              <a:rPr lang="en-US" sz="3700" dirty="0" err="1"/>
              <a:t>sastavljena</a:t>
            </a:r>
            <a:r>
              <a:rPr lang="en-US" sz="3700" dirty="0"/>
              <a:t> od </a:t>
            </a:r>
            <a:r>
              <a:rPr lang="en-US" sz="3700" dirty="0" err="1"/>
              <a:t>leda</a:t>
            </a:r>
            <a:r>
              <a:rPr lang="en-US" sz="3700" dirty="0"/>
              <a:t> – </a:t>
            </a:r>
            <a:r>
              <a:rPr lang="en-US" sz="3700" dirty="0" err="1"/>
              <a:t>izgore</a:t>
            </a:r>
            <a:r>
              <a:rPr lang="en-US" sz="3700" dirty="0"/>
              <a:t> u </a:t>
            </a:r>
            <a:r>
              <a:rPr lang="en-US" sz="3700" dirty="0" err="1"/>
              <a:t>atmosferi</a:t>
            </a: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114312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FD48FB1-66D8-4676-B0AA-C139A1DB78D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033F5AE-6728-4F19-8DED-658E674B31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2C7D74A-18BA-4709-A808-44E8815C443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5164A3F-1561-4039-8185-AB0EEB713EA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A35DB53-42BE-460E-9CA1-1294C98463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C5BDD1EA-D8C1-45AF-9F0A-14A2A137BA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779F34F-2960-4B81-BA08-445B6F6A0CD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 descr="Povezana slika">
            <a:extLst>
              <a:ext uri="{FF2B5EF4-FFF2-40B4-BE49-F238E27FC236}">
                <a16:creationId xmlns:a16="http://schemas.microsoft.com/office/drawing/2014/main" id="{0E1F1B71-9808-4E60-94D0-387DB3B89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8" b="-1"/>
          <a:stretch/>
        </p:blipFill>
        <p:spPr bwMode="auto"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18A597B-671F-463D-94D4-25991D94A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09" y="628617"/>
            <a:ext cx="4314733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dirty="0">
                <a:solidFill>
                  <a:schemeClr val="bg1"/>
                </a:solidFill>
              </a:rPr>
              <a:t>Meteor</a:t>
            </a:r>
            <a:r>
              <a:rPr lang="en-US" sz="3400" dirty="0"/>
              <a:t> </a:t>
            </a:r>
            <a:r>
              <a:rPr lang="en-US" sz="3400" dirty="0" err="1"/>
              <a:t>je</a:t>
            </a:r>
            <a:r>
              <a:rPr lang="en-US" sz="3400" dirty="0"/>
              <a:t> </a:t>
            </a:r>
            <a:r>
              <a:rPr lang="en-US" sz="3400" dirty="0" err="1"/>
              <a:t>vidljiva</a:t>
            </a:r>
            <a:r>
              <a:rPr lang="en-US" sz="3400" dirty="0"/>
              <a:t> </a:t>
            </a:r>
            <a:r>
              <a:rPr lang="en-US" sz="3400" dirty="0" err="1"/>
              <a:t>putanja</a:t>
            </a:r>
            <a:r>
              <a:rPr lang="en-US" sz="3400" dirty="0"/>
              <a:t> </a:t>
            </a:r>
            <a:r>
              <a:rPr lang="hr-HR" sz="3400" dirty="0"/>
              <a:t> tijela </a:t>
            </a:r>
            <a:r>
              <a:rPr lang="en-US" sz="3400" dirty="0" err="1"/>
              <a:t>koj</a:t>
            </a:r>
            <a:r>
              <a:rPr lang="hr-HR" sz="3400" dirty="0"/>
              <a:t>e</a:t>
            </a:r>
            <a:r>
              <a:rPr lang="en-US" sz="3400" dirty="0"/>
              <a:t> </a:t>
            </a:r>
            <a:r>
              <a:rPr lang="en-US" sz="3400" dirty="0" err="1"/>
              <a:t>ulazi</a:t>
            </a:r>
            <a:r>
              <a:rPr lang="en-US" sz="3400" dirty="0"/>
              <a:t> u </a:t>
            </a:r>
            <a:r>
              <a:rPr lang="en-US" sz="3400" dirty="0" err="1"/>
              <a:t>atmosferu</a:t>
            </a:r>
            <a:r>
              <a:rPr lang="en-US" sz="3400" dirty="0"/>
              <a:t> </a:t>
            </a:r>
            <a:r>
              <a:rPr lang="en-US" sz="3400" dirty="0" err="1"/>
              <a:t>zemlje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7749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FD48FB1-66D8-4676-B0AA-C139A1DB78D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033F5AE-6728-4F19-8DED-658E674B31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2C7D74A-18BA-4709-A808-44E8815C443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5164A3F-1561-4039-8185-AB0EEB713EA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A35DB53-42BE-460E-9CA1-1294C98463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C5BDD1EA-D8C1-45AF-9F0A-14A2A137BA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779F34F-2960-4B81-BA08-445B6F6A0CD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 descr="https://upload.wikimedia.org/wikipedia/commons/thumb/d/d4/BlackHole.jpg/800px-BlackHole.jpg">
            <a:extLst>
              <a:ext uri="{FF2B5EF4-FFF2-40B4-BE49-F238E27FC236}">
                <a16:creationId xmlns:a16="http://schemas.microsoft.com/office/drawing/2014/main" id="{BF57367B-A68E-4FA0-A0C5-F83CCC811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03"/>
          <a:stretch/>
        </p:blipFill>
        <p:spPr bwMode="auto"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80735C1-0B6D-494F-B068-A5F8D2DE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4505302" cy="464452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 err="1">
                <a:solidFill>
                  <a:schemeClr val="bg1"/>
                </a:solidFill>
              </a:rPr>
              <a:t>Crna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rupa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nebesko</a:t>
            </a:r>
            <a:r>
              <a:rPr lang="en-US" dirty="0"/>
              <a:t> </a:t>
            </a:r>
            <a:r>
              <a:rPr lang="en-US" dirty="0" err="1"/>
              <a:t>tijelo</a:t>
            </a:r>
            <a:r>
              <a:rPr lang="en-US" dirty="0"/>
              <a:t>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velike</a:t>
            </a:r>
            <a:r>
              <a:rPr lang="en-US" dirty="0"/>
              <a:t> </a:t>
            </a:r>
            <a:r>
              <a:rPr lang="en-US" dirty="0" err="1"/>
              <a:t>mase</a:t>
            </a:r>
            <a:r>
              <a:rPr lang="hr-HR" dirty="0"/>
              <a:t>.</a:t>
            </a:r>
            <a:r>
              <a:rPr lang="en-US" dirty="0"/>
              <a:t> to </a:t>
            </a:r>
            <a:r>
              <a:rPr lang="en-US" dirty="0" err="1"/>
              <a:t>znači</a:t>
            </a:r>
            <a:r>
              <a:rPr lang="en-US" dirty="0"/>
              <a:t> da </a:t>
            </a:r>
            <a:r>
              <a:rPr lang="en-US" dirty="0" err="1"/>
              <a:t>tko</a:t>
            </a:r>
            <a:r>
              <a:rPr lang="en-US" dirty="0"/>
              <a:t> </a:t>
            </a:r>
            <a:r>
              <a:rPr lang="en-US" dirty="0" err="1"/>
              <a:t>padne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takovo</a:t>
            </a:r>
            <a:r>
              <a:rPr lang="en-US" dirty="0"/>
              <a:t> </a:t>
            </a:r>
            <a:r>
              <a:rPr lang="en-US" dirty="0" err="1"/>
              <a:t>tijelo</a:t>
            </a:r>
            <a:r>
              <a:rPr lang="en-US" dirty="0"/>
              <a:t> ne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otići</a:t>
            </a:r>
            <a:r>
              <a:rPr lang="en-US" dirty="0"/>
              <a:t> od </a:t>
            </a:r>
            <a:r>
              <a:rPr lang="en-US" dirty="0" err="1"/>
              <a:t>njega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super magnet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432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Isječak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88</TotalTime>
  <Words>102</Words>
  <Application>Microsoft Office PowerPoint</Application>
  <PresentationFormat>Široki zaslon</PresentationFormat>
  <Paragraphs>17</Paragraphs>
  <Slides>46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46</vt:i4>
      </vt:variant>
    </vt:vector>
  </HeadingPairs>
  <TitlesOfParts>
    <vt:vector size="50" baseType="lpstr">
      <vt:lpstr>Arial</vt:lpstr>
      <vt:lpstr>Century Gothic</vt:lpstr>
      <vt:lpstr>Wingdings 3</vt:lpstr>
      <vt:lpstr>Isječak</vt:lpstr>
      <vt:lpstr>Svjetski dan Svemira</vt:lpstr>
      <vt:lpstr>… o svemiru … svemir je beskonačno prostranstvo koje nas okružuje. Svemir tvore energija, prostor i nebeska tijela. Nebeska tijela su: zvijezde planete satelite planetoide komete meteore crne rupe  neutronske zvijezde vodeće svjetska agencija za istraživanje svemira je nasa </vt:lpstr>
      <vt:lpstr>Zvijezde su izvori svjetlosti i topline kao sunce</vt:lpstr>
      <vt:lpstr>Planeti se okreću oko zvijezda  kao zemlja</vt:lpstr>
      <vt:lpstr>Sateliti su Tijela koja se okreću oko planeta – mjesec u sunčevu sustavu ima oko 140 satelita</vt:lpstr>
      <vt:lpstr> planetoidi ili asteroidi su čvrsta tijela koja su dio sustava planeta – kruže oko planeta</vt:lpstr>
      <vt:lpstr>Kometi su mala tijela sastavljena od leda – izgore u atmosferi</vt:lpstr>
      <vt:lpstr>Meteor je vidljiva putanja  tijela koje ulazi u atmosferu zemlje</vt:lpstr>
      <vt:lpstr>Crna rupa je nebesko tijelo vrlo velike mase. to znači da tko padne na takovo tijelo ne može otići od njega kao super magnet.</vt:lpstr>
      <vt:lpstr>Neutronska zvijezda   je zvijezda kod koje težina ovisi od pritiska slobodnih  neutrona. Nema stalnu masu</vt:lpstr>
      <vt:lpstr>PowerPoint prezentacija</vt:lpstr>
      <vt:lpstr>fotografije svemira: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fotografije PLAneta: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Fotografije  letjelica: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Pojave: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astronauti: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Svjetski dan Svemira</dc:title>
  <dc:creator>Zlatko Rusan</dc:creator>
  <cp:lastModifiedBy>Zlatko Rusan</cp:lastModifiedBy>
  <cp:revision>13</cp:revision>
  <dcterms:created xsi:type="dcterms:W3CDTF">2017-10-02T18:51:09Z</dcterms:created>
  <dcterms:modified xsi:type="dcterms:W3CDTF">2017-11-22T13:49:31Z</dcterms:modified>
</cp:coreProperties>
</file>