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00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6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7C2C9-0173-46CF-93CC-D09ECD5DDBB3}" type="datetimeFigureOut">
              <a:rPr lang="hr-HR" smtClean="0"/>
              <a:pPr/>
              <a:t>25.6.2024.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BB536-DE57-4213-B3F2-F524D2CEC21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C:\Users\Bruna\AppData\Local\Microsoft\Windows\INetCache\IE\1Y3S1O7A\MC900056934[2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8820472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D60093"/>
                </a:solidFill>
              </a:rPr>
              <a:t>pseću kućicu</a:t>
            </a:r>
          </a:p>
          <a:p>
            <a:r>
              <a:rPr lang="hr-HR" dirty="0">
                <a:solidFill>
                  <a:srgbClr val="D60093"/>
                </a:solidFill>
              </a:rPr>
              <a:t>lijepu Maricu                 </a:t>
            </a:r>
          </a:p>
          <a:p>
            <a:r>
              <a:rPr lang="hr-HR" dirty="0">
                <a:solidFill>
                  <a:srgbClr val="D60093"/>
                </a:solidFill>
              </a:rPr>
              <a:t>marljiv učenik             </a:t>
            </a:r>
          </a:p>
          <a:p>
            <a:pPr>
              <a:buNone/>
            </a:pPr>
            <a:r>
              <a:rPr lang="hr-HR" dirty="0"/>
              <a:t>                </a:t>
            </a:r>
            <a:r>
              <a:rPr lang="hr-HR" dirty="0">
                <a:solidFill>
                  <a:srgbClr val="D60093"/>
                </a:solidFill>
              </a:rPr>
              <a:t>sročnost ili kongruencija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Uživali smo u </a:t>
            </a:r>
            <a:r>
              <a:rPr lang="hr-HR" dirty="0">
                <a:solidFill>
                  <a:srgbClr val="0066FF"/>
                </a:solidFill>
              </a:rPr>
              <a:t>čitanju poezije</a:t>
            </a:r>
            <a:r>
              <a:rPr lang="hr-HR" dirty="0"/>
              <a:t>.</a:t>
            </a:r>
          </a:p>
          <a:p>
            <a:pPr>
              <a:buNone/>
            </a:pPr>
            <a:r>
              <a:rPr lang="hr-HR" dirty="0"/>
              <a:t>         </a:t>
            </a:r>
            <a:r>
              <a:rPr lang="hr-HR" dirty="0">
                <a:solidFill>
                  <a:srgbClr val="0066FF"/>
                </a:solidFill>
              </a:rPr>
              <a:t>upravljanje ili rekcija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Čitamo tiho </a:t>
            </a:r>
            <a:r>
              <a:rPr lang="hr-HR" dirty="0"/>
              <a:t>svaki dan.</a:t>
            </a:r>
          </a:p>
          <a:p>
            <a:pPr>
              <a:buNone/>
            </a:pPr>
            <a:r>
              <a:rPr lang="hr-HR" dirty="0">
                <a:solidFill>
                  <a:srgbClr val="00B050"/>
                </a:solidFill>
              </a:rPr>
              <a:t>          pridruživanje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0066FF"/>
                </a:solidFill>
              </a:rPr>
              <a:t>SINTAKTIČKE JEDINICE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r-HR" sz="7400" dirty="0">
                <a:solidFill>
                  <a:srgbClr val="00B0F0"/>
                </a:solidFill>
              </a:rPr>
              <a:t>riječ</a:t>
            </a:r>
            <a:r>
              <a:rPr lang="hr-HR" sz="7400" dirty="0"/>
              <a:t>  </a:t>
            </a:r>
            <a:r>
              <a:rPr lang="hr-HR" sz="7400" dirty="0">
                <a:solidFill>
                  <a:srgbClr val="D60093"/>
                </a:solidFill>
              </a:rPr>
              <a:t>sintagma</a:t>
            </a:r>
            <a:r>
              <a:rPr lang="hr-HR" sz="7400" dirty="0"/>
              <a:t> </a:t>
            </a:r>
            <a:r>
              <a:rPr lang="hr-HR" sz="7400" dirty="0">
                <a:solidFill>
                  <a:srgbClr val="FF0000"/>
                </a:solidFill>
              </a:rPr>
              <a:t>rečenica</a:t>
            </a:r>
          </a:p>
          <a:p>
            <a:pPr>
              <a:buNone/>
            </a:pPr>
            <a:endParaRPr lang="hr-HR" sz="6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6400" dirty="0"/>
              <a:t>Gramatički odnosi između jezičnih jedinica: </a:t>
            </a:r>
          </a:p>
          <a:p>
            <a:endParaRPr lang="hr-HR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hr-HR" dirty="0">
                <a:solidFill>
                  <a:srgbClr val="00B050"/>
                </a:solidFill>
              </a:rPr>
              <a:t>  </a:t>
            </a:r>
          </a:p>
          <a:p>
            <a:pPr>
              <a:buNone/>
            </a:pPr>
            <a:r>
              <a:rPr lang="hr-HR" sz="4200" dirty="0">
                <a:solidFill>
                  <a:srgbClr val="0070C0"/>
                </a:solidFill>
              </a:rPr>
              <a:t>                                           </a:t>
            </a:r>
            <a:r>
              <a:rPr lang="hr-HR" sz="4200" dirty="0">
                <a:solidFill>
                  <a:srgbClr val="00B050"/>
                </a:solidFill>
              </a:rPr>
              <a:t>paradigmatski</a:t>
            </a:r>
          </a:p>
          <a:p>
            <a:pPr>
              <a:buNone/>
            </a:pPr>
            <a:r>
              <a:rPr lang="hr-HR" sz="4200" dirty="0">
                <a:solidFill>
                  <a:srgbClr val="0070C0"/>
                </a:solidFill>
              </a:rPr>
              <a:t>                                                </a:t>
            </a:r>
            <a:r>
              <a:rPr lang="hr-HR" sz="4200" dirty="0">
                <a:solidFill>
                  <a:srgbClr val="00B050"/>
                </a:solidFill>
              </a:rPr>
              <a:t>odnosi</a:t>
            </a:r>
            <a:r>
              <a:rPr lang="hr-HR" sz="4200" dirty="0">
                <a:solidFill>
                  <a:srgbClr val="0070C0"/>
                </a:solidFill>
              </a:rPr>
              <a:t>                     </a:t>
            </a:r>
          </a:p>
          <a:p>
            <a:pPr>
              <a:buNone/>
            </a:pPr>
            <a:r>
              <a:rPr lang="hr-HR" dirty="0">
                <a:solidFill>
                  <a:srgbClr val="0070C0"/>
                </a:solidFill>
              </a:rPr>
              <a:t>                            </a:t>
            </a:r>
            <a:endParaRPr lang="hr-HR" sz="2400" dirty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>
                <a:solidFill>
                  <a:srgbClr val="FF0000"/>
                </a:solidFill>
              </a:rPr>
              <a:t>                                                                                             </a:t>
            </a:r>
          </a:p>
          <a:p>
            <a:pPr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>
              <a:buNone/>
            </a:pPr>
            <a:endParaRPr lang="hr-HR" sz="2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sz="2400" dirty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                   </a:t>
            </a:r>
            <a:r>
              <a:rPr lang="hr-HR" sz="4200" dirty="0">
                <a:solidFill>
                  <a:srgbClr val="FF0000"/>
                </a:solidFill>
              </a:rPr>
              <a:t>sintagmatski odnosi</a:t>
            </a:r>
            <a:r>
              <a:rPr lang="hr-HR" sz="4200" dirty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endParaRPr lang="hr-HR" sz="2400" dirty="0"/>
          </a:p>
          <a:p>
            <a:pPr>
              <a:buNone/>
            </a:pPr>
            <a:r>
              <a:rPr lang="hr-HR" sz="2400" dirty="0"/>
              <a:t>   </a:t>
            </a:r>
            <a:endParaRPr lang="hr-HR" sz="4000" dirty="0"/>
          </a:p>
          <a:p>
            <a:pPr>
              <a:buNone/>
            </a:pPr>
            <a:r>
              <a:rPr lang="hr-HR" sz="4000" dirty="0"/>
              <a:t> </a:t>
            </a:r>
            <a:r>
              <a:rPr lang="hr-HR" sz="6400" dirty="0"/>
              <a:t>Gramatičke veze između članova sintagme: </a:t>
            </a:r>
          </a:p>
          <a:p>
            <a:pPr>
              <a:buNone/>
            </a:pPr>
            <a:endParaRPr lang="hr-HR" sz="2400" dirty="0">
              <a:solidFill>
                <a:srgbClr val="D60093"/>
              </a:solidFill>
            </a:endParaRPr>
          </a:p>
          <a:p>
            <a:pPr>
              <a:buNone/>
            </a:pPr>
            <a:r>
              <a:rPr lang="hr-HR" sz="2400" dirty="0">
                <a:solidFill>
                  <a:srgbClr val="D60093"/>
                </a:solidFill>
              </a:rPr>
              <a:t>     </a:t>
            </a:r>
            <a:r>
              <a:rPr lang="hr-HR" sz="5000" dirty="0">
                <a:solidFill>
                  <a:srgbClr val="D60093"/>
                </a:solidFill>
              </a:rPr>
              <a:t>sročnost ili kongruencija</a:t>
            </a:r>
          </a:p>
          <a:p>
            <a:pPr>
              <a:buNone/>
            </a:pPr>
            <a:r>
              <a:rPr lang="hr-HR" sz="2400" dirty="0">
                <a:solidFill>
                  <a:srgbClr val="0066FF"/>
                </a:solidFill>
              </a:rPr>
              <a:t>     </a:t>
            </a:r>
            <a:r>
              <a:rPr lang="hr-HR" sz="5000" dirty="0">
                <a:solidFill>
                  <a:srgbClr val="0066FF"/>
                </a:solidFill>
              </a:rPr>
              <a:t>upravljanje ili rekcija </a:t>
            </a:r>
          </a:p>
          <a:p>
            <a:pPr>
              <a:buNone/>
            </a:pPr>
            <a:r>
              <a:rPr lang="hr-HR" sz="6200" dirty="0"/>
              <a:t>  </a:t>
            </a:r>
            <a:r>
              <a:rPr lang="hr-HR" sz="6200" dirty="0">
                <a:solidFill>
                  <a:srgbClr val="00B050"/>
                </a:solidFill>
              </a:rPr>
              <a:t>pridruživanje</a:t>
            </a:r>
          </a:p>
          <a:p>
            <a:pPr>
              <a:buNone/>
            </a:pPr>
            <a:r>
              <a:rPr lang="hr-HR" sz="2400" dirty="0"/>
              <a:t>                                                                           </a:t>
            </a:r>
          </a:p>
          <a:p>
            <a:pPr>
              <a:buNone/>
            </a:pPr>
            <a:r>
              <a:rPr lang="hr-HR" sz="2400" dirty="0"/>
              <a:t>  </a:t>
            </a:r>
          </a:p>
          <a:p>
            <a:pPr>
              <a:buNone/>
            </a:pPr>
            <a:r>
              <a:rPr lang="hr-HR" sz="7400" dirty="0"/>
              <a:t>Sintaksa je jezikoslovna disciplina koja proučava pravila slaganja riječi u rečenice.</a:t>
            </a:r>
          </a:p>
          <a:p>
            <a:pPr>
              <a:buNone/>
            </a:pPr>
            <a:r>
              <a:rPr lang="hr-HR" sz="2400" dirty="0"/>
              <a:t>  </a:t>
            </a:r>
          </a:p>
        </p:txBody>
      </p:sp>
      <p:sp>
        <p:nvSpPr>
          <p:cNvPr id="4" name="Down Arrow 3"/>
          <p:cNvSpPr/>
          <p:nvPr/>
        </p:nvSpPr>
        <p:spPr>
          <a:xfrm rot="10800000">
            <a:off x="3203848" y="2420888"/>
            <a:ext cx="340616" cy="1512168"/>
          </a:xfrm>
          <a:prstGeom prst="downArrow">
            <a:avLst>
              <a:gd name="adj1" fmla="val 5931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3563888" y="3429000"/>
            <a:ext cx="256258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ZADATAK</a:t>
            </a:r>
          </a:p>
          <a:p>
            <a:pPr>
              <a:buNone/>
            </a:pPr>
            <a:r>
              <a:rPr lang="hr-HR" sz="2000" dirty="0"/>
              <a:t>      Odredi vrstu gramatičke veze među sastavnicama sintagme.</a:t>
            </a:r>
          </a:p>
          <a:p>
            <a:pPr>
              <a:buNone/>
            </a:pPr>
            <a:r>
              <a:rPr lang="hr-HR" sz="2000" dirty="0"/>
              <a:t>       a) bježati šumom</a:t>
            </a:r>
          </a:p>
          <a:p>
            <a:pPr>
              <a:buNone/>
            </a:pPr>
            <a:r>
              <a:rPr lang="hr-HR" sz="2000" dirty="0"/>
              <a:t>       b) vrijeme žege</a:t>
            </a:r>
          </a:p>
          <a:p>
            <a:pPr>
              <a:buNone/>
            </a:pPr>
            <a:r>
              <a:rPr lang="hr-HR" sz="2000" dirty="0"/>
              <a:t>       c) previše čokolade</a:t>
            </a:r>
          </a:p>
          <a:p>
            <a:pPr>
              <a:buNone/>
            </a:pPr>
            <a:r>
              <a:rPr lang="hr-HR" sz="2000" dirty="0"/>
              <a:t>       d) disati brzo</a:t>
            </a:r>
          </a:p>
          <a:p>
            <a:pPr>
              <a:buNone/>
            </a:pPr>
            <a:r>
              <a:rPr lang="hr-HR" sz="2000" dirty="0"/>
              <a:t>       e) najljepša ptica</a:t>
            </a:r>
          </a:p>
          <a:p>
            <a:pPr>
              <a:buNone/>
            </a:pPr>
            <a:r>
              <a:rPr lang="hr-HR" sz="2000" dirty="0"/>
              <a:t>       f)  čitati dugo</a:t>
            </a:r>
          </a:p>
          <a:p>
            <a:pPr>
              <a:buNone/>
            </a:pPr>
            <a:r>
              <a:rPr lang="hr-HR" sz="2000" dirty="0"/>
              <a:t>       g) grad Zagreb</a:t>
            </a:r>
          </a:p>
          <a:p>
            <a:pPr>
              <a:buNone/>
            </a:pPr>
            <a:endParaRPr lang="hr-HR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844824"/>
            <a:ext cx="8229600" cy="4525963"/>
          </a:xfrm>
        </p:spPr>
        <p:txBody>
          <a:bodyPr/>
          <a:lstStyle/>
          <a:p>
            <a:r>
              <a:rPr lang="hr-HR" sz="2000" dirty="0"/>
              <a:t>rješenja:</a:t>
            </a:r>
          </a:p>
          <a:p>
            <a:pPr>
              <a:buNone/>
            </a:pPr>
            <a:r>
              <a:rPr lang="hr-HR" dirty="0"/>
              <a:t>   </a:t>
            </a:r>
            <a:r>
              <a:rPr lang="hr-HR" sz="2000" dirty="0"/>
              <a:t> a) upravljanje (instrumental)</a:t>
            </a:r>
          </a:p>
          <a:p>
            <a:pPr>
              <a:buNone/>
            </a:pPr>
            <a:r>
              <a:rPr lang="hr-HR" sz="2000" dirty="0"/>
              <a:t>      b) upravljanje (genitiv)</a:t>
            </a:r>
          </a:p>
          <a:p>
            <a:pPr>
              <a:buNone/>
            </a:pPr>
            <a:r>
              <a:rPr lang="hr-HR" sz="2000" dirty="0"/>
              <a:t>      c) upravljanje (genitiv)</a:t>
            </a:r>
          </a:p>
          <a:p>
            <a:pPr>
              <a:buNone/>
            </a:pPr>
            <a:r>
              <a:rPr lang="hr-HR" sz="2000" dirty="0"/>
              <a:t>      d) pridruživanje</a:t>
            </a:r>
          </a:p>
          <a:p>
            <a:pPr>
              <a:buNone/>
            </a:pPr>
            <a:r>
              <a:rPr lang="hr-HR" sz="2000" dirty="0"/>
              <a:t>      e) sročnost</a:t>
            </a:r>
          </a:p>
          <a:p>
            <a:pPr>
              <a:buNone/>
            </a:pPr>
            <a:r>
              <a:rPr lang="hr-HR" sz="2000" dirty="0"/>
              <a:t>      f)  pridruživanje</a:t>
            </a:r>
          </a:p>
          <a:p>
            <a:pPr>
              <a:buNone/>
            </a:pPr>
            <a:r>
              <a:rPr lang="hr-HR" sz="2000" dirty="0"/>
              <a:t>      g) sročnost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>
                <a:solidFill>
                  <a:srgbClr val="0066FF"/>
                </a:solidFill>
              </a:rPr>
              <a:t>učenik </a:t>
            </a:r>
            <a:r>
              <a:rPr lang="hr-HR" dirty="0"/>
              <a:t>  </a:t>
            </a:r>
            <a:r>
              <a:rPr lang="hr-HR" dirty="0">
                <a:solidFill>
                  <a:srgbClr val="7030A0"/>
                </a:solidFill>
              </a:rPr>
              <a:t> klupa  </a:t>
            </a:r>
            <a:r>
              <a:rPr lang="hr-HR" dirty="0">
                <a:solidFill>
                  <a:srgbClr val="FF0000"/>
                </a:solidFill>
              </a:rPr>
              <a:t>spavati</a:t>
            </a:r>
            <a:r>
              <a:rPr lang="hr-HR" dirty="0"/>
              <a:t> </a:t>
            </a:r>
            <a:r>
              <a:rPr lang="hr-HR" dirty="0">
                <a:solidFill>
                  <a:srgbClr val="FFFF00"/>
                </a:solidFill>
              </a:rPr>
              <a:t>dosaditi</a:t>
            </a:r>
            <a:r>
              <a:rPr lang="hr-HR" dirty="0"/>
              <a:t> </a:t>
            </a:r>
            <a:r>
              <a:rPr lang="hr-HR" dirty="0">
                <a:solidFill>
                  <a:srgbClr val="00B050"/>
                </a:solidFill>
              </a:rPr>
              <a:t>sat</a:t>
            </a:r>
            <a:r>
              <a:rPr lang="hr-HR" dirty="0"/>
              <a:t> </a:t>
            </a:r>
            <a:r>
              <a:rPr lang="hr-HR" dirty="0">
                <a:solidFill>
                  <a:srgbClr val="00B0F0"/>
                </a:solidFill>
              </a:rPr>
              <a:t>učionica</a:t>
            </a:r>
            <a:r>
              <a:rPr lang="hr-HR" dirty="0"/>
              <a:t> </a:t>
            </a:r>
            <a:r>
              <a:rPr lang="hr-HR" dirty="0">
                <a:solidFill>
                  <a:srgbClr val="D60093"/>
                </a:solidFill>
              </a:rPr>
              <a:t>posljednja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Složi rečenice od zadanih riječi.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Rečenice (očekivano):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Učenik se dosađuje u posljednjoj klupi.</a:t>
            </a:r>
          </a:p>
          <a:p>
            <a:r>
              <a:rPr lang="hr-HR" dirty="0"/>
              <a:t>Učenici spavaju u učionici.</a:t>
            </a:r>
          </a:p>
          <a:p>
            <a:r>
              <a:rPr lang="hr-HR" dirty="0"/>
              <a:t>Učenici spavaju u posljednjim klupama.</a:t>
            </a:r>
          </a:p>
          <a:p>
            <a:r>
              <a:rPr lang="hr-HR" dirty="0"/>
              <a:t>Učenici spavaju na satu.</a:t>
            </a:r>
          </a:p>
          <a:p>
            <a:r>
              <a:rPr lang="hr-HR" dirty="0"/>
              <a:t>U posljednjim klupama spavaju učenici.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Promijeni riječ u izabranoj rečenici. Primjer 1.: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Učenici spavaju na satu.             </a:t>
            </a:r>
          </a:p>
          <a:p>
            <a:r>
              <a:rPr lang="hr-HR" dirty="0"/>
              <a:t>Učenici spavaju na </a:t>
            </a:r>
            <a:r>
              <a:rPr lang="hr-HR" dirty="0">
                <a:solidFill>
                  <a:srgbClr val="FF0000"/>
                </a:solidFill>
              </a:rPr>
              <a:t>katu</a:t>
            </a:r>
            <a:r>
              <a:rPr lang="hr-HR" dirty="0"/>
              <a:t>.</a:t>
            </a:r>
          </a:p>
          <a:p>
            <a:r>
              <a:rPr lang="hr-HR" dirty="0"/>
              <a:t>Učenici </a:t>
            </a:r>
            <a:r>
              <a:rPr lang="hr-HR" dirty="0">
                <a:solidFill>
                  <a:srgbClr val="00B0F0"/>
                </a:solidFill>
              </a:rPr>
              <a:t>prespavaju</a:t>
            </a:r>
            <a:r>
              <a:rPr lang="hr-HR" dirty="0"/>
              <a:t> na satu.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SINTAKTIČKE JEDINICE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r>
              <a:rPr lang="hr-HR" dirty="0">
                <a:solidFill>
                  <a:srgbClr val="00B0F0"/>
                </a:solidFill>
              </a:rPr>
              <a:t>riječ </a:t>
            </a:r>
            <a:r>
              <a:rPr lang="hr-HR" dirty="0"/>
              <a:t>           </a:t>
            </a:r>
            <a:r>
              <a:rPr lang="hr-HR" dirty="0">
                <a:solidFill>
                  <a:srgbClr val="D60093"/>
                </a:solidFill>
              </a:rPr>
              <a:t>skup riječi – sintagma        </a:t>
            </a:r>
            <a:r>
              <a:rPr lang="hr-HR" dirty="0">
                <a:solidFill>
                  <a:srgbClr val="FF0000"/>
                </a:solidFill>
              </a:rPr>
              <a:t> rečenica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pseća</a:t>
            </a:r>
            <a:r>
              <a:rPr lang="hr-HR" dirty="0">
                <a:solidFill>
                  <a:srgbClr val="0066FF"/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</a:rPr>
              <a:t>kućica</a:t>
            </a:r>
          </a:p>
          <a:p>
            <a:r>
              <a:rPr lang="hr-HR" dirty="0"/>
              <a:t>divnoj </a:t>
            </a:r>
            <a:r>
              <a:rPr lang="hr-HR" dirty="0">
                <a:solidFill>
                  <a:srgbClr val="FF0000"/>
                </a:solidFill>
              </a:rPr>
              <a:t>vili</a:t>
            </a:r>
          </a:p>
          <a:p>
            <a:r>
              <a:rPr lang="hr-HR" dirty="0">
                <a:solidFill>
                  <a:srgbClr val="FF0000"/>
                </a:solidFill>
              </a:rPr>
              <a:t>čitanju</a:t>
            </a:r>
            <a:r>
              <a:rPr lang="hr-HR" dirty="0"/>
              <a:t> poezije</a:t>
            </a:r>
          </a:p>
          <a:p>
            <a:r>
              <a:rPr lang="hr-HR" dirty="0"/>
              <a:t>slobodno </a:t>
            </a:r>
            <a:r>
              <a:rPr lang="hr-HR" dirty="0">
                <a:solidFill>
                  <a:srgbClr val="FF0000"/>
                </a:solidFill>
              </a:rPr>
              <a:t>vrijeme</a:t>
            </a:r>
          </a:p>
          <a:p>
            <a:r>
              <a:rPr lang="hr-HR" dirty="0"/>
              <a:t>čudne </a:t>
            </a:r>
            <a:r>
              <a:rPr lang="hr-HR" dirty="0">
                <a:solidFill>
                  <a:srgbClr val="FF0000"/>
                </a:solidFill>
              </a:rPr>
              <a:t>navike</a:t>
            </a:r>
          </a:p>
          <a:p>
            <a:r>
              <a:rPr lang="hr-HR" dirty="0"/>
              <a:t>zrna </a:t>
            </a:r>
            <a:r>
              <a:rPr lang="hr-HR" dirty="0">
                <a:solidFill>
                  <a:srgbClr val="FF0000"/>
                </a:solidFill>
              </a:rPr>
              <a:t>grožđa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pseća kućica</a:t>
            </a:r>
          </a:p>
          <a:p>
            <a:r>
              <a:rPr lang="hr-HR" dirty="0"/>
              <a:t>Nisam mogao preskočiti pseću kućicu.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Najviše </a:t>
            </a:r>
            <a:r>
              <a:rPr lang="hr-HR" dirty="0"/>
              <a:t>me umarala M.</a:t>
            </a:r>
          </a:p>
          <a:p>
            <a:r>
              <a:rPr lang="hr-HR" dirty="0">
                <a:solidFill>
                  <a:srgbClr val="00B050"/>
                </a:solidFill>
              </a:rPr>
              <a:t>Najmanje </a:t>
            </a:r>
            <a:r>
              <a:rPr lang="hr-HR" dirty="0"/>
              <a:t>me umarala M.</a:t>
            </a:r>
          </a:p>
          <a:p>
            <a:r>
              <a:rPr lang="hr-HR" dirty="0">
                <a:solidFill>
                  <a:srgbClr val="00B050"/>
                </a:solidFill>
              </a:rPr>
              <a:t>Danas </a:t>
            </a:r>
            <a:r>
              <a:rPr lang="hr-HR" dirty="0"/>
              <a:t>me umarala M.</a:t>
            </a:r>
          </a:p>
          <a:p>
            <a:r>
              <a:rPr lang="hr-HR" dirty="0">
                <a:solidFill>
                  <a:srgbClr val="00B050"/>
                </a:solidFill>
              </a:rPr>
              <a:t>Opet</a:t>
            </a:r>
            <a:r>
              <a:rPr lang="hr-HR" dirty="0"/>
              <a:t> me umarala M.              </a:t>
            </a:r>
            <a:r>
              <a:rPr lang="hr-HR" dirty="0">
                <a:solidFill>
                  <a:srgbClr val="00B050"/>
                </a:solidFill>
              </a:rPr>
              <a:t>paradigmatski</a:t>
            </a:r>
            <a:r>
              <a:rPr lang="hr-HR" dirty="0"/>
              <a:t> </a:t>
            </a:r>
          </a:p>
          <a:p>
            <a:r>
              <a:rPr lang="hr-HR" dirty="0">
                <a:solidFill>
                  <a:srgbClr val="00B050"/>
                </a:solidFill>
              </a:rPr>
              <a:t>Nekad </a:t>
            </a:r>
            <a:r>
              <a:rPr lang="hr-HR" dirty="0"/>
              <a:t>me umarala M.              </a:t>
            </a:r>
            <a:r>
              <a:rPr lang="hr-HR" dirty="0">
                <a:solidFill>
                  <a:srgbClr val="00B050"/>
                </a:solidFill>
              </a:rPr>
              <a:t>odnosi</a:t>
            </a:r>
          </a:p>
          <a:p>
            <a:pPr>
              <a:buNone/>
            </a:pPr>
            <a:r>
              <a:rPr lang="hr-HR" dirty="0"/>
              <a:t>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Najviše me umarala M.</a:t>
            </a:r>
          </a:p>
          <a:p>
            <a:r>
              <a:rPr lang="hr-HR" dirty="0"/>
              <a:t>Najviše me </a:t>
            </a:r>
            <a:r>
              <a:rPr lang="hr-HR" dirty="0">
                <a:solidFill>
                  <a:srgbClr val="FF0000"/>
                </a:solidFill>
              </a:rPr>
              <a:t>umoriti</a:t>
            </a:r>
            <a:r>
              <a:rPr lang="hr-HR" dirty="0"/>
              <a:t> M.</a:t>
            </a:r>
          </a:p>
          <a:p>
            <a:pPr>
              <a:buNone/>
            </a:pPr>
            <a:r>
              <a:rPr lang="hr-HR" dirty="0"/>
              <a:t>                           </a:t>
            </a:r>
            <a:r>
              <a:rPr lang="hr-HR" dirty="0">
                <a:solidFill>
                  <a:srgbClr val="FF0000"/>
                </a:solidFill>
              </a:rPr>
              <a:t>sintagmatski odnosi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305</Words>
  <Application>Microsoft Office PowerPoint</Application>
  <PresentationFormat>Prikaz na zaslonu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prezentacija</vt:lpstr>
      <vt:lpstr>učenik    klupa  spavati dosaditi sat učionica posljednja</vt:lpstr>
      <vt:lpstr>Rečenice (očekivano):</vt:lpstr>
      <vt:lpstr>Promijeni riječ u izabranoj rečenici. Primjer 1.:</vt:lpstr>
      <vt:lpstr>SINTAKTIČKE JEDINICE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SINTAKTIČKE JEDINICE</vt:lpstr>
      <vt:lpstr>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Tatjana Dujić</cp:lastModifiedBy>
  <cp:revision>20</cp:revision>
  <dcterms:created xsi:type="dcterms:W3CDTF">2014-10-03T05:44:21Z</dcterms:created>
  <dcterms:modified xsi:type="dcterms:W3CDTF">2024-06-25T07:57:06Z</dcterms:modified>
</cp:coreProperties>
</file>